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handoutMasterIdLst>
    <p:handoutMasterId r:id="rId15"/>
  </p:handoutMasterIdLst>
  <p:sldIdLst>
    <p:sldId id="256" r:id="rId2"/>
    <p:sldId id="269" r:id="rId3"/>
    <p:sldId id="258" r:id="rId4"/>
    <p:sldId id="271" r:id="rId5"/>
    <p:sldId id="272" r:id="rId6"/>
    <p:sldId id="273" r:id="rId7"/>
    <p:sldId id="270" r:id="rId8"/>
    <p:sldId id="260" r:id="rId9"/>
    <p:sldId id="274" r:id="rId10"/>
    <p:sldId id="261" r:id="rId11"/>
    <p:sldId id="275" r:id="rId12"/>
    <p:sldId id="262" r:id="rId13"/>
    <p:sldId id="268" r:id="rId14"/>
  </p:sldIdLst>
  <p:sldSz cx="9144000" cy="6858000" type="screen4x3"/>
  <p:notesSz cx="7010400" cy="92964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Rockwell" panose="02060603020205020403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Rockwell" panose="02060603020205020403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Rockwell" panose="02060603020205020403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Rockwell" panose="02060603020205020403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7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51D4508-9190-4AD4-A9E8-A79F8CB2A7C1}" type="datetimeFigureOut">
              <a:rPr lang="en-US"/>
              <a:pPr>
                <a:defRPr/>
              </a:pPr>
              <a:t>2/1/2018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D3CA6E0-C9CF-4DF8-8389-C49C46E2D4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2575" y="228600"/>
            <a:ext cx="4235450" cy="4187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6802438" y="228600"/>
            <a:ext cx="2057400" cy="20383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4624388" y="2378075"/>
            <a:ext cx="2057400" cy="20383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25450" y="174625"/>
            <a:ext cx="4127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5400" b="1">
                <a:solidFill>
                  <a:srgbClr val="8D9FA6"/>
                </a:solidFill>
              </a:rPr>
              <a:t>+</a:t>
            </a:r>
          </a:p>
        </p:txBody>
      </p:sp>
      <p:sp>
        <p:nvSpPr>
          <p:cNvPr id="8" name="Rectangle 7"/>
          <p:cNvSpPr/>
          <p:nvPr/>
        </p:nvSpPr>
        <p:spPr>
          <a:xfrm>
            <a:off x="4624388" y="228600"/>
            <a:ext cx="2057400" cy="20383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8075"/>
            <a:ext cx="2057400" cy="20383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6200"/>
            <a:ext cx="12319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F973896B-B362-43DD-8D7D-64CB982B1C7D}" type="datetimeFigureOut">
              <a:rPr lang="en-US" altLang="en-US"/>
              <a:pPr>
                <a:defRPr/>
              </a:pPr>
              <a:t>2/1/2018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900" y="6426200"/>
            <a:ext cx="26162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307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100" y="282575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23838" y="228600"/>
            <a:ext cx="2603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600" b="1">
                <a:solidFill>
                  <a:srgbClr val="8D9FA6"/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951FE-1494-4576-ABDE-A57D18DC6902}" type="datetimeFigureOut">
              <a:rPr lang="en-US" altLang="en-US"/>
              <a:pPr>
                <a:defRPr/>
              </a:pPr>
              <a:t>2/1/2018</a:t>
            </a:fld>
            <a:endParaRPr lang="en-US" alt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76D78-8438-4AEF-B1AF-FCED87B2A9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6200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166100" y="282575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3838" y="228600"/>
            <a:ext cx="2603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600" b="1">
                <a:solidFill>
                  <a:srgbClr val="8D9FA6"/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B526B-889D-4315-97D9-660EAE77341C}" type="datetimeFigureOut">
              <a:rPr lang="en-US" altLang="en-US"/>
              <a:pPr>
                <a:defRPr/>
              </a:pPr>
              <a:t>2/1/2018</a:t>
            </a:fld>
            <a:endParaRPr lang="en-US" alt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39EC5-01FA-4D81-B16C-023A83251D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774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66100" y="282575"/>
            <a:ext cx="685800" cy="301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B5F40-B421-4153-BE24-D47FD17C1046}" type="datetimeFigureOut">
              <a:rPr lang="en-US" altLang="en-US"/>
              <a:pPr>
                <a:defRPr/>
              </a:pPr>
              <a:t>2/1/2018</a:t>
            </a:fld>
            <a:endParaRPr lang="en-US" alt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2D678-78A9-4B76-B541-BB9611A86F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835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25450" y="174625"/>
            <a:ext cx="4127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5400" b="1">
                <a:solidFill>
                  <a:srgbClr val="8D9FA6"/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400" y="6423025"/>
            <a:ext cx="15367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3D2BC-57CD-4793-AA02-176C161CE228}" type="datetimeFigureOut">
              <a:rPr lang="en-US" altLang="en-US"/>
              <a:pPr>
                <a:defRPr/>
              </a:pPr>
              <a:t>2/1/2018</a:t>
            </a:fld>
            <a:endParaRPr lang="en-US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213" y="6423025"/>
            <a:ext cx="33162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827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100" y="282575"/>
            <a:ext cx="685800" cy="301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989388" y="3370263"/>
            <a:ext cx="2206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2400" b="1">
                <a:solidFill>
                  <a:srgbClr val="8D9FA6"/>
                </a:solidFill>
              </a:rPr>
              <a:t>+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400" y="6423025"/>
            <a:ext cx="15367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F11CC-1C18-433F-9EE6-633897AF0090}" type="datetimeFigureOut">
              <a:rPr lang="en-US" altLang="en-US"/>
              <a:pPr>
                <a:defRPr/>
              </a:pPr>
              <a:t>2/1/2018</a:t>
            </a:fld>
            <a:endParaRPr lang="en-US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025"/>
            <a:ext cx="30051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C4031-8A9F-4B47-B144-DCD099B756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4163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02438" y="228600"/>
            <a:ext cx="2057400" cy="20383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6802438" y="2378075"/>
            <a:ext cx="2057400" cy="2038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27025" y="4632325"/>
            <a:ext cx="220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2400" b="1">
                <a:solidFill>
                  <a:srgbClr val="8D9FA6"/>
                </a:solidFill>
              </a:rPr>
              <a:t>+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9732A-9676-4855-8BEA-E4E20EB43B7C}" type="datetimeFigureOut">
              <a:rPr lang="en-US" altLang="en-US"/>
              <a:pPr>
                <a:defRPr/>
              </a:pPr>
              <a:t>2/1/2018</a:t>
            </a:fld>
            <a:endParaRPr lang="en-US" alt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0AA3F-E9CB-482E-854E-EB0724F9DB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4303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2575" y="228600"/>
            <a:ext cx="6386513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25450" y="174625"/>
            <a:ext cx="4127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5400" b="1">
                <a:solidFill>
                  <a:srgbClr val="8D9FA6"/>
                </a:solidFill>
              </a:rPr>
              <a:t>+</a:t>
            </a:r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83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noProof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5"/>
          </p:nvPr>
        </p:nvSpPr>
        <p:spPr>
          <a:xfrm>
            <a:off x="5211763" y="6235700"/>
            <a:ext cx="13493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1845A83-14DD-414A-8099-A5DFE5236DE1}" type="datetimeFigureOut">
              <a:rPr lang="en-US" altLang="en-US"/>
              <a:pPr>
                <a:defRPr/>
              </a:pPr>
              <a:t>2/1/2018</a:t>
            </a:fld>
            <a:endParaRPr lang="en-US" alt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381000" y="6235700"/>
            <a:ext cx="4648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6B406-3D33-4FF5-983C-13F6CADE62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7242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25450" y="174625"/>
            <a:ext cx="4127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5400" b="1">
                <a:solidFill>
                  <a:srgbClr val="8D9FA6"/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6802438" y="228600"/>
            <a:ext cx="2057400" cy="20383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4535488"/>
            <a:ext cx="2057400" cy="20383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noProof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noProof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6"/>
          </p:nvPr>
        </p:nvSpPr>
        <p:spPr>
          <a:xfrm>
            <a:off x="3048000" y="6235700"/>
            <a:ext cx="134778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4834EBE-C438-4F9F-876D-8E0BEB275CE3}" type="datetimeFigureOut">
              <a:rPr lang="en-US" altLang="en-US"/>
              <a:pPr>
                <a:defRPr/>
              </a:pPr>
              <a:t>2/1/2018</a:t>
            </a:fld>
            <a:endParaRPr lang="en-US" altLang="en-US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7"/>
          </p:nvPr>
        </p:nvSpPr>
        <p:spPr>
          <a:xfrm>
            <a:off x="381000" y="6235700"/>
            <a:ext cx="2590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7E631-1878-4DB2-89DD-98A4CD78B6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81654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100" y="282575"/>
            <a:ext cx="685800" cy="301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749800" y="3370263"/>
            <a:ext cx="220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2400" b="1">
                <a:solidFill>
                  <a:srgbClr val="8D9FA6"/>
                </a:solidFill>
              </a:rPr>
              <a:t>+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noProof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noProof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5"/>
          </p:nvPr>
        </p:nvSpPr>
        <p:spPr>
          <a:xfrm>
            <a:off x="7391400" y="6423025"/>
            <a:ext cx="15367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C7204-8F5E-42F6-939F-A6B1DDA93FC7}" type="datetimeFigureOut">
              <a:rPr lang="en-US" altLang="en-US"/>
              <a:pPr>
                <a:defRPr/>
              </a:pPr>
              <a:t>2/1/2018</a:t>
            </a:fld>
            <a:endParaRPr lang="en-US" alt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4191000" y="6423025"/>
            <a:ext cx="30051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4CD3A-1C99-4A6A-966D-A1C92F086C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90755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66100" y="282575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3838" y="228600"/>
            <a:ext cx="2603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600" b="1">
                <a:solidFill>
                  <a:srgbClr val="8D9FA6"/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8479B-ECE3-4FD6-BB7F-0F2B375CFD7E}" type="datetimeFigureOut">
              <a:rPr lang="en-US" altLang="en-US"/>
              <a:pPr>
                <a:defRPr/>
              </a:pPr>
              <a:t>2/1/2018</a:t>
            </a:fld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FB8CB-A84C-4389-B348-88F9E138BB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0227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210550" y="282575"/>
            <a:ext cx="64135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3838" y="228600"/>
            <a:ext cx="2603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600" b="1">
                <a:solidFill>
                  <a:srgbClr val="8D9FA6"/>
                </a:solidFill>
              </a:rPr>
              <a:t>+</a:t>
            </a:r>
          </a:p>
        </p:txBody>
      </p:sp>
      <p:sp>
        <p:nvSpPr>
          <p:cNvPr id="6" name="Rectangle 5"/>
          <p:cNvSpPr/>
          <p:nvPr/>
        </p:nvSpPr>
        <p:spPr>
          <a:xfrm>
            <a:off x="8067675" y="282575"/>
            <a:ext cx="92075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F3EBA-8D0E-49A0-A6EF-0F602EC01C32}" type="datetimeFigureOut">
              <a:rPr lang="en-US" altLang="en-US"/>
              <a:pPr>
                <a:defRPr/>
              </a:pPr>
              <a:t>2/1/2018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87FB7-E587-409C-9454-24DECDBE66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68638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66100" y="282575"/>
            <a:ext cx="685800" cy="301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 rot="16200000">
            <a:off x="8593932" y="561181"/>
            <a:ext cx="2603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600" b="1">
                <a:solidFill>
                  <a:srgbClr val="8D9FA6"/>
                </a:solidFill>
              </a:rPr>
              <a:t>+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6E255-4F0C-41A5-84BB-F707929C617C}" type="datetimeFigureOut">
              <a:rPr lang="en-US" altLang="en-US"/>
              <a:pPr>
                <a:defRPr/>
              </a:pPr>
              <a:t>2/1/2018</a:t>
            </a:fld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018C9-9845-48C2-AE6B-434462F581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7073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100" y="282575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23838" y="228600"/>
            <a:ext cx="2603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600" b="1">
                <a:solidFill>
                  <a:srgbClr val="8D9FA6"/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rtlCol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60160-7A56-4209-BE79-115E9E6F0A1F}" type="datetimeFigureOut">
              <a:rPr lang="en-US" altLang="en-US"/>
              <a:pPr>
                <a:defRPr/>
              </a:pPr>
              <a:t>2/1/2018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82634-460D-41FC-802D-BE8CF01416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0962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2575" y="228600"/>
            <a:ext cx="4235450" cy="4187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83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4624388" y="2378075"/>
            <a:ext cx="2057400" cy="20383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25450" y="174625"/>
            <a:ext cx="4127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5400" b="1">
                <a:solidFill>
                  <a:srgbClr val="8D9FA6"/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noProof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noProof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rIns="45720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4"/>
          </p:nvPr>
        </p:nvSpPr>
        <p:spPr>
          <a:xfrm>
            <a:off x="4800600" y="6426200"/>
            <a:ext cx="12319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9DEC2C9B-49FC-48C9-B4AD-FA4C2038AD23}" type="datetimeFigureOut">
              <a:rPr lang="en-US" altLang="en-US"/>
              <a:pPr>
                <a:defRPr/>
              </a:pPr>
              <a:t>2/1/2018</a:t>
            </a:fld>
            <a:endParaRPr lang="en-US" alt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6311900" y="6426200"/>
            <a:ext cx="26162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58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8813" y="228600"/>
            <a:ext cx="82010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03425" y="3111500"/>
            <a:ext cx="26035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4000" b="1">
                <a:solidFill>
                  <a:srgbClr val="8D9FA6"/>
                </a:solidFill>
              </a:rPr>
              <a:t>+</a:t>
            </a:r>
          </a:p>
        </p:txBody>
      </p:sp>
      <p:sp>
        <p:nvSpPr>
          <p:cNvPr id="6" name="Rectangle 5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8813" y="6248400"/>
            <a:ext cx="147478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0E13F69-C256-4597-86EB-ACD3EF430951}" type="datetimeFigureOut">
              <a:rPr lang="en-US" altLang="en-US"/>
              <a:pPr>
                <a:defRPr/>
              </a:pPr>
              <a:t>2/1/2018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400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400"/>
            <a:ext cx="5540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5911A6-D93E-414F-BFFC-3954D1C33D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7766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210550" y="282575"/>
            <a:ext cx="64135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8067675" y="282575"/>
            <a:ext cx="92075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23838" y="228600"/>
            <a:ext cx="2603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600" b="1">
                <a:solidFill>
                  <a:srgbClr val="8D9FA6"/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328FF-F70D-4A51-832E-13F9798B79B6}" type="datetimeFigureOut">
              <a:rPr lang="en-US" altLang="en-US"/>
              <a:pPr>
                <a:defRPr/>
              </a:pPr>
              <a:t>2/1/2018</a:t>
            </a:fld>
            <a:endParaRPr lang="en-US" alt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FBD85-2714-4E6D-8C5D-11087B35AD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4115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100" y="282575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23838" y="228600"/>
            <a:ext cx="2603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600" b="1">
                <a:solidFill>
                  <a:srgbClr val="8D9FA6"/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6DB24-7C62-4B9F-8C8D-5EC375EADEAA}" type="datetimeFigureOut">
              <a:rPr lang="en-US" altLang="en-US"/>
              <a:pPr>
                <a:defRPr/>
              </a:pPr>
              <a:t>2/1/2018</a:t>
            </a:fld>
            <a:endParaRPr lang="en-US" alt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2FD40-F047-4E15-911F-84095365EA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271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3838" y="228600"/>
            <a:ext cx="2603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600" b="1">
                <a:solidFill>
                  <a:srgbClr val="8D9FA6"/>
                </a:solidFill>
              </a:rPr>
              <a:t>+</a:t>
            </a:r>
          </a:p>
        </p:txBody>
      </p:sp>
      <p:sp>
        <p:nvSpPr>
          <p:cNvPr id="6" name="Rectangle 5"/>
          <p:cNvSpPr/>
          <p:nvPr/>
        </p:nvSpPr>
        <p:spPr>
          <a:xfrm>
            <a:off x="8166100" y="282575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9EE4A-95C6-4AF4-9B95-E2FE79A22EFF}" type="datetimeFigureOut">
              <a:rPr lang="en-US" altLang="en-US"/>
              <a:pPr>
                <a:defRPr/>
              </a:pPr>
              <a:t>2/1/2018</a:t>
            </a:fld>
            <a:endParaRPr lang="en-US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30F03-9445-465B-9B84-1113774979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0339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100" y="282575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23838" y="228600"/>
            <a:ext cx="2603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600" b="1">
                <a:solidFill>
                  <a:srgbClr val="8D9FA6"/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4C3B1-9788-48F3-874D-C9A190EE69B4}" type="datetimeFigureOut">
              <a:rPr lang="en-US" altLang="en-US"/>
              <a:pPr>
                <a:defRPr/>
              </a:pPr>
              <a:t>2/1/2018</a:t>
            </a:fld>
            <a:endParaRPr lang="en-US" alt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72594-0AC1-40EC-9358-E40275BB32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9080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8475" y="484188"/>
            <a:ext cx="7556500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8475" y="1981200"/>
            <a:ext cx="7556500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500" y="642302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solidFill>
                  <a:srgbClr val="595959"/>
                </a:solidFill>
              </a:defRPr>
            </a:lvl1pPr>
          </a:lstStyle>
          <a:p>
            <a:pPr>
              <a:defRPr/>
            </a:pPr>
            <a:fld id="{99DBD1DB-7659-4FC9-A056-E38FBA95F51F}" type="datetimeFigureOut">
              <a:rPr lang="en-US" altLang="en-US"/>
              <a:pPr>
                <a:defRPr/>
              </a:pPr>
              <a:t>2/1/2018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613" y="6423025"/>
            <a:ext cx="61229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888"/>
            <a:ext cx="55403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47CF475-7ACF-4BFC-9FFB-852C336C0F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  <p:sldLayoutId id="2147483953" r:id="rId13"/>
    <p:sldLayoutId id="2147483954" r:id="rId14"/>
    <p:sldLayoutId id="2147483955" r:id="rId15"/>
    <p:sldLayoutId id="2147483956" r:id="rId16"/>
    <p:sldLayoutId id="2147483957" r:id="rId17"/>
    <p:sldLayoutId id="2147483958" r:id="rId18"/>
    <p:sldLayoutId id="2147483959" r:id="rId19"/>
    <p:sldLayoutId id="2147483960" r:id="rId2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panose="02060603020205020403" pitchFamily="18" charset="0"/>
          <a:ea typeface="MS PGothic" panose="020B060007020508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panose="02060603020205020403" pitchFamily="18" charset="0"/>
          <a:ea typeface="MS PGothic" panose="020B060007020508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panose="02060603020205020403" pitchFamily="18" charset="0"/>
          <a:ea typeface="MS PGothic" panose="020B060007020508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panose="02060603020205020403" pitchFamily="18" charset="0"/>
          <a:ea typeface="MS PGothic" panose="020B0600070205080204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panose="02060603020205020403" pitchFamily="18" charset="0"/>
          <a:ea typeface="MS PGothic" panose="020B0600070205080204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panose="02060603020205020403" pitchFamily="18" charset="0"/>
          <a:ea typeface="MS PGothic" panose="020B0600070205080204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panose="02060603020205020403" pitchFamily="18" charset="0"/>
          <a:ea typeface="MS PGothic" panose="020B0600070205080204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panose="02060603020205020403" pitchFamily="18" charset="0"/>
          <a:ea typeface="MS PGothic" panose="020B0600070205080204" pitchFamily="34" charset="-128"/>
        </a:defRPr>
      </a:lvl9pPr>
    </p:titleStyle>
    <p:bodyStyle>
      <a:lvl1pPr marL="228600" indent="-228600" algn="l" rtl="0" eaLnBrk="0" fontAlgn="base" hangingPunct="0">
        <a:spcBef>
          <a:spcPts val="2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n"/>
        <a:defRPr sz="2000" kern="1200">
          <a:solidFill>
            <a:srgbClr val="595959"/>
          </a:solidFill>
          <a:latin typeface="+mn-lt"/>
          <a:ea typeface="MS PGothic" panose="020B0600070205080204" pitchFamily="34" charset="-128"/>
          <a:cs typeface="+mn-cs"/>
        </a:defRPr>
      </a:lvl1pPr>
      <a:lvl2pPr marL="457200" indent="-228600" algn="l" rtl="0" eaLnBrk="0" fontAlgn="base" hangingPunct="0">
        <a:spcBef>
          <a:spcPts val="600"/>
        </a:spcBef>
        <a:spcAft>
          <a:spcPct val="0"/>
        </a:spcAft>
        <a:buClr>
          <a:srgbClr val="8D9FA6"/>
        </a:buClr>
        <a:buSzPct val="75000"/>
        <a:buFont typeface="Wingdings" panose="05000000000000000000" pitchFamily="2" charset="2"/>
        <a:buChar char="n"/>
        <a:defRPr kern="1200">
          <a:solidFill>
            <a:srgbClr val="595959"/>
          </a:solidFill>
          <a:latin typeface="+mn-lt"/>
          <a:ea typeface="MS PGothic" panose="020B0600070205080204" pitchFamily="34" charset="-128"/>
          <a:cs typeface="+mn-cs"/>
        </a:defRPr>
      </a:lvl2pPr>
      <a:lvl3pPr marL="685800" indent="-2286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n"/>
        <a:defRPr kern="1200">
          <a:solidFill>
            <a:srgbClr val="595959"/>
          </a:solidFill>
          <a:latin typeface="+mn-lt"/>
          <a:ea typeface="MS PGothic" panose="020B0600070205080204" pitchFamily="34" charset="-128"/>
          <a:cs typeface="+mn-cs"/>
        </a:defRPr>
      </a:lvl3pPr>
      <a:lvl4pPr marL="914400" indent="-228600" algn="l" rtl="0" eaLnBrk="0" fontAlgn="base" hangingPunct="0">
        <a:spcBef>
          <a:spcPts val="600"/>
        </a:spcBef>
        <a:spcAft>
          <a:spcPct val="0"/>
        </a:spcAft>
        <a:buClr>
          <a:srgbClr val="8D9FA6"/>
        </a:buClr>
        <a:buSzPct val="75000"/>
        <a:buFont typeface="Wingdings" panose="05000000000000000000" pitchFamily="2" charset="2"/>
        <a:buChar char="n"/>
        <a:defRPr kern="1200">
          <a:solidFill>
            <a:srgbClr val="595959"/>
          </a:solidFill>
          <a:latin typeface="+mn-lt"/>
          <a:ea typeface="MS PGothic" panose="020B0600070205080204" pitchFamily="34" charset="-128"/>
          <a:cs typeface="+mn-cs"/>
        </a:defRPr>
      </a:lvl4pPr>
      <a:lvl5pPr marL="1143000" indent="-2286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n"/>
        <a:defRPr kern="1200">
          <a:solidFill>
            <a:srgbClr val="595959"/>
          </a:solidFill>
          <a:latin typeface="+mn-lt"/>
          <a:ea typeface="MS PGothic" panose="020B0600070205080204" pitchFamily="34" charset="-128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21188" y="4624388"/>
            <a:ext cx="4418012" cy="9334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Community-Based Research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600"/>
            <a:ext cx="4038600" cy="7493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>
                <a:ea typeface="+mn-ea"/>
              </a:rPr>
              <a:t>Anupama</a:t>
            </a:r>
            <a:r>
              <a:rPr lang="en-US" dirty="0">
                <a:ea typeface="+mn-ea"/>
              </a:rPr>
              <a:t> Jacob, PhD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Associate Professor of Social Work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Azusa Pacific University</a:t>
            </a:r>
          </a:p>
        </p:txBody>
      </p:sp>
      <p:pic>
        <p:nvPicPr>
          <p:cNvPr id="23556" name="Audio 16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815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8" descr="SWER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5276850"/>
            <a:ext cx="23812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itle 6"/>
          <p:cNvSpPr>
            <a:spLocks noGrp="1"/>
          </p:cNvSpPr>
          <p:nvPr>
            <p:ph type="title"/>
          </p:nvPr>
        </p:nvSpPr>
        <p:spPr>
          <a:xfrm>
            <a:off x="498475" y="204788"/>
            <a:ext cx="7378700" cy="782637"/>
          </a:xfrm>
        </p:spPr>
        <p:txBody>
          <a:bodyPr/>
          <a:lstStyle/>
          <a:p>
            <a:pPr eaLnBrk="1" hangingPunct="1"/>
            <a:r>
              <a:rPr lang="en-US" altLang="en-US"/>
              <a:t>Research Project Examples</a:t>
            </a:r>
          </a:p>
        </p:txBody>
      </p:sp>
      <p:pic>
        <p:nvPicPr>
          <p:cNvPr id="32772" name="Picture 5" descr="Screen Shot 2017-12-01 at 4.17.08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88013"/>
            <a:ext cx="210185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68325" y="992188"/>
          <a:ext cx="7388225" cy="4992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5939">
                  <a:extLst>
                    <a:ext uri="{9D8B030D-6E8A-4147-A177-3AD203B41FA5}">
                      <a16:colId xmlns:a16="http://schemas.microsoft.com/office/drawing/2014/main" val="3737061815"/>
                    </a:ext>
                  </a:extLst>
                </a:gridCol>
                <a:gridCol w="5012286">
                  <a:extLst>
                    <a:ext uri="{9D8B030D-6E8A-4147-A177-3AD203B41FA5}">
                      <a16:colId xmlns:a16="http://schemas.microsoft.com/office/drawing/2014/main" val="3852874460"/>
                    </a:ext>
                  </a:extLst>
                </a:gridCol>
              </a:tblGrid>
              <a:tr h="36654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/>
                        <a:t>AGENCY TYPE</a:t>
                      </a:r>
                    </a:p>
                  </a:txBody>
                  <a:tcPr marL="91453" marR="91453" marT="45699" marB="45699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/>
                        <a:t>RESEARCH PROJECT</a:t>
                      </a:r>
                    </a:p>
                  </a:txBody>
                  <a:tcPr marL="91453" marR="91453" marT="45699" marB="45699"/>
                </a:tc>
                <a:extLst>
                  <a:ext uri="{0D108BD9-81ED-4DB2-BD59-A6C34878D82A}">
                    <a16:rowId xmlns:a16="http://schemas.microsoft.com/office/drawing/2014/main" val="3218465373"/>
                  </a:ext>
                </a:extLst>
              </a:tr>
              <a:tr h="253540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/>
                        <a:t>School</a:t>
                      </a:r>
                      <a:r>
                        <a:rPr lang="en-US" sz="1500" baseline="0" dirty="0"/>
                        <a:t> District</a:t>
                      </a:r>
                      <a:endParaRPr lang="en-US" sz="1500" dirty="0"/>
                    </a:p>
                  </a:txBody>
                  <a:tcPr marL="91453" marR="91453" marT="45699" marB="45699" anchor="ctr"/>
                </a:tc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Assessing</a:t>
                      </a:r>
                      <a:r>
                        <a:rPr lang="en-US" sz="15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 effectiveness of individual or group counseling in reducing truancy rates (pre/post). </a:t>
                      </a:r>
                      <a:r>
                        <a:rPr lang="en-US" sz="15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[Closed case files]</a:t>
                      </a:r>
                    </a:p>
                    <a:p>
                      <a:pPr marL="285750" marR="0" indent="-28575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Assessing</a:t>
                      </a:r>
                      <a:r>
                        <a:rPr lang="en-US" sz="15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 effectiveness of individual or group counseling in reducing trauma scores (pre/post). </a:t>
                      </a:r>
                      <a:r>
                        <a:rPr lang="en-US" sz="15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[Closed case files; Existing tool to assess trauma]</a:t>
                      </a:r>
                    </a:p>
                    <a:p>
                      <a:pPr marL="285750" marR="0" indent="-28575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5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Assessing effectiveness of tutoring programs in improving academic performance (pre/post).     </a:t>
                      </a:r>
                      <a:r>
                        <a:rPr lang="en-US" sz="15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[Case files]</a:t>
                      </a:r>
                      <a:endParaRPr lang="en-US" sz="1500" dirty="0"/>
                    </a:p>
                  </a:txBody>
                  <a:tcPr marL="91453" marR="91453" marT="45699" marB="45699"/>
                </a:tc>
                <a:extLst>
                  <a:ext uri="{0D108BD9-81ED-4DB2-BD59-A6C34878D82A}">
                    <a16:rowId xmlns:a16="http://schemas.microsoft.com/office/drawing/2014/main" val="2454940993"/>
                  </a:ext>
                </a:extLst>
              </a:tr>
              <a:tr h="131350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/>
                        <a:t>Domestic Violence Programs</a:t>
                      </a:r>
                    </a:p>
                  </a:txBody>
                  <a:tcPr marL="91453" marR="91453" marT="45699" marB="45699" anchor="ctr"/>
                </a:tc>
                <a:tc>
                  <a:txBody>
                    <a:bodyPr/>
                    <a:lstStyle/>
                    <a:p>
                      <a:pPr marL="285750" indent="-28575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/>
                        <a:t>Examining client satisfaction with services provided. </a:t>
                      </a:r>
                      <a:r>
                        <a:rPr lang="en-US" sz="15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[Existing client exit surveys]</a:t>
                      </a:r>
                    </a:p>
                    <a:p>
                      <a:pPr marL="285750" indent="-28575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Exploring factors associated with unsuccessful terminations. </a:t>
                      </a:r>
                      <a:r>
                        <a:rPr lang="en-US" sz="15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[Closed case files]</a:t>
                      </a:r>
                    </a:p>
                  </a:txBody>
                  <a:tcPr marL="91453" marR="91453" marT="45699" marB="45699"/>
                </a:tc>
                <a:extLst>
                  <a:ext uri="{0D108BD9-81ED-4DB2-BD59-A6C34878D82A}">
                    <a16:rowId xmlns:a16="http://schemas.microsoft.com/office/drawing/2014/main" val="1091918432"/>
                  </a:ext>
                </a:extLst>
              </a:tr>
              <a:tr h="7772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/>
                        <a:t>Hospice Agency</a:t>
                      </a:r>
                    </a:p>
                  </a:txBody>
                  <a:tcPr marL="91446" marR="91446" marT="45718" marB="45718" anchor="ctr"/>
                </a:tc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500" b="0" dirty="0">
                          <a:latin typeface="+mn-lt"/>
                        </a:rPr>
                        <a:t>Examining whether types</a:t>
                      </a:r>
                      <a:r>
                        <a:rPr lang="en-US" sz="1500" b="0" baseline="0" dirty="0">
                          <a:latin typeface="+mn-lt"/>
                        </a:rPr>
                        <a:t> and number of psychosocial services vary by ethnicity</a:t>
                      </a:r>
                      <a:r>
                        <a:rPr lang="en-US" sz="1500" b="0" dirty="0"/>
                        <a:t>.</a:t>
                      </a:r>
                      <a:r>
                        <a:rPr lang="en-US" sz="1500" b="0" baseline="0" dirty="0"/>
                        <a:t>            </a:t>
                      </a:r>
                      <a:r>
                        <a:rPr lang="en-US" sz="15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[Closed case files]</a:t>
                      </a:r>
                    </a:p>
                  </a:txBody>
                  <a:tcPr marL="91446" marR="91446" marT="45718" marB="45718"/>
                </a:tc>
                <a:extLst>
                  <a:ext uri="{0D108BD9-81ED-4DB2-BD59-A6C34878D82A}">
                    <a16:rowId xmlns:a16="http://schemas.microsoft.com/office/drawing/2014/main" val="2945506905"/>
                  </a:ext>
                </a:extLst>
              </a:tr>
            </a:tbl>
          </a:graphicData>
        </a:graphic>
      </p:graphicFrame>
      <p:pic>
        <p:nvPicPr>
          <p:cNvPr id="32790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422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8" descr="SWER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5276850"/>
            <a:ext cx="23812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itle 6"/>
          <p:cNvSpPr>
            <a:spLocks noGrp="1"/>
          </p:cNvSpPr>
          <p:nvPr>
            <p:ph type="title"/>
          </p:nvPr>
        </p:nvSpPr>
        <p:spPr>
          <a:xfrm>
            <a:off x="574675" y="176213"/>
            <a:ext cx="7378700" cy="571500"/>
          </a:xfrm>
        </p:spPr>
        <p:txBody>
          <a:bodyPr/>
          <a:lstStyle/>
          <a:p>
            <a:pPr eaLnBrk="1" hangingPunct="1"/>
            <a:r>
              <a:rPr lang="en-US" altLang="en-US"/>
              <a:t>Research Project Examples</a:t>
            </a:r>
          </a:p>
        </p:txBody>
      </p:sp>
      <p:pic>
        <p:nvPicPr>
          <p:cNvPr id="33796" name="Picture 5" descr="Screen Shot 2017-12-01 at 4.17.08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88013"/>
            <a:ext cx="210185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25475" y="828675"/>
          <a:ext cx="7445375" cy="5016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4316">
                  <a:extLst>
                    <a:ext uri="{9D8B030D-6E8A-4147-A177-3AD203B41FA5}">
                      <a16:colId xmlns:a16="http://schemas.microsoft.com/office/drawing/2014/main" val="3737061815"/>
                    </a:ext>
                  </a:extLst>
                </a:gridCol>
                <a:gridCol w="5051059">
                  <a:extLst>
                    <a:ext uri="{9D8B030D-6E8A-4147-A177-3AD203B41FA5}">
                      <a16:colId xmlns:a16="http://schemas.microsoft.com/office/drawing/2014/main" val="3852874460"/>
                    </a:ext>
                  </a:extLst>
                </a:gridCol>
              </a:tblGrid>
              <a:tr h="398108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/>
                        <a:t>AGENCY TYPE</a:t>
                      </a:r>
                    </a:p>
                  </a:txBody>
                  <a:tcPr marL="91433" marR="91433" marT="45733" marB="45733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/>
                        <a:t>RESEARCH PROJECT</a:t>
                      </a:r>
                    </a:p>
                  </a:txBody>
                  <a:tcPr marL="91433" marR="91433" marT="45733" marB="45733"/>
                </a:tc>
                <a:extLst>
                  <a:ext uri="{0D108BD9-81ED-4DB2-BD59-A6C34878D82A}">
                    <a16:rowId xmlns:a16="http://schemas.microsoft.com/office/drawing/2014/main" val="3218465373"/>
                  </a:ext>
                </a:extLst>
              </a:tr>
              <a:tr h="22253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/>
                        <a:t>Mental Health/Medical </a:t>
                      </a:r>
                      <a:r>
                        <a:rPr lang="en-US" sz="1500" baseline="0" dirty="0"/>
                        <a:t>Settings</a:t>
                      </a:r>
                      <a:endParaRPr lang="en-US" sz="1500" dirty="0"/>
                    </a:p>
                  </a:txBody>
                  <a:tcPr marT="45714" marB="45714" anchor="ctr"/>
                </a:tc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Examining if re-hospitalization rates vary by client characteristics such as gender, ethnicity, or type of psychiatric</a:t>
                      </a:r>
                      <a:r>
                        <a:rPr lang="en-US" sz="1500" baseline="0" dirty="0">
                          <a:solidFill>
                            <a:schemeClr val="tx1"/>
                          </a:solidFill>
                        </a:rPr>
                        <a:t> diagnosis. </a:t>
                      </a:r>
                      <a:r>
                        <a:rPr lang="en-US" sz="15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[Case files]</a:t>
                      </a:r>
                    </a:p>
                    <a:p>
                      <a:pPr marL="285750" indent="-28575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500" baseline="0" dirty="0">
                          <a:solidFill>
                            <a:schemeClr val="tx1"/>
                          </a:solidFill>
                        </a:rPr>
                        <a:t>Examining patient satisfaction in Skilled Nursing Facilities. </a:t>
                      </a:r>
                      <a:r>
                        <a:rPr lang="en-US" sz="15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[Existing satisfaction surveys]</a:t>
                      </a: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500" baseline="0" dirty="0">
                          <a:solidFill>
                            <a:schemeClr val="tx1"/>
                          </a:solidFill>
                        </a:rPr>
                        <a:t>Assessing effectiveness of supportive visits from social workers in addressing depression among older adults at a Skilled Nursing Facility. </a:t>
                      </a:r>
                      <a:r>
                        <a:rPr lang="en-US" sz="15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[Case files]</a:t>
                      </a:r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911852268"/>
                  </a:ext>
                </a:extLst>
              </a:tr>
              <a:tr h="7773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/>
                        <a:t>Social Services</a:t>
                      </a:r>
                    </a:p>
                  </a:txBody>
                  <a:tcPr marL="91433" marR="91433" marT="45733" marB="45733" anchor="ctr"/>
                </a:tc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latin typeface="+mn-lt"/>
                        </a:rPr>
                        <a:t>Exploring if types of services requested vary by client characteristics such as ethnicity</a:t>
                      </a:r>
                      <a:r>
                        <a:rPr lang="en-US" sz="15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and gender. </a:t>
                      </a:r>
                      <a:r>
                        <a:rPr lang="en-US" sz="15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[Closed case files]</a:t>
                      </a:r>
                    </a:p>
                  </a:txBody>
                  <a:tcPr marL="91433" marR="91433" marT="45733" marB="45733"/>
                </a:tc>
                <a:extLst>
                  <a:ext uri="{0D108BD9-81ED-4DB2-BD59-A6C34878D82A}">
                    <a16:rowId xmlns:a16="http://schemas.microsoft.com/office/drawing/2014/main" val="2454940993"/>
                  </a:ext>
                </a:extLst>
              </a:tr>
              <a:tr h="16156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/>
                        <a:t>Behavioral Services</a:t>
                      </a:r>
                    </a:p>
                  </a:txBody>
                  <a:tcPr marL="91433" marR="91433" marT="45733" marB="45733" anchor="ctr"/>
                </a:tc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Assessing</a:t>
                      </a:r>
                      <a:r>
                        <a:rPr lang="en-US" sz="1500" baseline="0" dirty="0">
                          <a:solidFill>
                            <a:schemeClr val="tx1"/>
                          </a:solidFill>
                        </a:rPr>
                        <a:t> e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ffectiveness of parent group training classes for parents</a:t>
                      </a:r>
                      <a:r>
                        <a:rPr lang="en-US" sz="1500" baseline="0" dirty="0">
                          <a:solidFill>
                            <a:schemeClr val="tx1"/>
                          </a:solidFill>
                        </a:rPr>
                        <a:t> of children with autism.                            </a:t>
                      </a:r>
                      <a:r>
                        <a:rPr lang="en-US" sz="15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[Existing parent surveys]</a:t>
                      </a:r>
                    </a:p>
                    <a:p>
                      <a:pPr marL="285750" indent="-28575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500" baseline="0" dirty="0">
                          <a:solidFill>
                            <a:schemeClr val="tx1"/>
                          </a:solidFill>
                        </a:rPr>
                        <a:t>Assessing effectiveness of DIR model in improving social emotional development among children with autism. </a:t>
                      </a:r>
                      <a:r>
                        <a:rPr lang="en-US" sz="15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[Case files] </a:t>
                      </a:r>
                      <a:endParaRPr lang="en-US" sz="15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91433" marR="91433" marT="45733" marB="45733"/>
                </a:tc>
                <a:extLst>
                  <a:ext uri="{0D108BD9-81ED-4DB2-BD59-A6C34878D82A}">
                    <a16:rowId xmlns:a16="http://schemas.microsoft.com/office/drawing/2014/main" val="1785187261"/>
                  </a:ext>
                </a:extLst>
              </a:tr>
            </a:tbl>
          </a:graphicData>
        </a:graphic>
      </p:graphicFrame>
      <p:pic>
        <p:nvPicPr>
          <p:cNvPr id="33814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17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6"/>
          <p:cNvSpPr>
            <a:spLocks noGrp="1"/>
          </p:cNvSpPr>
          <p:nvPr>
            <p:ph type="title"/>
          </p:nvPr>
        </p:nvSpPr>
        <p:spPr>
          <a:xfrm>
            <a:off x="498475" y="484188"/>
            <a:ext cx="7556500" cy="703262"/>
          </a:xfrm>
        </p:spPr>
        <p:txBody>
          <a:bodyPr/>
          <a:lstStyle/>
          <a:p>
            <a:pPr eaLnBrk="1" hangingPunct="1"/>
            <a:r>
              <a:rPr lang="en-US" altLang="en-US"/>
              <a:t>Course Outcomes</a:t>
            </a:r>
          </a:p>
        </p:txBody>
      </p:sp>
      <p:sp>
        <p:nvSpPr>
          <p:cNvPr id="5122" name="Content Placeholder 7"/>
          <p:cNvSpPr>
            <a:spLocks noGrp="1"/>
          </p:cNvSpPr>
          <p:nvPr>
            <p:ph idx="1"/>
          </p:nvPr>
        </p:nvSpPr>
        <p:spPr>
          <a:xfrm>
            <a:off x="568325" y="1455738"/>
            <a:ext cx="7200900" cy="3821112"/>
          </a:xfrm>
        </p:spPr>
        <p:txBody>
          <a:bodyPr/>
          <a:lstStyle/>
          <a:p>
            <a:pPr algn="just" eaLnBrk="1" hangingPunct="1">
              <a:defRPr/>
            </a:pPr>
            <a:r>
              <a:rPr lang="en-US" altLang="en-US" sz="2200" dirty="0"/>
              <a:t>Students gain understanding of how research can inform practice.</a:t>
            </a:r>
          </a:p>
          <a:p>
            <a:pPr algn="just" eaLnBrk="1" hangingPunct="1">
              <a:defRPr/>
            </a:pPr>
            <a:r>
              <a:rPr lang="en-US" altLang="en-US" sz="2200" dirty="0"/>
              <a:t>Students learn to identify implications for social work practice and/or policy based on their findings.</a:t>
            </a:r>
          </a:p>
          <a:p>
            <a:pPr algn="just" eaLnBrk="1" hangingPunct="1">
              <a:defRPr/>
            </a:pPr>
            <a:r>
              <a:rPr lang="en-US" altLang="en-US" sz="2200" dirty="0"/>
              <a:t>Students develop critical thinking and evaluation skills.</a:t>
            </a:r>
          </a:p>
          <a:p>
            <a:pPr algn="just" eaLnBrk="1" hangingPunct="1">
              <a:defRPr/>
            </a:pPr>
            <a:r>
              <a:rPr lang="en-US" altLang="en-US" sz="2200" dirty="0"/>
              <a:t>Growth in learning from ‘messiness’ of research.</a:t>
            </a:r>
          </a:p>
          <a:p>
            <a:pPr marL="0" indent="0" algn="just" eaLnBrk="1" hangingPunct="1">
              <a:buFont typeface="Wingdings" panose="05000000000000000000" pitchFamily="2" charset="2"/>
              <a:buNone/>
              <a:defRPr/>
            </a:pPr>
            <a:endParaRPr lang="en-US" altLang="en-US" sz="22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en-US" altLang="en-US" sz="2200" dirty="0"/>
          </a:p>
        </p:txBody>
      </p:sp>
      <p:pic>
        <p:nvPicPr>
          <p:cNvPr id="34820" name="Picture 5" descr="Screen Shot 2017-12-01 at 4.17.08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8300"/>
            <a:ext cx="250825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8" descr="SWERL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5276850"/>
            <a:ext cx="23812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737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Contact me!</a:t>
            </a:r>
          </a:p>
        </p:txBody>
      </p:sp>
      <p:sp>
        <p:nvSpPr>
          <p:cNvPr id="35843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821113"/>
          </a:xfrm>
        </p:spPr>
        <p:txBody>
          <a:bodyPr/>
          <a:lstStyle/>
          <a:p>
            <a:pPr algn="just" eaLnBrk="1" hangingPunct="1"/>
            <a:r>
              <a:rPr lang="en-US" altLang="en-US"/>
              <a:t>ajacob@apu.edu</a:t>
            </a:r>
          </a:p>
        </p:txBody>
      </p:sp>
      <p:pic>
        <p:nvPicPr>
          <p:cNvPr id="35844" name="Picture 5" descr="Screen Shot 2017-12-01 at 4.17.08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8300"/>
            <a:ext cx="250825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8" descr="SWERL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5276850"/>
            <a:ext cx="23812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76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Course Objectives</a:t>
            </a:r>
          </a:p>
        </p:txBody>
      </p:sp>
      <p:sp>
        <p:nvSpPr>
          <p:cNvPr id="24579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7412038" cy="3821113"/>
          </a:xfrm>
        </p:spPr>
        <p:txBody>
          <a:bodyPr/>
          <a:lstStyle/>
          <a:p>
            <a:pPr eaLnBrk="1" hangingPunct="1">
              <a:spcAft>
                <a:spcPts val="1800"/>
              </a:spcAft>
            </a:pPr>
            <a:r>
              <a:rPr lang="en-US" altLang="en-US" sz="2400"/>
              <a:t>Introduction to research language and process.</a:t>
            </a:r>
          </a:p>
          <a:p>
            <a:pPr eaLnBrk="1" hangingPunct="1">
              <a:spcAft>
                <a:spcPts val="1800"/>
              </a:spcAft>
            </a:pPr>
            <a:r>
              <a:rPr lang="en-US" altLang="en-US" sz="2400"/>
              <a:t>Engage in research-informed practice and practice-informed research.</a:t>
            </a:r>
          </a:p>
          <a:p>
            <a:pPr eaLnBrk="1" hangingPunct="1">
              <a:spcAft>
                <a:spcPts val="1800"/>
              </a:spcAft>
            </a:pPr>
            <a:r>
              <a:rPr lang="en-US" altLang="en-US" sz="2400"/>
              <a:t>Present research posters at annual department research showcase event.</a:t>
            </a:r>
          </a:p>
        </p:txBody>
      </p:sp>
      <p:pic>
        <p:nvPicPr>
          <p:cNvPr id="24580" name="Picture 5" descr="Screen Shot 2017-12-01 at 4.17.08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8300"/>
            <a:ext cx="250825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8" descr="SWERL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5276850"/>
            <a:ext cx="23812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Audio 13">
            <a:hlinkClick r:id="" action="ppaction://medi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563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Course Design</a:t>
            </a:r>
          </a:p>
        </p:txBody>
      </p:sp>
      <p:sp>
        <p:nvSpPr>
          <p:cNvPr id="25603" name="Content Placeholder 7"/>
          <p:cNvSpPr>
            <a:spLocks noGrp="1"/>
          </p:cNvSpPr>
          <p:nvPr>
            <p:ph idx="1"/>
          </p:nvPr>
        </p:nvSpPr>
        <p:spPr>
          <a:xfrm>
            <a:off x="457200" y="1438275"/>
            <a:ext cx="7951788" cy="4684713"/>
          </a:xfrm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en-US" altLang="en-US" sz="2400"/>
              <a:t>Year-long research class.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sz="2400"/>
              <a:t>Students design, conduct, and analyze original research projects tied to their field internship placements.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sz="2400"/>
              <a:t>Individual or group projects at each field site.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sz="2400"/>
              <a:t>One Section: Advanced Research (additional expectations).*</a:t>
            </a:r>
          </a:p>
        </p:txBody>
      </p:sp>
      <p:pic>
        <p:nvPicPr>
          <p:cNvPr id="25604" name="Picture 5" descr="Screen Shot 2017-12-01 at 4.17.08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8300"/>
            <a:ext cx="250825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8" descr="SWERL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5276850"/>
            <a:ext cx="23812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Audio 12">
            <a:hlinkClick r:id="" action="ppaction://medi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438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6"/>
          <p:cNvSpPr>
            <a:spLocks noGrp="1"/>
          </p:cNvSpPr>
          <p:nvPr>
            <p:ph type="title"/>
          </p:nvPr>
        </p:nvSpPr>
        <p:spPr>
          <a:xfrm>
            <a:off x="498475" y="469900"/>
            <a:ext cx="7556500" cy="739775"/>
          </a:xfrm>
        </p:spPr>
        <p:txBody>
          <a:bodyPr/>
          <a:lstStyle/>
          <a:p>
            <a:pPr eaLnBrk="1" hangingPunct="1"/>
            <a:r>
              <a:rPr lang="en-US" altLang="en-US"/>
              <a:t>Research Project Scope</a:t>
            </a:r>
          </a:p>
        </p:txBody>
      </p:sp>
      <p:sp>
        <p:nvSpPr>
          <p:cNvPr id="2050" name="Content Placeholder 7"/>
          <p:cNvSpPr>
            <a:spLocks noGrp="1"/>
          </p:cNvSpPr>
          <p:nvPr>
            <p:ph idx="1"/>
          </p:nvPr>
        </p:nvSpPr>
        <p:spPr>
          <a:xfrm>
            <a:off x="457200" y="1349375"/>
            <a:ext cx="7678738" cy="4330700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chemeClr val="tx1">
                  <a:lumMod val="95000"/>
                  <a:lumOff val="5000"/>
                </a:schemeClr>
              </a:buClr>
              <a:defRPr/>
            </a:pPr>
            <a:r>
              <a:rPr lang="en-US" alt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BSW level! </a:t>
            </a:r>
            <a:r>
              <a:rPr lang="en-US" altLang="en-US" sz="2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Simple </a:t>
            </a:r>
            <a:r>
              <a:rPr lang="en-US" alt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research question!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chemeClr val="tx1">
                  <a:lumMod val="95000"/>
                  <a:lumOff val="5000"/>
                </a:schemeClr>
              </a:buClr>
              <a:defRPr/>
            </a:pPr>
            <a:r>
              <a:rPr lang="en-US" alt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Low-risk, non-publishable research except for advanced research students.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chemeClr val="tx1">
                  <a:lumMod val="95000"/>
                  <a:lumOff val="5000"/>
                </a:schemeClr>
              </a:buClr>
              <a:defRPr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Helpful to agency:</a:t>
            </a:r>
          </a:p>
          <a:p>
            <a:pPr lvl="1" eaLnBrk="1" hangingPunct="1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Service provision?</a:t>
            </a:r>
          </a:p>
          <a:p>
            <a:pPr lvl="1" eaLnBrk="1" hangingPunct="1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Needs assessment?</a:t>
            </a:r>
          </a:p>
          <a:p>
            <a:pPr lvl="1" eaLnBrk="1" hangingPunct="1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Program evaluation?</a:t>
            </a:r>
          </a:p>
          <a:p>
            <a:pPr lvl="1" eaLnBrk="1" hangingPunct="1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Client satisfaction?</a:t>
            </a:r>
          </a:p>
          <a:p>
            <a:pPr lvl="1" eaLnBrk="1" hangingPunct="1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Staff satisfaction?</a:t>
            </a:r>
          </a:p>
          <a:p>
            <a:pPr eaLnBrk="1" hangingPunct="1">
              <a:defRPr/>
            </a:pPr>
            <a:endParaRPr lang="en-US" altLang="en-US" dirty="0"/>
          </a:p>
        </p:txBody>
      </p:sp>
      <p:pic>
        <p:nvPicPr>
          <p:cNvPr id="26628" name="Picture 5" descr="Screen Shot 2017-12-01 at 4.17.08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8300"/>
            <a:ext cx="250825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8" descr="SWERL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5276850"/>
            <a:ext cx="23812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Audio 10">
            <a:hlinkClick r:id="" action="ppaction://medi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618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6"/>
          <p:cNvSpPr>
            <a:spLocks noGrp="1"/>
          </p:cNvSpPr>
          <p:nvPr>
            <p:ph type="title"/>
          </p:nvPr>
        </p:nvSpPr>
        <p:spPr>
          <a:xfrm>
            <a:off x="498475" y="469900"/>
            <a:ext cx="7556500" cy="739775"/>
          </a:xfrm>
        </p:spPr>
        <p:txBody>
          <a:bodyPr/>
          <a:lstStyle/>
          <a:p>
            <a:pPr eaLnBrk="1" hangingPunct="1"/>
            <a:r>
              <a:rPr lang="en-US" altLang="en-US"/>
              <a:t>Research Project Scope</a:t>
            </a:r>
          </a:p>
        </p:txBody>
      </p:sp>
      <p:sp>
        <p:nvSpPr>
          <p:cNvPr id="2050" name="Content Placeholder 7"/>
          <p:cNvSpPr>
            <a:spLocks noGrp="1"/>
          </p:cNvSpPr>
          <p:nvPr>
            <p:ph idx="1"/>
          </p:nvPr>
        </p:nvSpPr>
        <p:spPr>
          <a:xfrm>
            <a:off x="457200" y="1349375"/>
            <a:ext cx="7597775" cy="4330700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Pre-Existing Data 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 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First Choice!</a:t>
            </a:r>
          </a:p>
          <a:p>
            <a:pPr lvl="1" eaLnBrk="1" hangingPunct="1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Case files (closed preferred).</a:t>
            </a:r>
          </a:p>
          <a:p>
            <a:pPr lvl="1" eaLnBrk="1" hangingPunct="1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Agency Database.</a:t>
            </a:r>
          </a:p>
          <a:p>
            <a:pPr lvl="1" eaLnBrk="1" hangingPunct="1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Exit surveys or existing client satisfaction surveys.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Staff Surveys 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 Needs professor approval if student-designed survey!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Client Surveys 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(No minors or persons with diminished personal autonomy) – Needs professor approval if student-designed survey!</a:t>
            </a:r>
          </a:p>
          <a:p>
            <a:pPr eaLnBrk="1" hangingPunct="1">
              <a:defRPr/>
            </a:pPr>
            <a:endParaRPr lang="en-US" alt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7652" name="Picture 5" descr="Screen Shot 2017-12-01 at 4.17.08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8300"/>
            <a:ext cx="250825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8" descr="SWERL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5276850"/>
            <a:ext cx="23812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Audio 6">
            <a:hlinkClick r:id="" action="ppaction://medi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529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6"/>
          <p:cNvSpPr>
            <a:spLocks noGrp="1"/>
          </p:cNvSpPr>
          <p:nvPr>
            <p:ph type="title"/>
          </p:nvPr>
        </p:nvSpPr>
        <p:spPr>
          <a:xfrm>
            <a:off x="498475" y="282575"/>
            <a:ext cx="7556500" cy="739775"/>
          </a:xfrm>
        </p:spPr>
        <p:txBody>
          <a:bodyPr/>
          <a:lstStyle/>
          <a:p>
            <a:pPr eaLnBrk="1" hangingPunct="1"/>
            <a:r>
              <a:rPr lang="en-US" altLang="en-US"/>
              <a:t>Field Supervisor Role</a:t>
            </a:r>
          </a:p>
        </p:txBody>
      </p:sp>
      <p:sp>
        <p:nvSpPr>
          <p:cNvPr id="2050" name="Content Placeholder 7"/>
          <p:cNvSpPr>
            <a:spLocks noGrp="1"/>
          </p:cNvSpPr>
          <p:nvPr>
            <p:ph idx="1"/>
          </p:nvPr>
        </p:nvSpPr>
        <p:spPr>
          <a:xfrm>
            <a:off x="498475" y="1212850"/>
            <a:ext cx="7364413" cy="4954588"/>
          </a:xfrm>
        </p:spPr>
        <p:txBody>
          <a:bodyPr/>
          <a:lstStyle/>
          <a:p>
            <a:pPr algn="just" eaLnBrk="1" hangingPunct="1">
              <a:spcBef>
                <a:spcPts val="600"/>
              </a:spcBef>
              <a:spcAft>
                <a:spcPts val="600"/>
              </a:spcAft>
              <a:buClr>
                <a:srgbClr val="500000"/>
              </a:buClr>
              <a:defRPr/>
            </a:pPr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Discuss broad areas of interest or concern for agency/organization with student.</a:t>
            </a: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buClr>
                <a:srgbClr val="500000"/>
              </a:buClr>
              <a:defRPr/>
            </a:pPr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Student selects topic of mutual interest and then is primarily responsible for developing research question based on selected research topic/area.</a:t>
            </a: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buClr>
                <a:srgbClr val="500000"/>
              </a:buClr>
              <a:defRPr/>
            </a:pPr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Discuss objective, measurable criteria for assessment with student!</a:t>
            </a: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buClr>
                <a:srgbClr val="500000"/>
              </a:buClr>
              <a:defRPr/>
            </a:pPr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Discuss what data is available and accessible to students – research project dependent on data availability!</a:t>
            </a: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buClr>
                <a:srgbClr val="500000"/>
              </a:buClr>
              <a:defRPr/>
            </a:pPr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Professor makes final call regarding research project scope and feasibility!</a:t>
            </a:r>
          </a:p>
          <a:p>
            <a:pPr eaLnBrk="1" hangingPunct="1">
              <a:defRPr/>
            </a:pPr>
            <a:endParaRPr lang="en-US" alt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8676" name="Picture 5" descr="Screen Shot 2017-12-01 at 4.17.08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8300"/>
            <a:ext cx="250825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8" descr="SWERL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5276850"/>
            <a:ext cx="23812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Audio 3">
            <a:hlinkClick r:id="" action="ppaction://medi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630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6"/>
          <p:cNvSpPr>
            <a:spLocks noGrp="1"/>
          </p:cNvSpPr>
          <p:nvPr>
            <p:ph type="title"/>
          </p:nvPr>
        </p:nvSpPr>
        <p:spPr>
          <a:xfrm>
            <a:off x="566738" y="287338"/>
            <a:ext cx="7556500" cy="655637"/>
          </a:xfrm>
        </p:spPr>
        <p:txBody>
          <a:bodyPr/>
          <a:lstStyle/>
          <a:p>
            <a:pPr eaLnBrk="1" hangingPunct="1"/>
            <a:r>
              <a:rPr lang="en-US" altLang="en-US"/>
              <a:t>Course Timeline</a:t>
            </a:r>
          </a:p>
        </p:txBody>
      </p:sp>
      <p:pic>
        <p:nvPicPr>
          <p:cNvPr id="29699" name="Picture 5" descr="Screen Shot 2017-12-01 at 4.17.08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8300"/>
            <a:ext cx="250825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8" descr="SWERL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5276850"/>
            <a:ext cx="23812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7"/>
          <p:cNvSpPr txBox="1">
            <a:spLocks noGrp="1"/>
          </p:cNvSpPr>
          <p:nvPr>
            <p:ph idx="1"/>
          </p:nvPr>
        </p:nvSpPr>
        <p:spPr>
          <a:xfrm>
            <a:off x="566725" y="1062059"/>
            <a:ext cx="3684725" cy="4873129"/>
          </a:xfrm>
          <a:noFill/>
          <a:ln w="635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B w="139700" prst="cross"/>
          </a:sp3d>
          <a:extLst/>
        </p:spPr>
        <p:txBody>
          <a:bodyPr tIns="0" rtlCol="0">
            <a:spAutoFit/>
          </a:bodyPr>
          <a:lstStyle/>
          <a:p>
            <a:pPr marL="0" indent="0" algn="ctr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r>
              <a:rPr lang="en-US" sz="2200" b="1" dirty="0"/>
              <a:t>FALL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September – Mid-October: </a:t>
            </a:r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Clr>
                <a:srgbClr val="500000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tx1"/>
                </a:solidFill>
              </a:rPr>
              <a:t>Develop Research Question.</a:t>
            </a:r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Clr>
                <a:srgbClr val="500000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tx1"/>
                </a:solidFill>
              </a:rPr>
              <a:t>Literature Search.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November – Mid December: </a:t>
            </a:r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Clr>
                <a:srgbClr val="500000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tx1"/>
                </a:solidFill>
              </a:rPr>
              <a:t>Develop Data Collection Plan.</a:t>
            </a:r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Clr>
                <a:srgbClr val="500000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tx1"/>
                </a:solidFill>
              </a:rPr>
              <a:t>IRB Applications.</a:t>
            </a:r>
            <a:r>
              <a:rPr lang="en-US" sz="2200" dirty="0">
                <a:solidFill>
                  <a:schemeClr val="tx1"/>
                </a:solidFill>
                <a:sym typeface="Symbol"/>
              </a:rPr>
              <a:t></a:t>
            </a:r>
          </a:p>
        </p:txBody>
      </p:sp>
      <p:sp>
        <p:nvSpPr>
          <p:cNvPr id="9" name="Content Placeholder 7"/>
          <p:cNvSpPr txBox="1">
            <a:spLocks/>
          </p:cNvSpPr>
          <p:nvPr/>
        </p:nvSpPr>
        <p:spPr bwMode="auto">
          <a:xfrm>
            <a:off x="4344975" y="1052134"/>
            <a:ext cx="3668625" cy="5493812"/>
          </a:xfrm>
          <a:prstGeom prst="rect">
            <a:avLst/>
          </a:prstGeom>
          <a:noFill/>
          <a:ln w="635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B w="139700" prst="cross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0">
            <a:spAutoFit/>
          </a:bodyPr>
          <a:lstStyle>
            <a:lvl1pPr marL="228600" indent="-228600" algn="l" rtl="0" fontAlgn="base">
              <a:spcBef>
                <a:spcPts val="2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0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indent="-228600" algn="l" rtl="0" fontAlgn="base">
              <a:spcBef>
                <a:spcPts val="600"/>
              </a:spcBef>
              <a:spcAft>
                <a:spcPct val="0"/>
              </a:spcAft>
              <a:buClr>
                <a:srgbClr val="8D9FA6"/>
              </a:buClr>
              <a:buSzPct val="75000"/>
              <a:buFont typeface="Wingdings" panose="05000000000000000000" pitchFamily="2" charset="2"/>
              <a:buChar char="n"/>
              <a:defRPr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685800" indent="-228600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914400" indent="-228600" algn="l" rtl="0" fontAlgn="base">
              <a:spcBef>
                <a:spcPts val="600"/>
              </a:spcBef>
              <a:spcAft>
                <a:spcPct val="0"/>
              </a:spcAft>
              <a:buClr>
                <a:srgbClr val="8D9FA6"/>
              </a:buClr>
              <a:buSzPct val="75000"/>
              <a:buFont typeface="Wingdings" panose="05000000000000000000" pitchFamily="2" charset="2"/>
              <a:buChar char="n"/>
              <a:defRPr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143000" indent="-228600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r>
              <a:rPr lang="en-US" sz="2200" b="1" dirty="0"/>
              <a:t>SPRING </a:t>
            </a:r>
          </a:p>
          <a:p>
            <a:pPr defTabSz="914400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January – February: </a:t>
            </a:r>
          </a:p>
          <a:p>
            <a:pPr marL="457200" indent="-457200" defTabSz="914400" eaLnBrk="1" hangingPunct="1">
              <a:spcBef>
                <a:spcPts val="600"/>
              </a:spcBef>
              <a:spcAft>
                <a:spcPts val="600"/>
              </a:spcAft>
              <a:buClr>
                <a:srgbClr val="500000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tx1"/>
                </a:solidFill>
              </a:rPr>
              <a:t>Data Collection.</a:t>
            </a:r>
          </a:p>
          <a:p>
            <a:pPr defTabSz="914400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March – April:</a:t>
            </a:r>
          </a:p>
          <a:p>
            <a:pPr marL="457200" indent="-457200" defTabSz="914400" eaLnBrk="1" hangingPunct="1">
              <a:spcBef>
                <a:spcPts val="600"/>
              </a:spcBef>
              <a:spcAft>
                <a:spcPts val="600"/>
              </a:spcAft>
              <a:buClr>
                <a:srgbClr val="500000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tx1"/>
                </a:solidFill>
              </a:rPr>
              <a:t>Data Analysis.</a:t>
            </a:r>
          </a:p>
          <a:p>
            <a:pPr marL="457200" indent="-457200" defTabSz="914400" eaLnBrk="1" hangingPunct="1">
              <a:spcBef>
                <a:spcPts val="600"/>
              </a:spcBef>
              <a:spcAft>
                <a:spcPts val="600"/>
              </a:spcAft>
              <a:buClr>
                <a:srgbClr val="500000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tx1"/>
                </a:solidFill>
              </a:rPr>
              <a:t>Poster Development.</a:t>
            </a:r>
          </a:p>
          <a:p>
            <a:pPr marL="457200" indent="-457200" defTabSz="914400" eaLnBrk="1" hangingPunct="1">
              <a:spcBef>
                <a:spcPts val="600"/>
              </a:spcBef>
              <a:spcAft>
                <a:spcPts val="600"/>
              </a:spcAft>
              <a:buClr>
                <a:srgbClr val="500000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tx1"/>
                </a:solidFill>
              </a:rPr>
              <a:t>Final Research Paper Development.</a:t>
            </a:r>
            <a:endParaRPr lang="en-US" sz="2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defTabSz="914400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April – May:</a:t>
            </a:r>
          </a:p>
          <a:p>
            <a:pPr defTabSz="9144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tx1"/>
                </a:solidFill>
              </a:rPr>
              <a:t>Research Poster Presentations.</a:t>
            </a:r>
          </a:p>
          <a:p>
            <a:pPr defTabSz="9144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tx1"/>
                </a:solidFill>
              </a:rPr>
              <a:t>Research Paper.</a:t>
            </a:r>
            <a:endParaRPr lang="en-US" sz="2200" dirty="0">
              <a:solidFill>
                <a:schemeClr val="tx1"/>
              </a:solidFill>
              <a:sym typeface="Symbol"/>
            </a:endParaRPr>
          </a:p>
        </p:txBody>
      </p:sp>
      <p:pic>
        <p:nvPicPr>
          <p:cNvPr id="29707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883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Screen Shot 2017-12-01 at 4.17.08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8138"/>
            <a:ext cx="250825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itle 6"/>
          <p:cNvSpPr>
            <a:spLocks noGrp="1"/>
          </p:cNvSpPr>
          <p:nvPr>
            <p:ph type="title"/>
          </p:nvPr>
        </p:nvSpPr>
        <p:spPr>
          <a:xfrm>
            <a:off x="498475" y="266700"/>
            <a:ext cx="7556500" cy="774700"/>
          </a:xfrm>
        </p:spPr>
        <p:txBody>
          <a:bodyPr/>
          <a:lstStyle/>
          <a:p>
            <a:pPr eaLnBrk="1" hangingPunct="1"/>
            <a:r>
              <a:rPr lang="en-US" altLang="en-US"/>
              <a:t>Core Course Assignments</a:t>
            </a:r>
          </a:p>
        </p:txBody>
      </p:sp>
      <p:pic>
        <p:nvPicPr>
          <p:cNvPr id="30724" name="Picture 8" descr="SWERL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5276850"/>
            <a:ext cx="23812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7"/>
          <p:cNvSpPr txBox="1">
            <a:spLocks/>
          </p:cNvSpPr>
          <p:nvPr/>
        </p:nvSpPr>
        <p:spPr bwMode="auto">
          <a:xfrm>
            <a:off x="4314415" y="959468"/>
            <a:ext cx="3719025" cy="5278368"/>
          </a:xfrm>
          <a:prstGeom prst="rect">
            <a:avLst/>
          </a:prstGeom>
          <a:noFill/>
          <a:ln w="635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B w="139700" prst="cross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0">
            <a:spAutoFit/>
          </a:bodyPr>
          <a:lstStyle>
            <a:lvl1pPr marL="228600" indent="-228600" algn="l" rtl="0" fontAlgn="base">
              <a:spcBef>
                <a:spcPts val="2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0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indent="-228600" algn="l" rtl="0" fontAlgn="base">
              <a:spcBef>
                <a:spcPts val="600"/>
              </a:spcBef>
              <a:spcAft>
                <a:spcPct val="0"/>
              </a:spcAft>
              <a:buClr>
                <a:srgbClr val="8D9FA6"/>
              </a:buClr>
              <a:buSzPct val="75000"/>
              <a:buFont typeface="Wingdings" panose="05000000000000000000" pitchFamily="2" charset="2"/>
              <a:buChar char="n"/>
              <a:defRPr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685800" indent="-228600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914400" indent="-228600" algn="l" rtl="0" fontAlgn="base">
              <a:spcBef>
                <a:spcPts val="600"/>
              </a:spcBef>
              <a:spcAft>
                <a:spcPct val="0"/>
              </a:spcAft>
              <a:buClr>
                <a:srgbClr val="8D9FA6"/>
              </a:buClr>
              <a:buSzPct val="75000"/>
              <a:buFont typeface="Wingdings" panose="05000000000000000000" pitchFamily="2" charset="2"/>
              <a:buChar char="n"/>
              <a:defRPr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143000" indent="-228600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r>
              <a:rPr lang="en-US" sz="2200" b="1" dirty="0"/>
              <a:t>SPRING </a:t>
            </a:r>
          </a:p>
          <a:p>
            <a:pPr marL="457200" indent="-457200" defTabSz="914400" eaLnBrk="1" hangingPunct="1">
              <a:spcBef>
                <a:spcPts val="600"/>
              </a:spcBef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arabicParenR"/>
              <a:defRPr/>
            </a:pPr>
            <a:r>
              <a:rPr lang="en-US" sz="2200" dirty="0">
                <a:solidFill>
                  <a:schemeClr val="tx1"/>
                </a:solidFill>
              </a:rPr>
              <a:t>Data Analysis in SPSS for Quantitative Research Projects &amp; Data Analysis Software for Qualitative Projects.</a:t>
            </a:r>
          </a:p>
          <a:p>
            <a:pPr marL="457200" indent="-457200" defTabSz="914400" eaLnBrk="1" hangingPunct="1">
              <a:spcBef>
                <a:spcPts val="600"/>
              </a:spcBef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arabicParenR"/>
              <a:defRPr/>
            </a:pPr>
            <a:r>
              <a:rPr lang="en-US" sz="2200" dirty="0">
                <a:solidFill>
                  <a:schemeClr val="tx1"/>
                </a:solidFill>
              </a:rPr>
              <a:t>Reporting and Discussing Findings &amp; Study Limitations.</a:t>
            </a:r>
          </a:p>
          <a:p>
            <a:pPr marL="457200" indent="-457200" defTabSz="914400" eaLnBrk="1" hangingPunct="1">
              <a:spcBef>
                <a:spcPts val="600"/>
              </a:spcBef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arabicParenR"/>
              <a:defRPr/>
            </a:pPr>
            <a:r>
              <a:rPr lang="en-US" sz="2200" dirty="0">
                <a:solidFill>
                  <a:schemeClr val="tx1"/>
                </a:solidFill>
              </a:rPr>
              <a:t>Research Poster.</a:t>
            </a:r>
          </a:p>
          <a:p>
            <a:pPr marL="457200" indent="-457200" defTabSz="914400" eaLnBrk="1" hangingPunct="1">
              <a:spcBef>
                <a:spcPts val="600"/>
              </a:spcBef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arabicParenR"/>
              <a:defRPr/>
            </a:pPr>
            <a:r>
              <a:rPr lang="en-US" sz="2200" dirty="0">
                <a:solidFill>
                  <a:schemeClr val="tx1"/>
                </a:solidFill>
              </a:rPr>
              <a:t>Final Research Paper.*</a:t>
            </a:r>
          </a:p>
          <a:p>
            <a:pPr marL="0" indent="0" defTabSz="914400" eaLnBrk="1" hangingPunct="1">
              <a:spcBef>
                <a:spcPts val="600"/>
              </a:spcBef>
              <a:spcAft>
                <a:spcPts val="600"/>
              </a:spcAft>
              <a:buClr>
                <a:srgbClr val="500000"/>
              </a:buClr>
              <a:buFont typeface="Wingdings" panose="05000000000000000000" pitchFamily="2" charset="2"/>
              <a:buNone/>
              <a:defRPr/>
            </a:pPr>
            <a:r>
              <a:rPr lang="en-US" sz="1600" dirty="0">
                <a:solidFill>
                  <a:schemeClr val="tx1"/>
                </a:solidFill>
                <a:sym typeface="Symbol"/>
              </a:rPr>
              <a:t>* Advanced section submits to peer-reviewed academic journal for publication consideration. </a:t>
            </a:r>
          </a:p>
        </p:txBody>
      </p:sp>
      <p:sp>
        <p:nvSpPr>
          <p:cNvPr id="6" name="Content Placeholder 7"/>
          <p:cNvSpPr txBox="1">
            <a:spLocks/>
          </p:cNvSpPr>
          <p:nvPr/>
        </p:nvSpPr>
        <p:spPr bwMode="auto">
          <a:xfrm>
            <a:off x="359227" y="952268"/>
            <a:ext cx="3923925" cy="5062924"/>
          </a:xfrm>
          <a:prstGeom prst="rect">
            <a:avLst/>
          </a:prstGeom>
          <a:noFill/>
          <a:ln w="635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B w="139700" prst="cross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0">
            <a:spAutoFit/>
          </a:bodyPr>
          <a:lstStyle>
            <a:lvl1pPr marL="228600" indent="-228600" algn="l" rtl="0" fontAlgn="base">
              <a:spcBef>
                <a:spcPts val="2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0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indent="-228600" algn="l" rtl="0" fontAlgn="base">
              <a:spcBef>
                <a:spcPts val="600"/>
              </a:spcBef>
              <a:spcAft>
                <a:spcPct val="0"/>
              </a:spcAft>
              <a:buClr>
                <a:srgbClr val="8D9FA6"/>
              </a:buClr>
              <a:buSzPct val="75000"/>
              <a:buFont typeface="Wingdings" panose="05000000000000000000" pitchFamily="2" charset="2"/>
              <a:buChar char="n"/>
              <a:defRPr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685800" indent="-228600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914400" indent="-228600" algn="l" rtl="0" fontAlgn="base">
              <a:spcBef>
                <a:spcPts val="600"/>
              </a:spcBef>
              <a:spcAft>
                <a:spcPct val="0"/>
              </a:spcAft>
              <a:buClr>
                <a:srgbClr val="8D9FA6"/>
              </a:buClr>
              <a:buSzPct val="75000"/>
              <a:buFont typeface="Wingdings" panose="05000000000000000000" pitchFamily="2" charset="2"/>
              <a:buChar char="n"/>
              <a:defRPr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143000" indent="-228600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r>
              <a:rPr lang="en-US" sz="2200" b="1" dirty="0"/>
              <a:t>FALL </a:t>
            </a:r>
          </a:p>
          <a:p>
            <a:pPr marL="457200" indent="-457200" defTabSz="914400" eaLnBrk="1" hangingPunct="1">
              <a:spcBef>
                <a:spcPts val="600"/>
              </a:spcBef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arabicParenR"/>
              <a:defRPr/>
            </a:pPr>
            <a:r>
              <a:rPr lang="en-US" sz="2100" dirty="0">
                <a:solidFill>
                  <a:schemeClr val="tx1"/>
                </a:solidFill>
              </a:rPr>
              <a:t>Research Question Development.</a:t>
            </a:r>
          </a:p>
          <a:p>
            <a:pPr marL="457200" indent="-457200" defTabSz="914400" eaLnBrk="1" hangingPunct="1">
              <a:spcBef>
                <a:spcPts val="600"/>
              </a:spcBef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arabicParenR"/>
              <a:defRPr/>
            </a:pPr>
            <a:r>
              <a:rPr lang="en-US" sz="2100" dirty="0">
                <a:solidFill>
                  <a:schemeClr val="tx1"/>
                </a:solidFill>
              </a:rPr>
              <a:t>Literature Review.</a:t>
            </a:r>
          </a:p>
          <a:p>
            <a:pPr marL="457200" indent="-457200" defTabSz="914400" eaLnBrk="1" hangingPunct="1">
              <a:spcBef>
                <a:spcPts val="600"/>
              </a:spcBef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arabicParenR"/>
              <a:defRPr/>
            </a:pPr>
            <a:r>
              <a:rPr lang="en-US" sz="2100" dirty="0">
                <a:solidFill>
                  <a:schemeClr val="tx1"/>
                </a:solidFill>
              </a:rPr>
              <a:t>Variables, Definitions, and Hypotheses.</a:t>
            </a:r>
          </a:p>
          <a:p>
            <a:pPr marL="457200" indent="-457200" defTabSz="914400" eaLnBrk="1" hangingPunct="1">
              <a:spcBef>
                <a:spcPts val="600"/>
              </a:spcBef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arabicParenR"/>
              <a:defRPr/>
            </a:pPr>
            <a:r>
              <a:rPr lang="en-US" sz="2100" dirty="0">
                <a:solidFill>
                  <a:schemeClr val="tx1"/>
                </a:solidFill>
              </a:rPr>
              <a:t>Proposed Methodology: Data Collection and Data Analysis Plan.</a:t>
            </a:r>
          </a:p>
          <a:p>
            <a:pPr marL="457200" indent="-457200" defTabSz="914400" eaLnBrk="1" hangingPunct="1">
              <a:spcBef>
                <a:spcPts val="600"/>
              </a:spcBef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arabicParenR"/>
              <a:defRPr/>
            </a:pPr>
            <a:r>
              <a:rPr lang="en-US" sz="1600" dirty="0">
                <a:solidFill>
                  <a:schemeClr val="tx1"/>
                </a:solidFill>
              </a:rPr>
              <a:t>IRB Applications.*</a:t>
            </a:r>
          </a:p>
          <a:p>
            <a:pPr marL="457200" indent="-457200" defTabSz="914400" eaLnBrk="1" hangingPunct="1">
              <a:spcBef>
                <a:spcPts val="600"/>
              </a:spcBef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arabicParenR"/>
              <a:defRPr/>
            </a:pPr>
            <a:r>
              <a:rPr lang="en-US" sz="1600" dirty="0">
                <a:solidFill>
                  <a:schemeClr val="tx1"/>
                </a:solidFill>
              </a:rPr>
              <a:t>Abstract Submission to BPD Student Research Poster Competition.*</a:t>
            </a:r>
          </a:p>
        </p:txBody>
      </p:sp>
      <p:pic>
        <p:nvPicPr>
          <p:cNvPr id="30731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951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Screen Shot 2017-12-01 at 4.17.08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11813"/>
            <a:ext cx="2216150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itle 6"/>
          <p:cNvSpPr>
            <a:spLocks noGrp="1"/>
          </p:cNvSpPr>
          <p:nvPr>
            <p:ph type="title"/>
          </p:nvPr>
        </p:nvSpPr>
        <p:spPr>
          <a:xfrm>
            <a:off x="498475" y="147638"/>
            <a:ext cx="7556500" cy="592137"/>
          </a:xfrm>
        </p:spPr>
        <p:txBody>
          <a:bodyPr/>
          <a:lstStyle/>
          <a:p>
            <a:pPr eaLnBrk="1" hangingPunct="1"/>
            <a:r>
              <a:rPr lang="en-US" altLang="en-US"/>
              <a:t>Other Course Assignments</a:t>
            </a:r>
          </a:p>
        </p:txBody>
      </p:sp>
      <p:pic>
        <p:nvPicPr>
          <p:cNvPr id="31748" name="Picture 8" descr="SWERL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5276850"/>
            <a:ext cx="23812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7"/>
          <p:cNvSpPr txBox="1">
            <a:spLocks/>
          </p:cNvSpPr>
          <p:nvPr/>
        </p:nvSpPr>
        <p:spPr bwMode="auto">
          <a:xfrm>
            <a:off x="485840" y="847195"/>
            <a:ext cx="4309897" cy="5186035"/>
          </a:xfrm>
          <a:prstGeom prst="rect">
            <a:avLst/>
          </a:prstGeom>
          <a:noFill/>
          <a:ln w="635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B w="139700" prst="cross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0">
            <a:spAutoFit/>
          </a:bodyPr>
          <a:lstStyle>
            <a:lvl1pPr marL="228600" indent="-228600" algn="l" rtl="0" fontAlgn="base">
              <a:spcBef>
                <a:spcPts val="2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0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indent="-228600" algn="l" rtl="0" fontAlgn="base">
              <a:spcBef>
                <a:spcPts val="600"/>
              </a:spcBef>
              <a:spcAft>
                <a:spcPct val="0"/>
              </a:spcAft>
              <a:buClr>
                <a:srgbClr val="8D9FA6"/>
              </a:buClr>
              <a:buSzPct val="75000"/>
              <a:buFont typeface="Wingdings" panose="05000000000000000000" pitchFamily="2" charset="2"/>
              <a:buChar char="n"/>
              <a:defRPr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685800" indent="-228600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914400" indent="-228600" algn="l" rtl="0" fontAlgn="base">
              <a:spcBef>
                <a:spcPts val="600"/>
              </a:spcBef>
              <a:spcAft>
                <a:spcPct val="0"/>
              </a:spcAft>
              <a:buClr>
                <a:srgbClr val="8D9FA6"/>
              </a:buClr>
              <a:buSzPct val="75000"/>
              <a:buFont typeface="Wingdings" panose="05000000000000000000" pitchFamily="2" charset="2"/>
              <a:buChar char="n"/>
              <a:defRPr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143000" indent="-228600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r>
              <a:rPr lang="en-US" sz="2200" b="1" dirty="0"/>
              <a:t>FALL </a:t>
            </a:r>
          </a:p>
          <a:p>
            <a:pPr marL="457200" indent="-457200" defTabSz="914400" eaLnBrk="1" hangingPunct="1">
              <a:spcBef>
                <a:spcPts val="600"/>
              </a:spcBef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arabicParenR"/>
              <a:defRPr/>
            </a:pPr>
            <a:r>
              <a:rPr lang="en-US" sz="1800" dirty="0">
                <a:solidFill>
                  <a:schemeClr val="tx1"/>
                </a:solidFill>
              </a:rPr>
              <a:t>Team Assignment: Ethics in Research.</a:t>
            </a:r>
          </a:p>
          <a:p>
            <a:pPr marL="457200" indent="-457200" defTabSz="914400" eaLnBrk="1" hangingPunct="1">
              <a:spcBef>
                <a:spcPts val="600"/>
              </a:spcBef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arabicParenR"/>
              <a:defRPr/>
            </a:pPr>
            <a:r>
              <a:rPr lang="en-US" sz="1800" dirty="0">
                <a:solidFill>
                  <a:schemeClr val="tx1"/>
                </a:solidFill>
              </a:rPr>
              <a:t>Team Assignment: Learning to Read and Review Journal Articles.</a:t>
            </a:r>
          </a:p>
          <a:p>
            <a:pPr marL="457200" indent="-457200" defTabSz="914400" eaLnBrk="1" hangingPunct="1">
              <a:spcBef>
                <a:spcPts val="600"/>
              </a:spcBef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arabicParenR"/>
              <a:defRPr/>
            </a:pPr>
            <a:r>
              <a:rPr lang="en-US" sz="1800" dirty="0">
                <a:solidFill>
                  <a:schemeClr val="tx1"/>
                </a:solidFill>
              </a:rPr>
              <a:t>Team Assignment: Statistical Tests Review (chi-square, t-tests, one-way ANOVA).</a:t>
            </a:r>
          </a:p>
          <a:p>
            <a:pPr marL="457200" indent="-457200" defTabSz="914400" eaLnBrk="1" hangingPunct="1">
              <a:spcBef>
                <a:spcPts val="600"/>
              </a:spcBef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arabicParenR"/>
              <a:defRPr/>
            </a:pPr>
            <a:r>
              <a:rPr lang="en-US" sz="1800" dirty="0">
                <a:solidFill>
                  <a:schemeClr val="tx1"/>
                </a:solidFill>
              </a:rPr>
              <a:t>Team Assignment: Coding Process for Qualitative Data.</a:t>
            </a:r>
          </a:p>
          <a:p>
            <a:pPr marL="457200" indent="-457200" defTabSz="914400" eaLnBrk="1" hangingPunct="1">
              <a:spcBef>
                <a:spcPts val="600"/>
              </a:spcBef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arabicParenR"/>
              <a:defRPr/>
            </a:pPr>
            <a:r>
              <a:rPr lang="en-US" sz="1800" dirty="0">
                <a:solidFill>
                  <a:schemeClr val="tx1"/>
                </a:solidFill>
              </a:rPr>
              <a:t>Mid-term and Final Exam on Research Terminology.</a:t>
            </a:r>
          </a:p>
          <a:p>
            <a:pPr marL="457200" indent="-457200" defTabSz="914400" eaLnBrk="1" hangingPunct="1">
              <a:spcBef>
                <a:spcPts val="600"/>
              </a:spcBef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arabicParenR"/>
              <a:defRPr/>
            </a:pPr>
            <a:r>
              <a:rPr lang="en-US" sz="1800" dirty="0">
                <a:solidFill>
                  <a:schemeClr val="tx1"/>
                </a:solidFill>
              </a:rPr>
              <a:t>Peer Review of Introduction, Lit Review, and Methodology Sections of Research Paper.</a:t>
            </a:r>
          </a:p>
        </p:txBody>
      </p:sp>
      <p:sp>
        <p:nvSpPr>
          <p:cNvPr id="7" name="Content Placeholder 7"/>
          <p:cNvSpPr txBox="1">
            <a:spLocks/>
          </p:cNvSpPr>
          <p:nvPr/>
        </p:nvSpPr>
        <p:spPr bwMode="auto">
          <a:xfrm>
            <a:off x="4854102" y="856923"/>
            <a:ext cx="3157640" cy="4047262"/>
          </a:xfrm>
          <a:prstGeom prst="rect">
            <a:avLst/>
          </a:prstGeom>
          <a:noFill/>
          <a:ln w="635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B w="139700" prst="cross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0">
            <a:spAutoFit/>
          </a:bodyPr>
          <a:lstStyle>
            <a:lvl1pPr marL="228600" indent="-228600" algn="l" rtl="0" fontAlgn="base">
              <a:spcBef>
                <a:spcPts val="2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0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indent="-228600" algn="l" rtl="0" fontAlgn="base">
              <a:spcBef>
                <a:spcPts val="600"/>
              </a:spcBef>
              <a:spcAft>
                <a:spcPct val="0"/>
              </a:spcAft>
              <a:buClr>
                <a:srgbClr val="8D9FA6"/>
              </a:buClr>
              <a:buSzPct val="75000"/>
              <a:buFont typeface="Wingdings" panose="05000000000000000000" pitchFamily="2" charset="2"/>
              <a:buChar char="n"/>
              <a:defRPr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685800" indent="-228600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914400" indent="-228600" algn="l" rtl="0" fontAlgn="base">
              <a:spcBef>
                <a:spcPts val="600"/>
              </a:spcBef>
              <a:spcAft>
                <a:spcPct val="0"/>
              </a:spcAft>
              <a:buClr>
                <a:srgbClr val="8D9FA6"/>
              </a:buClr>
              <a:buSzPct val="75000"/>
              <a:buFont typeface="Wingdings" panose="05000000000000000000" pitchFamily="2" charset="2"/>
              <a:buChar char="n"/>
              <a:defRPr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143000" indent="-228600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r>
              <a:rPr lang="en-US" sz="2200" b="1" dirty="0"/>
              <a:t>SPRING </a:t>
            </a:r>
          </a:p>
          <a:p>
            <a:pPr marL="457200" indent="-457200" defTabSz="914400" eaLnBrk="1" hangingPunct="1">
              <a:spcBef>
                <a:spcPts val="600"/>
              </a:spcBef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arabicParenR"/>
              <a:defRPr/>
            </a:pPr>
            <a:r>
              <a:rPr lang="en-US" sz="1800" dirty="0">
                <a:solidFill>
                  <a:schemeClr val="tx1"/>
                </a:solidFill>
              </a:rPr>
              <a:t>Team Assignment: SPSS Practice Exercises.</a:t>
            </a:r>
          </a:p>
          <a:p>
            <a:pPr marL="457200" indent="-457200" defTabSz="914400" eaLnBrk="1" hangingPunct="1">
              <a:spcBef>
                <a:spcPts val="600"/>
              </a:spcBef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arabicParenR"/>
              <a:defRPr/>
            </a:pPr>
            <a:r>
              <a:rPr lang="en-US" sz="1800" dirty="0">
                <a:solidFill>
                  <a:schemeClr val="tx1"/>
                </a:solidFill>
              </a:rPr>
              <a:t>Peer Review of Findings, Discussion, and Study Limitations Section of Research Paper.</a:t>
            </a:r>
          </a:p>
          <a:p>
            <a:pPr marL="457200" indent="-457200" defTabSz="914400" eaLnBrk="1" hangingPunct="1">
              <a:spcBef>
                <a:spcPts val="600"/>
              </a:spcBef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arabicParenR"/>
              <a:defRPr/>
            </a:pPr>
            <a:r>
              <a:rPr lang="en-US" sz="1800" dirty="0">
                <a:solidFill>
                  <a:schemeClr val="tx1"/>
                </a:solidFill>
              </a:rPr>
              <a:t>Peer Review of Research Poster.</a:t>
            </a:r>
          </a:p>
          <a:p>
            <a:pPr marL="457200" indent="-457200" defTabSz="914400" eaLnBrk="1" hangingPunct="1">
              <a:spcBef>
                <a:spcPts val="600"/>
              </a:spcBef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arabicParenR"/>
              <a:defRPr/>
            </a:pPr>
            <a:r>
              <a:rPr lang="en-US" sz="1800" dirty="0">
                <a:solidFill>
                  <a:schemeClr val="tx1"/>
                </a:solidFill>
              </a:rPr>
              <a:t>Classroom Research Project Presentations.</a:t>
            </a:r>
          </a:p>
        </p:txBody>
      </p:sp>
      <p:pic>
        <p:nvPicPr>
          <p:cNvPr id="31755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621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dvantage">
  <a:themeElements>
    <a:clrScheme name="Capital">
      <a:dk1>
        <a:srgbClr val="000000"/>
      </a:dk1>
      <a:lt1>
        <a:srgbClr val="FFFFFF"/>
      </a:lt1>
      <a:dk2>
        <a:srgbClr val="6F6D5D"/>
      </a:dk2>
      <a:lt2>
        <a:srgbClr val="7C8F97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591</TotalTime>
  <Words>817</Words>
  <Application>Microsoft Office PowerPoint</Application>
  <PresentationFormat>On-screen Show (4:3)</PresentationFormat>
  <Paragraphs>111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MS PGothic</vt:lpstr>
      <vt:lpstr>Arial</vt:lpstr>
      <vt:lpstr>Courier New</vt:lpstr>
      <vt:lpstr>Rockwell</vt:lpstr>
      <vt:lpstr>Symbol</vt:lpstr>
      <vt:lpstr>Wingdings</vt:lpstr>
      <vt:lpstr>Advantage</vt:lpstr>
      <vt:lpstr>Community-Based Research</vt:lpstr>
      <vt:lpstr>Course Objectives</vt:lpstr>
      <vt:lpstr>Course Design</vt:lpstr>
      <vt:lpstr>Research Project Scope</vt:lpstr>
      <vt:lpstr>Research Project Scope</vt:lpstr>
      <vt:lpstr>Field Supervisor Role</vt:lpstr>
      <vt:lpstr>Course Timeline</vt:lpstr>
      <vt:lpstr>Core Course Assignments</vt:lpstr>
      <vt:lpstr>Other Course Assignments</vt:lpstr>
      <vt:lpstr>Research Project Examples</vt:lpstr>
      <vt:lpstr>Research Project Examples</vt:lpstr>
      <vt:lpstr>Course Outcomes</vt:lpstr>
      <vt:lpstr>Contact me!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Teaching Research Online</dc:title>
  <dc:creator>JILL CHONODY</dc:creator>
  <cp:lastModifiedBy>Jessica Holmes</cp:lastModifiedBy>
  <cp:revision>37</cp:revision>
  <cp:lastPrinted>2018-01-19T19:48:52Z</cp:lastPrinted>
  <dcterms:created xsi:type="dcterms:W3CDTF">2017-12-01T23:14:43Z</dcterms:created>
  <dcterms:modified xsi:type="dcterms:W3CDTF">2018-02-01T20:08:21Z</dcterms:modified>
</cp:coreProperties>
</file>