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8" r:id="rId2"/>
    <p:sldId id="275" r:id="rId3"/>
    <p:sldId id="276" r:id="rId4"/>
    <p:sldId id="277" r:id="rId5"/>
    <p:sldId id="278" r:id="rId6"/>
    <p:sldId id="279" r:id="rId7"/>
    <p:sldId id="280" r:id="rId8"/>
    <p:sldId id="281" r:id="rId9"/>
    <p:sldId id="282" r:id="rId10"/>
    <p:sldId id="283" r:id="rId11"/>
    <p:sldId id="284" r:id="rId12"/>
    <p:sldId id="285" r:id="rId13"/>
    <p:sldId id="286" r:id="rId14"/>
    <p:sldId id="287" r:id="rId15"/>
    <p:sldId id="288" r:id="rId16"/>
    <p:sldId id="28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7" autoAdjust="0"/>
    <p:restoredTop sz="95294" autoAdjust="0"/>
  </p:normalViewPr>
  <p:slideViewPr>
    <p:cSldViewPr snapToGrid="0">
      <p:cViewPr varScale="1">
        <p:scale>
          <a:sx n="99" d="100"/>
          <a:sy n="99" d="100"/>
        </p:scale>
        <p:origin x="330" y="48"/>
      </p:cViewPr>
      <p:guideLst>
        <p:guide orient="horz" pos="2160"/>
        <p:guide pos="3840"/>
      </p:guideLst>
    </p:cSldViewPr>
  </p:slideViewPr>
  <p:notesTextViewPr>
    <p:cViewPr>
      <p:scale>
        <a:sx n="3" d="2"/>
        <a:sy n="3" d="2"/>
      </p:scale>
      <p:origin x="0" y="0"/>
    </p:cViewPr>
  </p:notesTextViewPr>
  <p:notesViewPr>
    <p:cSldViewPr snapToGrid="0">
      <p:cViewPr varScale="1">
        <p:scale>
          <a:sx n="68" d="100"/>
          <a:sy n="68" d="100"/>
        </p:scale>
        <p:origin x="2808"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C7C521-1F9B-4EF4-8D60-5CE24169C573}" type="doc">
      <dgm:prSet loTypeId="urn:microsoft.com/office/officeart/2005/8/layout/matrix1" loCatId="matrix" qsTypeId="urn:microsoft.com/office/officeart/2005/8/quickstyle/simple1" qsCatId="simple" csTypeId="urn:microsoft.com/office/officeart/2005/8/colors/colorful2" csCatId="colorful" phldr="1"/>
      <dgm:spPr/>
      <dgm:t>
        <a:bodyPr/>
        <a:lstStyle/>
        <a:p>
          <a:endParaRPr lang="en-US"/>
        </a:p>
      </dgm:t>
    </dgm:pt>
    <dgm:pt modelId="{60970A1D-2DF8-4ABC-9FBF-503C72ACB4C7}">
      <dgm:prSet phldrT="[Text]"/>
      <dgm:spPr/>
      <dgm:t>
        <a:bodyPr/>
        <a:lstStyle/>
        <a:p>
          <a:r>
            <a:rPr lang="en-US" dirty="0"/>
            <a:t>2019</a:t>
          </a:r>
        </a:p>
        <a:p>
          <a:r>
            <a:rPr lang="en-US" dirty="0"/>
            <a:t>Cohort</a:t>
          </a:r>
        </a:p>
      </dgm:t>
    </dgm:pt>
    <dgm:pt modelId="{0DCC5FBA-7070-4F39-9222-6FF2C308AF46}" type="parTrans" cxnId="{DE4BC53B-200F-49A4-93C4-00C9E448E7CC}">
      <dgm:prSet/>
      <dgm:spPr/>
      <dgm:t>
        <a:bodyPr/>
        <a:lstStyle/>
        <a:p>
          <a:endParaRPr lang="en-US"/>
        </a:p>
      </dgm:t>
    </dgm:pt>
    <dgm:pt modelId="{8AD707C3-8E81-4373-B183-34C3C3E5512F}" type="sibTrans" cxnId="{DE4BC53B-200F-49A4-93C4-00C9E448E7CC}">
      <dgm:prSet/>
      <dgm:spPr/>
      <dgm:t>
        <a:bodyPr/>
        <a:lstStyle/>
        <a:p>
          <a:endParaRPr lang="en-US"/>
        </a:p>
      </dgm:t>
    </dgm:pt>
    <dgm:pt modelId="{FC522CBE-6F3D-4DBE-ABD3-868D65BBA441}">
      <dgm:prSet phldrT="[Text]"/>
      <dgm:spPr/>
      <dgm:t>
        <a:bodyPr/>
        <a:lstStyle/>
        <a:p>
          <a:r>
            <a:rPr lang="en-US" dirty="0"/>
            <a:t>Touchpoints with fellow grantees &amp; grant administrator</a:t>
          </a:r>
        </a:p>
      </dgm:t>
    </dgm:pt>
    <dgm:pt modelId="{9DFCD945-98A0-482C-958B-C888B8A748B6}" type="parTrans" cxnId="{6D2EE7BE-092D-44CE-B6D0-5F73B2B56F49}">
      <dgm:prSet/>
      <dgm:spPr/>
      <dgm:t>
        <a:bodyPr/>
        <a:lstStyle/>
        <a:p>
          <a:endParaRPr lang="en-US"/>
        </a:p>
      </dgm:t>
    </dgm:pt>
    <dgm:pt modelId="{4365830E-EADB-4CD1-AB5E-C4EA1E52DD1A}" type="sibTrans" cxnId="{6D2EE7BE-092D-44CE-B6D0-5F73B2B56F49}">
      <dgm:prSet/>
      <dgm:spPr/>
      <dgm:t>
        <a:bodyPr/>
        <a:lstStyle/>
        <a:p>
          <a:endParaRPr lang="en-US"/>
        </a:p>
      </dgm:t>
    </dgm:pt>
    <dgm:pt modelId="{AC333DAD-2749-40B3-B0D4-84183C5B1AB5}">
      <dgm:prSet phldrT="[Text]"/>
      <dgm:spPr/>
      <dgm:t>
        <a:bodyPr/>
        <a:lstStyle/>
        <a:p>
          <a:r>
            <a:rPr lang="en-US" dirty="0"/>
            <a:t>Yearly Zoom Call</a:t>
          </a:r>
        </a:p>
      </dgm:t>
    </dgm:pt>
    <dgm:pt modelId="{F2EB49DF-5734-4423-9388-73638FCDB7D3}" type="parTrans" cxnId="{2FAA6F10-2F4C-4AF5-8159-332B99575D10}">
      <dgm:prSet/>
      <dgm:spPr/>
      <dgm:t>
        <a:bodyPr/>
        <a:lstStyle/>
        <a:p>
          <a:endParaRPr lang="en-US"/>
        </a:p>
      </dgm:t>
    </dgm:pt>
    <dgm:pt modelId="{64A83EE8-5D89-4847-B995-F8F1B82BCAA6}" type="sibTrans" cxnId="{2FAA6F10-2F4C-4AF5-8159-332B99575D10}">
      <dgm:prSet/>
      <dgm:spPr/>
      <dgm:t>
        <a:bodyPr/>
        <a:lstStyle/>
        <a:p>
          <a:endParaRPr lang="en-US"/>
        </a:p>
      </dgm:t>
    </dgm:pt>
    <dgm:pt modelId="{78A7B715-BE4D-4745-922E-AD763265685E}">
      <dgm:prSet phldrT="[Text]"/>
      <dgm:spPr/>
      <dgm:t>
        <a:bodyPr/>
        <a:lstStyle/>
        <a:p>
          <a:r>
            <a:rPr lang="en-US" dirty="0"/>
            <a:t>APM Session &amp; Networking</a:t>
          </a:r>
        </a:p>
      </dgm:t>
    </dgm:pt>
    <dgm:pt modelId="{244F2562-01C2-4A74-9A2F-A8343BB5CF37}" type="parTrans" cxnId="{2A95EB36-A275-4BBC-8848-B68A23C1FDBE}">
      <dgm:prSet/>
      <dgm:spPr/>
      <dgm:t>
        <a:bodyPr/>
        <a:lstStyle/>
        <a:p>
          <a:endParaRPr lang="en-US"/>
        </a:p>
      </dgm:t>
    </dgm:pt>
    <dgm:pt modelId="{EBBA2281-F0EB-4D05-9265-DE1C4DD36B50}" type="sibTrans" cxnId="{2A95EB36-A275-4BBC-8848-B68A23C1FDBE}">
      <dgm:prSet/>
      <dgm:spPr/>
      <dgm:t>
        <a:bodyPr/>
        <a:lstStyle/>
        <a:p>
          <a:endParaRPr lang="en-US"/>
        </a:p>
      </dgm:t>
    </dgm:pt>
    <dgm:pt modelId="{93690C77-646A-4650-889E-81C5EEA413A5}">
      <dgm:prSet phldrT="[Text]"/>
      <dgm:spPr/>
      <dgm:t>
        <a:bodyPr/>
        <a:lstStyle/>
        <a:p>
          <a:r>
            <a:rPr lang="en-US" dirty="0"/>
            <a:t>Interactive Presentations</a:t>
          </a:r>
        </a:p>
      </dgm:t>
    </dgm:pt>
    <dgm:pt modelId="{D1BF6C45-AEF0-4040-BDB6-67EACC094E70}" type="parTrans" cxnId="{9F4F8C92-04AD-44FB-A371-538A73C81928}">
      <dgm:prSet/>
      <dgm:spPr/>
      <dgm:t>
        <a:bodyPr/>
        <a:lstStyle/>
        <a:p>
          <a:endParaRPr lang="en-US"/>
        </a:p>
      </dgm:t>
    </dgm:pt>
    <dgm:pt modelId="{08EFC93B-4B37-4C33-A64B-6386ABEDABB9}" type="sibTrans" cxnId="{9F4F8C92-04AD-44FB-A371-538A73C81928}">
      <dgm:prSet/>
      <dgm:spPr/>
      <dgm:t>
        <a:bodyPr/>
        <a:lstStyle/>
        <a:p>
          <a:endParaRPr lang="en-US"/>
        </a:p>
      </dgm:t>
    </dgm:pt>
    <dgm:pt modelId="{F5A00F24-278A-4896-A70F-F6E4AEA23D85}" type="pres">
      <dgm:prSet presAssocID="{DEC7C521-1F9B-4EF4-8D60-5CE24169C573}" presName="diagram" presStyleCnt="0">
        <dgm:presLayoutVars>
          <dgm:chMax val="1"/>
          <dgm:dir/>
          <dgm:animLvl val="ctr"/>
          <dgm:resizeHandles val="exact"/>
        </dgm:presLayoutVars>
      </dgm:prSet>
      <dgm:spPr/>
    </dgm:pt>
    <dgm:pt modelId="{01DE8369-4C14-4713-9AD0-E983E1AB18DA}" type="pres">
      <dgm:prSet presAssocID="{DEC7C521-1F9B-4EF4-8D60-5CE24169C573}" presName="matrix" presStyleCnt="0"/>
      <dgm:spPr/>
    </dgm:pt>
    <dgm:pt modelId="{C8A1992A-9C6E-4DC0-BCEF-D2523A2DAD66}" type="pres">
      <dgm:prSet presAssocID="{DEC7C521-1F9B-4EF4-8D60-5CE24169C573}" presName="tile1" presStyleLbl="node1" presStyleIdx="0" presStyleCnt="4"/>
      <dgm:spPr/>
    </dgm:pt>
    <dgm:pt modelId="{EAB97668-6E3A-4952-AC65-CDB63161AAC4}" type="pres">
      <dgm:prSet presAssocID="{DEC7C521-1F9B-4EF4-8D60-5CE24169C573}" presName="tile1text" presStyleLbl="node1" presStyleIdx="0" presStyleCnt="4">
        <dgm:presLayoutVars>
          <dgm:chMax val="0"/>
          <dgm:chPref val="0"/>
          <dgm:bulletEnabled val="1"/>
        </dgm:presLayoutVars>
      </dgm:prSet>
      <dgm:spPr/>
    </dgm:pt>
    <dgm:pt modelId="{14B5D98F-F03B-422A-A5C6-57409C717160}" type="pres">
      <dgm:prSet presAssocID="{DEC7C521-1F9B-4EF4-8D60-5CE24169C573}" presName="tile2" presStyleLbl="node1" presStyleIdx="1" presStyleCnt="4"/>
      <dgm:spPr/>
    </dgm:pt>
    <dgm:pt modelId="{FDE15983-356B-4DA6-91D2-D20EF8F4F9A0}" type="pres">
      <dgm:prSet presAssocID="{DEC7C521-1F9B-4EF4-8D60-5CE24169C573}" presName="tile2text" presStyleLbl="node1" presStyleIdx="1" presStyleCnt="4">
        <dgm:presLayoutVars>
          <dgm:chMax val="0"/>
          <dgm:chPref val="0"/>
          <dgm:bulletEnabled val="1"/>
        </dgm:presLayoutVars>
      </dgm:prSet>
      <dgm:spPr/>
    </dgm:pt>
    <dgm:pt modelId="{355431D6-3DF3-415F-AF93-02B818F780A3}" type="pres">
      <dgm:prSet presAssocID="{DEC7C521-1F9B-4EF4-8D60-5CE24169C573}" presName="tile3" presStyleLbl="node1" presStyleIdx="2" presStyleCnt="4"/>
      <dgm:spPr/>
    </dgm:pt>
    <dgm:pt modelId="{C1CEAE93-3B69-41A4-A515-D306B1F6C9CC}" type="pres">
      <dgm:prSet presAssocID="{DEC7C521-1F9B-4EF4-8D60-5CE24169C573}" presName="tile3text" presStyleLbl="node1" presStyleIdx="2" presStyleCnt="4">
        <dgm:presLayoutVars>
          <dgm:chMax val="0"/>
          <dgm:chPref val="0"/>
          <dgm:bulletEnabled val="1"/>
        </dgm:presLayoutVars>
      </dgm:prSet>
      <dgm:spPr/>
    </dgm:pt>
    <dgm:pt modelId="{5C3724D5-E897-46A8-804E-DC4C5742A089}" type="pres">
      <dgm:prSet presAssocID="{DEC7C521-1F9B-4EF4-8D60-5CE24169C573}" presName="tile4" presStyleLbl="node1" presStyleIdx="3" presStyleCnt="4"/>
      <dgm:spPr/>
    </dgm:pt>
    <dgm:pt modelId="{506B5323-768E-46B6-B8EA-531B8C151060}" type="pres">
      <dgm:prSet presAssocID="{DEC7C521-1F9B-4EF4-8D60-5CE24169C573}" presName="tile4text" presStyleLbl="node1" presStyleIdx="3" presStyleCnt="4">
        <dgm:presLayoutVars>
          <dgm:chMax val="0"/>
          <dgm:chPref val="0"/>
          <dgm:bulletEnabled val="1"/>
        </dgm:presLayoutVars>
      </dgm:prSet>
      <dgm:spPr/>
    </dgm:pt>
    <dgm:pt modelId="{A14F3137-DEAD-4F28-B85C-6C5B7384935F}" type="pres">
      <dgm:prSet presAssocID="{DEC7C521-1F9B-4EF4-8D60-5CE24169C573}" presName="centerTile" presStyleLbl="fgShp" presStyleIdx="0" presStyleCnt="1">
        <dgm:presLayoutVars>
          <dgm:chMax val="0"/>
          <dgm:chPref val="0"/>
        </dgm:presLayoutVars>
      </dgm:prSet>
      <dgm:spPr/>
    </dgm:pt>
  </dgm:ptLst>
  <dgm:cxnLst>
    <dgm:cxn modelId="{2FAA6F10-2F4C-4AF5-8159-332B99575D10}" srcId="{60970A1D-2DF8-4ABC-9FBF-503C72ACB4C7}" destId="{AC333DAD-2749-40B3-B0D4-84183C5B1AB5}" srcOrd="1" destOrd="0" parTransId="{F2EB49DF-5734-4423-9388-73638FCDB7D3}" sibTransId="{64A83EE8-5D89-4847-B995-F8F1B82BCAA6}"/>
    <dgm:cxn modelId="{EEAFAB1A-54AA-48D9-9CEA-9ECE79441A00}" type="presOf" srcId="{93690C77-646A-4650-889E-81C5EEA413A5}" destId="{5C3724D5-E897-46A8-804E-DC4C5742A089}" srcOrd="0" destOrd="0" presId="urn:microsoft.com/office/officeart/2005/8/layout/matrix1"/>
    <dgm:cxn modelId="{8BF19A2A-9799-4276-96CC-CC24EACF397A}" type="presOf" srcId="{FC522CBE-6F3D-4DBE-ABD3-868D65BBA441}" destId="{EAB97668-6E3A-4952-AC65-CDB63161AAC4}" srcOrd="1" destOrd="0" presId="urn:microsoft.com/office/officeart/2005/8/layout/matrix1"/>
    <dgm:cxn modelId="{0562842D-AFA3-47A4-A8B4-14236B59DAF5}" type="presOf" srcId="{AC333DAD-2749-40B3-B0D4-84183C5B1AB5}" destId="{14B5D98F-F03B-422A-A5C6-57409C717160}" srcOrd="0" destOrd="0" presId="urn:microsoft.com/office/officeart/2005/8/layout/matrix1"/>
    <dgm:cxn modelId="{7059CE2F-A464-45F3-8A67-ECB1FDB06D07}" type="presOf" srcId="{78A7B715-BE4D-4745-922E-AD763265685E}" destId="{355431D6-3DF3-415F-AF93-02B818F780A3}" srcOrd="0" destOrd="0" presId="urn:microsoft.com/office/officeart/2005/8/layout/matrix1"/>
    <dgm:cxn modelId="{2A95EB36-A275-4BBC-8848-B68A23C1FDBE}" srcId="{60970A1D-2DF8-4ABC-9FBF-503C72ACB4C7}" destId="{78A7B715-BE4D-4745-922E-AD763265685E}" srcOrd="2" destOrd="0" parTransId="{244F2562-01C2-4A74-9A2F-A8343BB5CF37}" sibTransId="{EBBA2281-F0EB-4D05-9265-DE1C4DD36B50}"/>
    <dgm:cxn modelId="{DE4BC53B-200F-49A4-93C4-00C9E448E7CC}" srcId="{DEC7C521-1F9B-4EF4-8D60-5CE24169C573}" destId="{60970A1D-2DF8-4ABC-9FBF-503C72ACB4C7}" srcOrd="0" destOrd="0" parTransId="{0DCC5FBA-7070-4F39-9222-6FF2C308AF46}" sibTransId="{8AD707C3-8E81-4373-B183-34C3C3E5512F}"/>
    <dgm:cxn modelId="{C34A2F3F-FD1D-48C3-B067-74BF8141D223}" type="presOf" srcId="{78A7B715-BE4D-4745-922E-AD763265685E}" destId="{C1CEAE93-3B69-41A4-A515-D306B1F6C9CC}" srcOrd="1" destOrd="0" presId="urn:microsoft.com/office/officeart/2005/8/layout/matrix1"/>
    <dgm:cxn modelId="{2AD31543-A84C-4D25-93A6-DE88E54CC6F1}" type="presOf" srcId="{FC522CBE-6F3D-4DBE-ABD3-868D65BBA441}" destId="{C8A1992A-9C6E-4DC0-BCEF-D2523A2DAD66}" srcOrd="0" destOrd="0" presId="urn:microsoft.com/office/officeart/2005/8/layout/matrix1"/>
    <dgm:cxn modelId="{78E42349-99B6-4121-BCF3-A53B92E36384}" type="presOf" srcId="{DEC7C521-1F9B-4EF4-8D60-5CE24169C573}" destId="{F5A00F24-278A-4896-A70F-F6E4AEA23D85}" srcOrd="0" destOrd="0" presId="urn:microsoft.com/office/officeart/2005/8/layout/matrix1"/>
    <dgm:cxn modelId="{683FE54C-EAC3-481E-822E-633155F90FFF}" type="presOf" srcId="{60970A1D-2DF8-4ABC-9FBF-503C72ACB4C7}" destId="{A14F3137-DEAD-4F28-B85C-6C5B7384935F}" srcOrd="0" destOrd="0" presId="urn:microsoft.com/office/officeart/2005/8/layout/matrix1"/>
    <dgm:cxn modelId="{A32A178C-5E00-4D80-A132-B471D3F1E8BC}" type="presOf" srcId="{93690C77-646A-4650-889E-81C5EEA413A5}" destId="{506B5323-768E-46B6-B8EA-531B8C151060}" srcOrd="1" destOrd="0" presId="urn:microsoft.com/office/officeart/2005/8/layout/matrix1"/>
    <dgm:cxn modelId="{D334DF8E-E3EA-4E23-80D8-6405BC762508}" type="presOf" srcId="{AC333DAD-2749-40B3-B0D4-84183C5B1AB5}" destId="{FDE15983-356B-4DA6-91D2-D20EF8F4F9A0}" srcOrd="1" destOrd="0" presId="urn:microsoft.com/office/officeart/2005/8/layout/matrix1"/>
    <dgm:cxn modelId="{9F4F8C92-04AD-44FB-A371-538A73C81928}" srcId="{60970A1D-2DF8-4ABC-9FBF-503C72ACB4C7}" destId="{93690C77-646A-4650-889E-81C5EEA413A5}" srcOrd="3" destOrd="0" parTransId="{D1BF6C45-AEF0-4040-BDB6-67EACC094E70}" sibTransId="{08EFC93B-4B37-4C33-A64B-6386ABEDABB9}"/>
    <dgm:cxn modelId="{6D2EE7BE-092D-44CE-B6D0-5F73B2B56F49}" srcId="{60970A1D-2DF8-4ABC-9FBF-503C72ACB4C7}" destId="{FC522CBE-6F3D-4DBE-ABD3-868D65BBA441}" srcOrd="0" destOrd="0" parTransId="{9DFCD945-98A0-482C-958B-C888B8A748B6}" sibTransId="{4365830E-EADB-4CD1-AB5E-C4EA1E52DD1A}"/>
    <dgm:cxn modelId="{DB3A4CCE-1F31-4850-BAC3-0B1566496BF3}" type="presParOf" srcId="{F5A00F24-278A-4896-A70F-F6E4AEA23D85}" destId="{01DE8369-4C14-4713-9AD0-E983E1AB18DA}" srcOrd="0" destOrd="0" presId="urn:microsoft.com/office/officeart/2005/8/layout/matrix1"/>
    <dgm:cxn modelId="{60930BE3-4D55-4672-8CE3-AE1C9055F320}" type="presParOf" srcId="{01DE8369-4C14-4713-9AD0-E983E1AB18DA}" destId="{C8A1992A-9C6E-4DC0-BCEF-D2523A2DAD66}" srcOrd="0" destOrd="0" presId="urn:microsoft.com/office/officeart/2005/8/layout/matrix1"/>
    <dgm:cxn modelId="{6DCD710F-F9A4-4255-ABDC-CA83EBE21FDE}" type="presParOf" srcId="{01DE8369-4C14-4713-9AD0-E983E1AB18DA}" destId="{EAB97668-6E3A-4952-AC65-CDB63161AAC4}" srcOrd="1" destOrd="0" presId="urn:microsoft.com/office/officeart/2005/8/layout/matrix1"/>
    <dgm:cxn modelId="{5DB2FA61-6B74-4751-A6C7-39C068FE66C7}" type="presParOf" srcId="{01DE8369-4C14-4713-9AD0-E983E1AB18DA}" destId="{14B5D98F-F03B-422A-A5C6-57409C717160}" srcOrd="2" destOrd="0" presId="urn:microsoft.com/office/officeart/2005/8/layout/matrix1"/>
    <dgm:cxn modelId="{22F0F14A-124D-49EC-906F-3AE3BD3E8ECA}" type="presParOf" srcId="{01DE8369-4C14-4713-9AD0-E983E1AB18DA}" destId="{FDE15983-356B-4DA6-91D2-D20EF8F4F9A0}" srcOrd="3" destOrd="0" presId="urn:microsoft.com/office/officeart/2005/8/layout/matrix1"/>
    <dgm:cxn modelId="{FD63F2EA-0292-4BFC-871E-7A0C92BD18C7}" type="presParOf" srcId="{01DE8369-4C14-4713-9AD0-E983E1AB18DA}" destId="{355431D6-3DF3-415F-AF93-02B818F780A3}" srcOrd="4" destOrd="0" presId="urn:microsoft.com/office/officeart/2005/8/layout/matrix1"/>
    <dgm:cxn modelId="{32B0DDA2-F8BB-4A12-9DB1-D325465E9E54}" type="presParOf" srcId="{01DE8369-4C14-4713-9AD0-E983E1AB18DA}" destId="{C1CEAE93-3B69-41A4-A515-D306B1F6C9CC}" srcOrd="5" destOrd="0" presId="urn:microsoft.com/office/officeart/2005/8/layout/matrix1"/>
    <dgm:cxn modelId="{848D20DC-3711-428E-B893-04F7845E3E5A}" type="presParOf" srcId="{01DE8369-4C14-4713-9AD0-E983E1AB18DA}" destId="{5C3724D5-E897-46A8-804E-DC4C5742A089}" srcOrd="6" destOrd="0" presId="urn:microsoft.com/office/officeart/2005/8/layout/matrix1"/>
    <dgm:cxn modelId="{17961CB7-E19E-41E3-B057-0803A35D74F0}" type="presParOf" srcId="{01DE8369-4C14-4713-9AD0-E983E1AB18DA}" destId="{506B5323-768E-46B6-B8EA-531B8C151060}" srcOrd="7" destOrd="0" presId="urn:microsoft.com/office/officeart/2005/8/layout/matrix1"/>
    <dgm:cxn modelId="{490B9189-39F9-45CC-A59A-3747F7C7521F}" type="presParOf" srcId="{F5A00F24-278A-4896-A70F-F6E4AEA23D85}" destId="{A14F3137-DEAD-4F28-B85C-6C5B7384935F}"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BC6446F-C6E2-4860-B790-4B10D3E30391}" type="doc">
      <dgm:prSet loTypeId="urn:microsoft.com/office/officeart/2011/layout/CircleProcess" loCatId="process" qsTypeId="urn:microsoft.com/office/officeart/2005/8/quickstyle/simple1" qsCatId="simple" csTypeId="urn:microsoft.com/office/officeart/2005/8/colors/accent3_1" csCatId="accent3" phldr="1"/>
      <dgm:spPr/>
      <dgm:t>
        <a:bodyPr/>
        <a:lstStyle/>
        <a:p>
          <a:endParaRPr lang="en-US"/>
        </a:p>
      </dgm:t>
    </dgm:pt>
    <dgm:pt modelId="{D5EDD23D-4240-485A-9950-1AEBAF4A6CFD}">
      <dgm:prSet phldrT="[Text]" custT="1"/>
      <dgm:spPr/>
      <dgm:t>
        <a:bodyPr/>
        <a:lstStyle/>
        <a:p>
          <a:r>
            <a:rPr lang="en-US" sz="2000" b="1" dirty="0"/>
            <a:t>Touchpoints</a:t>
          </a:r>
        </a:p>
        <a:p>
          <a:r>
            <a:rPr lang="en-US" sz="1600" dirty="0"/>
            <a:t>- Cohort Zoom Call</a:t>
          </a:r>
        </a:p>
        <a:p>
          <a:r>
            <a:rPr lang="en-US" sz="1600" dirty="0"/>
            <a:t>- Meeting with Grant Administrator</a:t>
          </a:r>
        </a:p>
      </dgm:t>
    </dgm:pt>
    <dgm:pt modelId="{C5B3094D-63A2-44A3-8F02-EB199C31FED2}" type="parTrans" cxnId="{B9976071-1FFB-47C8-B1C1-EF1A27E574B3}">
      <dgm:prSet/>
      <dgm:spPr/>
      <dgm:t>
        <a:bodyPr/>
        <a:lstStyle/>
        <a:p>
          <a:endParaRPr lang="en-US"/>
        </a:p>
      </dgm:t>
    </dgm:pt>
    <dgm:pt modelId="{99CBB917-7B1D-4526-8914-ADE9C9DB7235}" type="sibTrans" cxnId="{B9976071-1FFB-47C8-B1C1-EF1A27E574B3}">
      <dgm:prSet/>
      <dgm:spPr/>
      <dgm:t>
        <a:bodyPr/>
        <a:lstStyle/>
        <a:p>
          <a:endParaRPr lang="en-US"/>
        </a:p>
      </dgm:t>
    </dgm:pt>
    <dgm:pt modelId="{37848087-77E1-4878-8EA1-3C69A6561469}">
      <dgm:prSet phldrT="[Text]" custT="1"/>
      <dgm:spPr/>
      <dgm:t>
        <a:bodyPr/>
        <a:lstStyle/>
        <a:p>
          <a:r>
            <a:rPr lang="en-US" sz="2000" b="1" dirty="0"/>
            <a:t>Progress Report</a:t>
          </a:r>
        </a:p>
        <a:p>
          <a:r>
            <a:rPr lang="en-US" sz="1600" b="0" dirty="0"/>
            <a:t>- 1 report submitted for 2</a:t>
          </a:r>
          <a:r>
            <a:rPr lang="en-US" sz="1600" b="0" baseline="30000" dirty="0"/>
            <a:t>nd</a:t>
          </a:r>
          <a:r>
            <a:rPr lang="en-US" sz="1600" b="0" dirty="0"/>
            <a:t> installment of funding </a:t>
          </a:r>
        </a:p>
        <a:p>
          <a:r>
            <a:rPr lang="en-US" sz="1600" b="0" dirty="0"/>
            <a:t>- Reporting Template</a:t>
          </a:r>
        </a:p>
      </dgm:t>
    </dgm:pt>
    <dgm:pt modelId="{25720C34-812B-4163-8752-2CBB124BDF87}" type="parTrans" cxnId="{352F92A0-4567-41FF-9D8A-E14D88DD64BE}">
      <dgm:prSet/>
      <dgm:spPr/>
      <dgm:t>
        <a:bodyPr/>
        <a:lstStyle/>
        <a:p>
          <a:endParaRPr lang="en-US"/>
        </a:p>
      </dgm:t>
    </dgm:pt>
    <dgm:pt modelId="{CCB1B21A-4D95-4627-AD3B-62A42EB11318}" type="sibTrans" cxnId="{352F92A0-4567-41FF-9D8A-E14D88DD64BE}">
      <dgm:prSet/>
      <dgm:spPr/>
      <dgm:t>
        <a:bodyPr/>
        <a:lstStyle/>
        <a:p>
          <a:endParaRPr lang="en-US"/>
        </a:p>
      </dgm:t>
    </dgm:pt>
    <dgm:pt modelId="{9C6210BB-5F63-4717-978B-F7A77FF0F759}">
      <dgm:prSet phldrT="[Text]" custT="1"/>
      <dgm:spPr/>
      <dgm:t>
        <a:bodyPr/>
        <a:lstStyle/>
        <a:p>
          <a:r>
            <a:rPr lang="en-US" sz="2000" b="1" dirty="0"/>
            <a:t>Final Presentation</a:t>
          </a:r>
        </a:p>
        <a:p>
          <a:r>
            <a:rPr lang="en-US" sz="1600" b="0" dirty="0"/>
            <a:t>- Virtual presentation to CSWE staff</a:t>
          </a:r>
        </a:p>
        <a:p>
          <a:r>
            <a:rPr lang="en-US" sz="1600" b="0" dirty="0"/>
            <a:t>- Opportunity for presentation at APM</a:t>
          </a:r>
        </a:p>
      </dgm:t>
    </dgm:pt>
    <dgm:pt modelId="{FF9C13B3-46E7-48C8-9543-9378F03230A5}" type="parTrans" cxnId="{50A0E4EE-DECD-45BA-B342-BFDB383B2A28}">
      <dgm:prSet/>
      <dgm:spPr/>
      <dgm:t>
        <a:bodyPr/>
        <a:lstStyle/>
        <a:p>
          <a:endParaRPr lang="en-US"/>
        </a:p>
      </dgm:t>
    </dgm:pt>
    <dgm:pt modelId="{A4F5B8A6-BD98-46E8-995E-43C99E7DD0CC}" type="sibTrans" cxnId="{50A0E4EE-DECD-45BA-B342-BFDB383B2A28}">
      <dgm:prSet/>
      <dgm:spPr/>
      <dgm:t>
        <a:bodyPr/>
        <a:lstStyle/>
        <a:p>
          <a:endParaRPr lang="en-US"/>
        </a:p>
      </dgm:t>
    </dgm:pt>
    <dgm:pt modelId="{28DFCF90-91CE-46F6-9C88-C7A37468D099}" type="pres">
      <dgm:prSet presAssocID="{1BC6446F-C6E2-4860-B790-4B10D3E30391}" presName="Name0" presStyleCnt="0">
        <dgm:presLayoutVars>
          <dgm:chMax val="11"/>
          <dgm:chPref val="11"/>
          <dgm:dir/>
          <dgm:resizeHandles/>
        </dgm:presLayoutVars>
      </dgm:prSet>
      <dgm:spPr/>
    </dgm:pt>
    <dgm:pt modelId="{336A58A4-7367-4205-9EB7-E556A1EB2020}" type="pres">
      <dgm:prSet presAssocID="{9C6210BB-5F63-4717-978B-F7A77FF0F759}" presName="Accent3" presStyleCnt="0"/>
      <dgm:spPr/>
    </dgm:pt>
    <dgm:pt modelId="{F0194223-F813-4D06-A292-040E0DF9FCE5}" type="pres">
      <dgm:prSet presAssocID="{9C6210BB-5F63-4717-978B-F7A77FF0F759}" presName="Accent" presStyleLbl="node1" presStyleIdx="0" presStyleCnt="3"/>
      <dgm:spPr/>
    </dgm:pt>
    <dgm:pt modelId="{928FDDCE-D9E7-499A-B77E-812FE44BFE98}" type="pres">
      <dgm:prSet presAssocID="{9C6210BB-5F63-4717-978B-F7A77FF0F759}" presName="ParentBackground3" presStyleCnt="0"/>
      <dgm:spPr/>
    </dgm:pt>
    <dgm:pt modelId="{E96B2520-50AC-47B4-87A0-94EF2EE7B581}" type="pres">
      <dgm:prSet presAssocID="{9C6210BB-5F63-4717-978B-F7A77FF0F759}" presName="ParentBackground" presStyleLbl="fgAcc1" presStyleIdx="0" presStyleCnt="3"/>
      <dgm:spPr/>
    </dgm:pt>
    <dgm:pt modelId="{A37ED664-1F57-4C96-92D9-194EA67620F0}" type="pres">
      <dgm:prSet presAssocID="{9C6210BB-5F63-4717-978B-F7A77FF0F759}" presName="Parent3" presStyleLbl="revTx" presStyleIdx="0" presStyleCnt="0">
        <dgm:presLayoutVars>
          <dgm:chMax val="1"/>
          <dgm:chPref val="1"/>
          <dgm:bulletEnabled val="1"/>
        </dgm:presLayoutVars>
      </dgm:prSet>
      <dgm:spPr/>
    </dgm:pt>
    <dgm:pt modelId="{816675D6-296E-417F-9774-78B1246820FF}" type="pres">
      <dgm:prSet presAssocID="{37848087-77E1-4878-8EA1-3C69A6561469}" presName="Accent2" presStyleCnt="0"/>
      <dgm:spPr/>
    </dgm:pt>
    <dgm:pt modelId="{7ED7E164-42B4-4682-89BE-6D7B61D89163}" type="pres">
      <dgm:prSet presAssocID="{37848087-77E1-4878-8EA1-3C69A6561469}" presName="Accent" presStyleLbl="node1" presStyleIdx="1" presStyleCnt="3"/>
      <dgm:spPr/>
    </dgm:pt>
    <dgm:pt modelId="{C6779E85-6633-4B5E-A586-854E2B4ADC15}" type="pres">
      <dgm:prSet presAssocID="{37848087-77E1-4878-8EA1-3C69A6561469}" presName="ParentBackground2" presStyleCnt="0"/>
      <dgm:spPr/>
    </dgm:pt>
    <dgm:pt modelId="{67E33C4B-49EF-4977-B717-F9430CF8D998}" type="pres">
      <dgm:prSet presAssocID="{37848087-77E1-4878-8EA1-3C69A6561469}" presName="ParentBackground" presStyleLbl="fgAcc1" presStyleIdx="1" presStyleCnt="3" custLinFactNeighborX="-403"/>
      <dgm:spPr/>
    </dgm:pt>
    <dgm:pt modelId="{7E866615-7DFD-4EAA-8B3D-414D37A2BE22}" type="pres">
      <dgm:prSet presAssocID="{37848087-77E1-4878-8EA1-3C69A6561469}" presName="Parent2" presStyleLbl="revTx" presStyleIdx="0" presStyleCnt="0">
        <dgm:presLayoutVars>
          <dgm:chMax val="1"/>
          <dgm:chPref val="1"/>
          <dgm:bulletEnabled val="1"/>
        </dgm:presLayoutVars>
      </dgm:prSet>
      <dgm:spPr/>
    </dgm:pt>
    <dgm:pt modelId="{CE72B81D-14ED-4D5E-92EF-458881C145CC}" type="pres">
      <dgm:prSet presAssocID="{D5EDD23D-4240-485A-9950-1AEBAF4A6CFD}" presName="Accent1" presStyleCnt="0"/>
      <dgm:spPr/>
    </dgm:pt>
    <dgm:pt modelId="{2E32730A-26CD-40E1-A5D7-FEACCA08C5E8}" type="pres">
      <dgm:prSet presAssocID="{D5EDD23D-4240-485A-9950-1AEBAF4A6CFD}" presName="Accent" presStyleLbl="node1" presStyleIdx="2" presStyleCnt="3"/>
      <dgm:spPr/>
    </dgm:pt>
    <dgm:pt modelId="{4A3F39F9-4B5F-41C2-8B9A-281FAE29A1EC}" type="pres">
      <dgm:prSet presAssocID="{D5EDD23D-4240-485A-9950-1AEBAF4A6CFD}" presName="ParentBackground1" presStyleCnt="0"/>
      <dgm:spPr/>
    </dgm:pt>
    <dgm:pt modelId="{EAF13ABA-20AF-406B-A562-7212B62D1E98}" type="pres">
      <dgm:prSet presAssocID="{D5EDD23D-4240-485A-9950-1AEBAF4A6CFD}" presName="ParentBackground" presStyleLbl="fgAcc1" presStyleIdx="2" presStyleCnt="3"/>
      <dgm:spPr/>
    </dgm:pt>
    <dgm:pt modelId="{6D5CDE48-6527-48E1-BFFA-074BE687C11E}" type="pres">
      <dgm:prSet presAssocID="{D5EDD23D-4240-485A-9950-1AEBAF4A6CFD}" presName="Parent1" presStyleLbl="revTx" presStyleIdx="0" presStyleCnt="0">
        <dgm:presLayoutVars>
          <dgm:chMax val="1"/>
          <dgm:chPref val="1"/>
          <dgm:bulletEnabled val="1"/>
        </dgm:presLayoutVars>
      </dgm:prSet>
      <dgm:spPr/>
    </dgm:pt>
  </dgm:ptLst>
  <dgm:cxnLst>
    <dgm:cxn modelId="{9643A70F-D2FC-4294-A75B-DD9A3F837305}" type="presOf" srcId="{37848087-77E1-4878-8EA1-3C69A6561469}" destId="{7E866615-7DFD-4EAA-8B3D-414D37A2BE22}" srcOrd="1" destOrd="0" presId="urn:microsoft.com/office/officeart/2011/layout/CircleProcess"/>
    <dgm:cxn modelId="{4BD14611-84E7-4F2A-BC94-6E262F9374F7}" type="presOf" srcId="{D5EDD23D-4240-485A-9950-1AEBAF4A6CFD}" destId="{EAF13ABA-20AF-406B-A562-7212B62D1E98}" srcOrd="0" destOrd="0" presId="urn:microsoft.com/office/officeart/2011/layout/CircleProcess"/>
    <dgm:cxn modelId="{4BF3F41A-2DB9-4EB5-9EF8-5C478426B6A2}" type="presOf" srcId="{37848087-77E1-4878-8EA1-3C69A6561469}" destId="{67E33C4B-49EF-4977-B717-F9430CF8D998}" srcOrd="0" destOrd="0" presId="urn:microsoft.com/office/officeart/2011/layout/CircleProcess"/>
    <dgm:cxn modelId="{1199895D-1117-4053-BA87-20226D4BEB82}" type="presOf" srcId="{9C6210BB-5F63-4717-978B-F7A77FF0F759}" destId="{A37ED664-1F57-4C96-92D9-194EA67620F0}" srcOrd="1" destOrd="0" presId="urn:microsoft.com/office/officeart/2011/layout/CircleProcess"/>
    <dgm:cxn modelId="{FE440863-9611-4929-B585-0C05B87E530A}" type="presOf" srcId="{D5EDD23D-4240-485A-9950-1AEBAF4A6CFD}" destId="{6D5CDE48-6527-48E1-BFFA-074BE687C11E}" srcOrd="1" destOrd="0" presId="urn:microsoft.com/office/officeart/2011/layout/CircleProcess"/>
    <dgm:cxn modelId="{5693D349-6976-4C63-AA50-CB82236A3DC0}" type="presOf" srcId="{1BC6446F-C6E2-4860-B790-4B10D3E30391}" destId="{28DFCF90-91CE-46F6-9C88-C7A37468D099}" srcOrd="0" destOrd="0" presId="urn:microsoft.com/office/officeart/2011/layout/CircleProcess"/>
    <dgm:cxn modelId="{B9976071-1FFB-47C8-B1C1-EF1A27E574B3}" srcId="{1BC6446F-C6E2-4860-B790-4B10D3E30391}" destId="{D5EDD23D-4240-485A-9950-1AEBAF4A6CFD}" srcOrd="0" destOrd="0" parTransId="{C5B3094D-63A2-44A3-8F02-EB199C31FED2}" sibTransId="{99CBB917-7B1D-4526-8914-ADE9C9DB7235}"/>
    <dgm:cxn modelId="{352F92A0-4567-41FF-9D8A-E14D88DD64BE}" srcId="{1BC6446F-C6E2-4860-B790-4B10D3E30391}" destId="{37848087-77E1-4878-8EA1-3C69A6561469}" srcOrd="1" destOrd="0" parTransId="{25720C34-812B-4163-8752-2CBB124BDF87}" sibTransId="{CCB1B21A-4D95-4627-AD3B-62A42EB11318}"/>
    <dgm:cxn modelId="{6492D3E9-6229-4610-9E74-919F78ED64CF}" type="presOf" srcId="{9C6210BB-5F63-4717-978B-F7A77FF0F759}" destId="{E96B2520-50AC-47B4-87A0-94EF2EE7B581}" srcOrd="0" destOrd="0" presId="urn:microsoft.com/office/officeart/2011/layout/CircleProcess"/>
    <dgm:cxn modelId="{50A0E4EE-DECD-45BA-B342-BFDB383B2A28}" srcId="{1BC6446F-C6E2-4860-B790-4B10D3E30391}" destId="{9C6210BB-5F63-4717-978B-F7A77FF0F759}" srcOrd="2" destOrd="0" parTransId="{FF9C13B3-46E7-48C8-9543-9378F03230A5}" sibTransId="{A4F5B8A6-BD98-46E8-995E-43C99E7DD0CC}"/>
    <dgm:cxn modelId="{C58CB669-641D-48C6-B11A-36A7420C4A49}" type="presParOf" srcId="{28DFCF90-91CE-46F6-9C88-C7A37468D099}" destId="{336A58A4-7367-4205-9EB7-E556A1EB2020}" srcOrd="0" destOrd="0" presId="urn:microsoft.com/office/officeart/2011/layout/CircleProcess"/>
    <dgm:cxn modelId="{0EE0ABD8-208D-4806-BCBB-DFD62D43FA06}" type="presParOf" srcId="{336A58A4-7367-4205-9EB7-E556A1EB2020}" destId="{F0194223-F813-4D06-A292-040E0DF9FCE5}" srcOrd="0" destOrd="0" presId="urn:microsoft.com/office/officeart/2011/layout/CircleProcess"/>
    <dgm:cxn modelId="{1439CBF1-99EB-4C9A-BCF1-D9BF85A5E3F5}" type="presParOf" srcId="{28DFCF90-91CE-46F6-9C88-C7A37468D099}" destId="{928FDDCE-D9E7-499A-B77E-812FE44BFE98}" srcOrd="1" destOrd="0" presId="urn:microsoft.com/office/officeart/2011/layout/CircleProcess"/>
    <dgm:cxn modelId="{DC9F3429-9F17-4D15-BC6B-EADBAC808D34}" type="presParOf" srcId="{928FDDCE-D9E7-499A-B77E-812FE44BFE98}" destId="{E96B2520-50AC-47B4-87A0-94EF2EE7B581}" srcOrd="0" destOrd="0" presId="urn:microsoft.com/office/officeart/2011/layout/CircleProcess"/>
    <dgm:cxn modelId="{00003EB6-A410-48E5-9E3B-9A1837565C92}" type="presParOf" srcId="{28DFCF90-91CE-46F6-9C88-C7A37468D099}" destId="{A37ED664-1F57-4C96-92D9-194EA67620F0}" srcOrd="2" destOrd="0" presId="urn:microsoft.com/office/officeart/2011/layout/CircleProcess"/>
    <dgm:cxn modelId="{E4A48E4E-3304-4FB8-915D-3672AF2F78C4}" type="presParOf" srcId="{28DFCF90-91CE-46F6-9C88-C7A37468D099}" destId="{816675D6-296E-417F-9774-78B1246820FF}" srcOrd="3" destOrd="0" presId="urn:microsoft.com/office/officeart/2011/layout/CircleProcess"/>
    <dgm:cxn modelId="{A25643E6-DBA2-4943-BF87-5AF67A2C69CB}" type="presParOf" srcId="{816675D6-296E-417F-9774-78B1246820FF}" destId="{7ED7E164-42B4-4682-89BE-6D7B61D89163}" srcOrd="0" destOrd="0" presId="urn:microsoft.com/office/officeart/2011/layout/CircleProcess"/>
    <dgm:cxn modelId="{82BF41B5-6037-44A8-88A6-86DC10B8193E}" type="presParOf" srcId="{28DFCF90-91CE-46F6-9C88-C7A37468D099}" destId="{C6779E85-6633-4B5E-A586-854E2B4ADC15}" srcOrd="4" destOrd="0" presId="urn:microsoft.com/office/officeart/2011/layout/CircleProcess"/>
    <dgm:cxn modelId="{937F7863-FE56-49D9-B8F8-90558FBE93E0}" type="presParOf" srcId="{C6779E85-6633-4B5E-A586-854E2B4ADC15}" destId="{67E33C4B-49EF-4977-B717-F9430CF8D998}" srcOrd="0" destOrd="0" presId="urn:microsoft.com/office/officeart/2011/layout/CircleProcess"/>
    <dgm:cxn modelId="{ADCC51BD-9382-4276-8F06-9B54ED60F935}" type="presParOf" srcId="{28DFCF90-91CE-46F6-9C88-C7A37468D099}" destId="{7E866615-7DFD-4EAA-8B3D-414D37A2BE22}" srcOrd="5" destOrd="0" presId="urn:microsoft.com/office/officeart/2011/layout/CircleProcess"/>
    <dgm:cxn modelId="{C0FE8516-8196-4F0E-BD9E-DF1A2776344D}" type="presParOf" srcId="{28DFCF90-91CE-46F6-9C88-C7A37468D099}" destId="{CE72B81D-14ED-4D5E-92EF-458881C145CC}" srcOrd="6" destOrd="0" presId="urn:microsoft.com/office/officeart/2011/layout/CircleProcess"/>
    <dgm:cxn modelId="{F5401424-B562-454E-A84F-A36B1B4D2C80}" type="presParOf" srcId="{CE72B81D-14ED-4D5E-92EF-458881C145CC}" destId="{2E32730A-26CD-40E1-A5D7-FEACCA08C5E8}" srcOrd="0" destOrd="0" presId="urn:microsoft.com/office/officeart/2011/layout/CircleProcess"/>
    <dgm:cxn modelId="{9FD70A81-BD61-4439-A86B-B042F9AB18FD}" type="presParOf" srcId="{28DFCF90-91CE-46F6-9C88-C7A37468D099}" destId="{4A3F39F9-4B5F-41C2-8B9A-281FAE29A1EC}" srcOrd="7" destOrd="0" presId="urn:microsoft.com/office/officeart/2011/layout/CircleProcess"/>
    <dgm:cxn modelId="{396C30AF-EC81-4432-803E-54D20F9739D6}" type="presParOf" srcId="{4A3F39F9-4B5F-41C2-8B9A-281FAE29A1EC}" destId="{EAF13ABA-20AF-406B-A562-7212B62D1E98}" srcOrd="0" destOrd="0" presId="urn:microsoft.com/office/officeart/2011/layout/CircleProcess"/>
    <dgm:cxn modelId="{85891A23-65D9-4A90-B875-E857FDB18C01}" type="presParOf" srcId="{28DFCF90-91CE-46F6-9C88-C7A37468D099}" destId="{6D5CDE48-6527-48E1-BFFA-074BE687C11E}" srcOrd="8" destOrd="0" presId="urn:microsoft.com/office/officeart/2011/layout/Circl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A1992A-9C6E-4DC0-BCEF-D2523A2DAD66}">
      <dsp:nvSpPr>
        <dsp:cNvPr id="0" name=""/>
        <dsp:cNvSpPr/>
      </dsp:nvSpPr>
      <dsp:spPr>
        <a:xfrm rot="16200000">
          <a:off x="-2778" y="2778"/>
          <a:ext cx="2310606" cy="2305050"/>
        </a:xfrm>
        <a:prstGeom prst="round1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dirty="0"/>
            <a:t>Touchpoints with fellow grantees &amp; grant administrator</a:t>
          </a:r>
        </a:p>
      </dsp:txBody>
      <dsp:txXfrm rot="5400000">
        <a:off x="-1" y="1"/>
        <a:ext cx="2305050" cy="1732954"/>
      </dsp:txXfrm>
    </dsp:sp>
    <dsp:sp modelId="{14B5D98F-F03B-422A-A5C6-57409C717160}">
      <dsp:nvSpPr>
        <dsp:cNvPr id="0" name=""/>
        <dsp:cNvSpPr/>
      </dsp:nvSpPr>
      <dsp:spPr>
        <a:xfrm>
          <a:off x="2305050" y="0"/>
          <a:ext cx="2305050" cy="2310606"/>
        </a:xfrm>
        <a:prstGeom prst="round1Rect">
          <a:avLst/>
        </a:prstGeom>
        <a:solidFill>
          <a:schemeClr val="accent2">
            <a:hueOff val="-482067"/>
            <a:satOff val="-3308"/>
            <a:lumOff val="169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dirty="0"/>
            <a:t>Yearly Zoom Call</a:t>
          </a:r>
        </a:p>
      </dsp:txBody>
      <dsp:txXfrm>
        <a:off x="2305050" y="0"/>
        <a:ext cx="2305050" cy="1732954"/>
      </dsp:txXfrm>
    </dsp:sp>
    <dsp:sp modelId="{355431D6-3DF3-415F-AF93-02B818F780A3}">
      <dsp:nvSpPr>
        <dsp:cNvPr id="0" name=""/>
        <dsp:cNvSpPr/>
      </dsp:nvSpPr>
      <dsp:spPr>
        <a:xfrm rot="10800000">
          <a:off x="0" y="2310606"/>
          <a:ext cx="2305050" cy="2310606"/>
        </a:xfrm>
        <a:prstGeom prst="round1Rect">
          <a:avLst/>
        </a:prstGeom>
        <a:solidFill>
          <a:schemeClr val="accent2">
            <a:hueOff val="-964133"/>
            <a:satOff val="-6616"/>
            <a:lumOff val="339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dirty="0"/>
            <a:t>APM Session &amp; Networking</a:t>
          </a:r>
        </a:p>
      </dsp:txBody>
      <dsp:txXfrm rot="10800000">
        <a:off x="0" y="2888258"/>
        <a:ext cx="2305050" cy="1732954"/>
      </dsp:txXfrm>
    </dsp:sp>
    <dsp:sp modelId="{5C3724D5-E897-46A8-804E-DC4C5742A089}">
      <dsp:nvSpPr>
        <dsp:cNvPr id="0" name=""/>
        <dsp:cNvSpPr/>
      </dsp:nvSpPr>
      <dsp:spPr>
        <a:xfrm rot="5400000">
          <a:off x="2302271" y="2313384"/>
          <a:ext cx="2310606" cy="2305050"/>
        </a:xfrm>
        <a:prstGeom prst="round1Rect">
          <a:avLst/>
        </a:prstGeom>
        <a:solidFill>
          <a:schemeClr val="accent2">
            <a:hueOff val="-1446200"/>
            <a:satOff val="-9924"/>
            <a:lumOff val="509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dirty="0"/>
            <a:t>Interactive Presentations</a:t>
          </a:r>
        </a:p>
      </dsp:txBody>
      <dsp:txXfrm rot="-5400000">
        <a:off x="2305049" y="2888258"/>
        <a:ext cx="2305050" cy="1732954"/>
      </dsp:txXfrm>
    </dsp:sp>
    <dsp:sp modelId="{A14F3137-DEAD-4F28-B85C-6C5B7384935F}">
      <dsp:nvSpPr>
        <dsp:cNvPr id="0" name=""/>
        <dsp:cNvSpPr/>
      </dsp:nvSpPr>
      <dsp:spPr>
        <a:xfrm>
          <a:off x="1613535" y="1732954"/>
          <a:ext cx="1383030" cy="1155303"/>
        </a:xfrm>
        <a:prstGeom prst="roundRect">
          <a:avLst/>
        </a:prstGeom>
        <a:solidFill>
          <a:schemeClr val="accent2">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2019</a:t>
          </a:r>
        </a:p>
        <a:p>
          <a:pPr marL="0" lvl="0" indent="0" algn="ctr" defTabSz="977900">
            <a:lnSpc>
              <a:spcPct val="90000"/>
            </a:lnSpc>
            <a:spcBef>
              <a:spcPct val="0"/>
            </a:spcBef>
            <a:spcAft>
              <a:spcPct val="35000"/>
            </a:spcAft>
            <a:buNone/>
          </a:pPr>
          <a:r>
            <a:rPr lang="en-US" sz="2200" kern="1200" dirty="0"/>
            <a:t>Cohort</a:t>
          </a:r>
        </a:p>
      </dsp:txBody>
      <dsp:txXfrm>
        <a:off x="1669932" y="1789351"/>
        <a:ext cx="1270236" cy="10425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194223-F813-4D06-A292-040E0DF9FCE5}">
      <dsp:nvSpPr>
        <dsp:cNvPr id="0" name=""/>
        <dsp:cNvSpPr/>
      </dsp:nvSpPr>
      <dsp:spPr>
        <a:xfrm>
          <a:off x="5625185" y="1482419"/>
          <a:ext cx="2453805" cy="2454259"/>
        </a:xfrm>
        <a:prstGeom prst="ellipse">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6B2520-50AC-47B4-87A0-94EF2EE7B581}">
      <dsp:nvSpPr>
        <dsp:cNvPr id="0" name=""/>
        <dsp:cNvSpPr/>
      </dsp:nvSpPr>
      <dsp:spPr>
        <a:xfrm>
          <a:off x="5706659" y="1564242"/>
          <a:ext cx="2290857" cy="2290613"/>
        </a:xfrm>
        <a:prstGeom prst="ellipse">
          <a:avLst/>
        </a:prstGeom>
        <a:solidFill>
          <a:schemeClr val="accent3">
            <a:alpha val="90000"/>
            <a:tint val="4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Final Presentation</a:t>
          </a:r>
        </a:p>
        <a:p>
          <a:pPr marL="0" lvl="0" indent="0" algn="ctr" defTabSz="889000">
            <a:lnSpc>
              <a:spcPct val="90000"/>
            </a:lnSpc>
            <a:spcBef>
              <a:spcPct val="0"/>
            </a:spcBef>
            <a:spcAft>
              <a:spcPct val="35000"/>
            </a:spcAft>
            <a:buNone/>
          </a:pPr>
          <a:r>
            <a:rPr lang="en-US" sz="1600" b="0" kern="1200" dirty="0"/>
            <a:t>- Virtual presentation to CSWE staff</a:t>
          </a:r>
        </a:p>
        <a:p>
          <a:pPr marL="0" lvl="0" indent="0" algn="ctr" defTabSz="889000">
            <a:lnSpc>
              <a:spcPct val="90000"/>
            </a:lnSpc>
            <a:spcBef>
              <a:spcPct val="0"/>
            </a:spcBef>
            <a:spcAft>
              <a:spcPct val="35000"/>
            </a:spcAft>
            <a:buNone/>
          </a:pPr>
          <a:r>
            <a:rPr lang="en-US" sz="1600" b="0" kern="1200" dirty="0"/>
            <a:t>- Opportunity for presentation at APM</a:t>
          </a:r>
        </a:p>
      </dsp:txBody>
      <dsp:txXfrm>
        <a:off x="6034153" y="1891534"/>
        <a:ext cx="1635870" cy="1636029"/>
      </dsp:txXfrm>
    </dsp:sp>
    <dsp:sp modelId="{7ED7E164-42B4-4682-89BE-6D7B61D89163}">
      <dsp:nvSpPr>
        <dsp:cNvPr id="0" name=""/>
        <dsp:cNvSpPr/>
      </dsp:nvSpPr>
      <dsp:spPr>
        <a:xfrm rot="2700000">
          <a:off x="3092062" y="1485386"/>
          <a:ext cx="2447894" cy="2447894"/>
        </a:xfrm>
        <a:prstGeom prst="teardrop">
          <a:avLst>
            <a:gd name="adj" fmla="val 10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7E33C4B-49EF-4977-B717-F9430CF8D998}">
      <dsp:nvSpPr>
        <dsp:cNvPr id="0" name=""/>
        <dsp:cNvSpPr/>
      </dsp:nvSpPr>
      <dsp:spPr>
        <a:xfrm>
          <a:off x="3161349" y="1564242"/>
          <a:ext cx="2290857" cy="2290613"/>
        </a:xfrm>
        <a:prstGeom prst="ellipse">
          <a:avLst/>
        </a:prstGeom>
        <a:solidFill>
          <a:schemeClr val="accent3">
            <a:alpha val="90000"/>
            <a:tint val="4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Progress Report</a:t>
          </a:r>
        </a:p>
        <a:p>
          <a:pPr marL="0" lvl="0" indent="0" algn="ctr" defTabSz="889000">
            <a:lnSpc>
              <a:spcPct val="90000"/>
            </a:lnSpc>
            <a:spcBef>
              <a:spcPct val="0"/>
            </a:spcBef>
            <a:spcAft>
              <a:spcPct val="35000"/>
            </a:spcAft>
            <a:buNone/>
          </a:pPr>
          <a:r>
            <a:rPr lang="en-US" sz="1600" b="0" kern="1200" dirty="0"/>
            <a:t>- 1 report submitted for 2</a:t>
          </a:r>
          <a:r>
            <a:rPr lang="en-US" sz="1600" b="0" kern="1200" baseline="30000" dirty="0"/>
            <a:t>nd</a:t>
          </a:r>
          <a:r>
            <a:rPr lang="en-US" sz="1600" b="0" kern="1200" dirty="0"/>
            <a:t> installment of funding </a:t>
          </a:r>
        </a:p>
        <a:p>
          <a:pPr marL="0" lvl="0" indent="0" algn="ctr" defTabSz="889000">
            <a:lnSpc>
              <a:spcPct val="90000"/>
            </a:lnSpc>
            <a:spcBef>
              <a:spcPct val="0"/>
            </a:spcBef>
            <a:spcAft>
              <a:spcPct val="35000"/>
            </a:spcAft>
            <a:buNone/>
          </a:pPr>
          <a:r>
            <a:rPr lang="en-US" sz="1600" b="0" kern="1200" dirty="0"/>
            <a:t>- Reporting Template</a:t>
          </a:r>
        </a:p>
      </dsp:txBody>
      <dsp:txXfrm>
        <a:off x="3488843" y="1891534"/>
        <a:ext cx="1635870" cy="1636029"/>
      </dsp:txXfrm>
    </dsp:sp>
    <dsp:sp modelId="{2E32730A-26CD-40E1-A5D7-FEACCA08C5E8}">
      <dsp:nvSpPr>
        <dsp:cNvPr id="0" name=""/>
        <dsp:cNvSpPr/>
      </dsp:nvSpPr>
      <dsp:spPr>
        <a:xfrm rot="2700000">
          <a:off x="555984" y="1485386"/>
          <a:ext cx="2447894" cy="2447894"/>
        </a:xfrm>
        <a:prstGeom prst="teardrop">
          <a:avLst>
            <a:gd name="adj" fmla="val 10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F13ABA-20AF-406B-A562-7212B62D1E98}">
      <dsp:nvSpPr>
        <dsp:cNvPr id="0" name=""/>
        <dsp:cNvSpPr/>
      </dsp:nvSpPr>
      <dsp:spPr>
        <a:xfrm>
          <a:off x="634503" y="1564242"/>
          <a:ext cx="2290857" cy="2290613"/>
        </a:xfrm>
        <a:prstGeom prst="ellipse">
          <a:avLst/>
        </a:prstGeom>
        <a:solidFill>
          <a:schemeClr val="accent3">
            <a:alpha val="90000"/>
            <a:tint val="4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Touchpoints</a:t>
          </a:r>
        </a:p>
        <a:p>
          <a:pPr marL="0" lvl="0" indent="0" algn="ctr" defTabSz="889000">
            <a:lnSpc>
              <a:spcPct val="90000"/>
            </a:lnSpc>
            <a:spcBef>
              <a:spcPct val="0"/>
            </a:spcBef>
            <a:spcAft>
              <a:spcPct val="35000"/>
            </a:spcAft>
            <a:buNone/>
          </a:pPr>
          <a:r>
            <a:rPr lang="en-US" sz="1600" kern="1200" dirty="0"/>
            <a:t>- Cohort Zoom Call</a:t>
          </a:r>
        </a:p>
        <a:p>
          <a:pPr marL="0" lvl="0" indent="0" algn="ctr" defTabSz="889000">
            <a:lnSpc>
              <a:spcPct val="90000"/>
            </a:lnSpc>
            <a:spcBef>
              <a:spcPct val="0"/>
            </a:spcBef>
            <a:spcAft>
              <a:spcPct val="35000"/>
            </a:spcAft>
            <a:buNone/>
          </a:pPr>
          <a:r>
            <a:rPr lang="en-US" sz="1600" kern="1200" dirty="0"/>
            <a:t>- Meeting with Grant Administrator</a:t>
          </a:r>
        </a:p>
      </dsp:txBody>
      <dsp:txXfrm>
        <a:off x="961997" y="1891534"/>
        <a:ext cx="1635870" cy="1636029"/>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0E08F2E-5F06-4CE2-A139-452A1382A6F0}" type="datetimeFigureOut">
              <a:rPr lang="en-US"/>
              <a:t>2/25/2019</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828588A-5C4E-401A-AECC-B6F63A9DE965}" type="slidenum">
              <a:rPr/>
              <a:t>‹#›</a:t>
            </a:fld>
            <a:endParaRPr/>
          </a:p>
        </p:txBody>
      </p:sp>
    </p:spTree>
    <p:extLst>
      <p:ext uri="{BB962C8B-B14F-4D97-AF65-F5344CB8AC3E}">
        <p14:creationId xmlns:p14="http://schemas.microsoft.com/office/powerpoint/2010/main" val="10599797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4C5DC6-1594-414D-9341-ABA08739246C}" type="datetimeFigureOut">
              <a:rPr lang="en-US"/>
              <a:t>2/25/2019</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542409-6A04-4DC6-AC3A-D3758287A8F2}" type="slidenum">
              <a:rPr/>
              <a:t>‹#›</a:t>
            </a:fld>
            <a:endParaRPr/>
          </a:p>
        </p:txBody>
      </p:sp>
    </p:spTree>
    <p:extLst>
      <p:ext uri="{BB962C8B-B14F-4D97-AF65-F5344CB8AC3E}">
        <p14:creationId xmlns:p14="http://schemas.microsoft.com/office/powerpoint/2010/main" val="2541150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542409-6A04-4DC6-AC3A-D3758287A8F2}" type="slidenum">
              <a:rPr lang="en-US" smtClean="0"/>
              <a:t>1</a:t>
            </a:fld>
            <a:endParaRPr lang="en-US"/>
          </a:p>
        </p:txBody>
      </p:sp>
    </p:spTree>
    <p:extLst>
      <p:ext uri="{BB962C8B-B14F-4D97-AF65-F5344CB8AC3E}">
        <p14:creationId xmlns:p14="http://schemas.microsoft.com/office/powerpoint/2010/main" val="330082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Discuss having resources on CSWE website</a:t>
            </a:r>
          </a:p>
        </p:txBody>
      </p:sp>
      <p:sp>
        <p:nvSpPr>
          <p:cNvPr id="4" name="Slide Number Placeholder 3"/>
          <p:cNvSpPr>
            <a:spLocks noGrp="1"/>
          </p:cNvSpPr>
          <p:nvPr>
            <p:ph type="sldNum" sz="quarter" idx="5"/>
          </p:nvPr>
        </p:nvSpPr>
        <p:spPr/>
        <p:txBody>
          <a:bodyPr/>
          <a:lstStyle/>
          <a:p>
            <a:fld id="{77542409-6A04-4DC6-AC3A-D3758287A8F2}" type="slidenum">
              <a:rPr lang="en-US" smtClean="0"/>
              <a:t>8</a:t>
            </a:fld>
            <a:endParaRPr lang="en-US"/>
          </a:p>
        </p:txBody>
      </p:sp>
    </p:spTree>
    <p:extLst>
      <p:ext uri="{BB962C8B-B14F-4D97-AF65-F5344CB8AC3E}">
        <p14:creationId xmlns:p14="http://schemas.microsoft.com/office/powerpoint/2010/main" val="26950925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jp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jp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jp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jp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9" name="Rectangle 8"/>
          <p:cNvSpPr/>
          <p:nvPr/>
        </p:nvSpPr>
        <p:spPr>
          <a:xfrm>
            <a:off x="0" y="1050544"/>
            <a:ext cx="4667354" cy="531680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7372" y="3475577"/>
            <a:ext cx="4592072" cy="1846766"/>
          </a:xfrm>
        </p:spPr>
        <p:txBody>
          <a:bodyPr anchor="b">
            <a:normAutofit/>
          </a:bodyPr>
          <a:lstStyle>
            <a:lvl1pPr algn="l">
              <a:lnSpc>
                <a:spcPct val="90000"/>
              </a:lnSpc>
              <a:defRPr sz="4800">
                <a:solidFill>
                  <a:schemeClr val="bg1"/>
                </a:solidFill>
              </a:defRPr>
            </a:lvl1pPr>
          </a:lstStyle>
          <a:p>
            <a:r>
              <a:rPr lang="en-US" dirty="0"/>
              <a:t>Click to edit Master title style</a:t>
            </a:r>
            <a:endParaRPr dirty="0"/>
          </a:p>
        </p:txBody>
      </p:sp>
      <p:sp>
        <p:nvSpPr>
          <p:cNvPr id="3" name="Subtitle 2"/>
          <p:cNvSpPr>
            <a:spLocks noGrp="1"/>
          </p:cNvSpPr>
          <p:nvPr>
            <p:ph type="subTitle" idx="1"/>
          </p:nvPr>
        </p:nvSpPr>
        <p:spPr>
          <a:xfrm>
            <a:off x="37372" y="5359400"/>
            <a:ext cx="4592072" cy="448056"/>
          </a:xfrm>
        </p:spPr>
        <p:txBody>
          <a:bodyPr>
            <a:normAutofit/>
          </a:bodyPr>
          <a:lstStyle>
            <a:lvl1pPr marL="0" indent="0" algn="l">
              <a:spcBef>
                <a:spcPts val="0"/>
              </a:spcBef>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66815" y="2520176"/>
            <a:ext cx="2500172" cy="1701729"/>
          </a:xfrm>
          <a:prstGeom prst="rect">
            <a:avLst/>
          </a:prstGeom>
        </p:spPr>
      </p:pic>
      <p:pic>
        <p:nvPicPr>
          <p:cNvPr id="12" name="Picture 11">
            <a:extLst>
              <a:ext uri="{FF2B5EF4-FFF2-40B4-BE49-F238E27FC236}">
                <a16:creationId xmlns:a16="http://schemas.microsoft.com/office/drawing/2014/main" id="{D6544188-D067-4F58-9872-0F79AF614B3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66705" y="2520176"/>
            <a:ext cx="2496404" cy="1701729"/>
          </a:xfrm>
          <a:prstGeom prst="rect">
            <a:avLst/>
          </a:prstGeom>
        </p:spPr>
      </p:pic>
      <p:pic>
        <p:nvPicPr>
          <p:cNvPr id="13" name="Picture 12">
            <a:extLst>
              <a:ext uri="{FF2B5EF4-FFF2-40B4-BE49-F238E27FC236}">
                <a16:creationId xmlns:a16="http://schemas.microsoft.com/office/drawing/2014/main" id="{535EFA63-DD80-40EA-9FD0-1123A8FE9883}"/>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673228" y="2520176"/>
            <a:ext cx="2500665" cy="1701729"/>
          </a:xfrm>
          <a:prstGeom prst="rect">
            <a:avLst/>
          </a:prstGeom>
        </p:spPr>
      </p:pic>
      <p:pic>
        <p:nvPicPr>
          <p:cNvPr id="16" name="Picture 15">
            <a:extLst>
              <a:ext uri="{FF2B5EF4-FFF2-40B4-BE49-F238E27FC236}">
                <a16:creationId xmlns:a16="http://schemas.microsoft.com/office/drawing/2014/main" id="{DE1E2C54-8160-40E1-91C4-483AFFB4B828}"/>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04686" y="1498600"/>
            <a:ext cx="3567483" cy="1528921"/>
          </a:xfrm>
          <a:prstGeom prst="rect">
            <a:avLst/>
          </a:prstGeom>
        </p:spPr>
      </p:pic>
    </p:spTree>
    <p:extLst>
      <p:ext uri="{BB962C8B-B14F-4D97-AF65-F5344CB8AC3E}">
        <p14:creationId xmlns:p14="http://schemas.microsoft.com/office/powerpoint/2010/main" val="698731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409699" y="1554480"/>
            <a:ext cx="4608576" cy="823912"/>
          </a:xfrm>
        </p:spPr>
        <p:txBody>
          <a:bodyPr anchor="b">
            <a:normAutofit/>
          </a:bodyPr>
          <a:lstStyle>
            <a:lvl1pPr marL="0" indent="0">
              <a:spcBef>
                <a:spcPts val="0"/>
              </a:spcBef>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09699" y="2434147"/>
            <a:ext cx="4608576" cy="3811271"/>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6172200" y="1554480"/>
            <a:ext cx="4610100" cy="823912"/>
          </a:xfrm>
        </p:spPr>
        <p:txBody>
          <a:bodyPr anchor="b">
            <a:normAutofit/>
          </a:bodyPr>
          <a:lstStyle>
            <a:lvl1pPr marL="0" indent="0">
              <a:spcBef>
                <a:spcPts val="0"/>
              </a:spcBef>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434147"/>
            <a:ext cx="4610100" cy="3811271"/>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9" name="Slide Number Placeholder 8"/>
          <p:cNvSpPr>
            <a:spLocks noGrp="1"/>
          </p:cNvSpPr>
          <p:nvPr>
            <p:ph type="sldNum" sz="quarter" idx="12"/>
          </p:nvPr>
        </p:nvSpPr>
        <p:spPr/>
        <p:txBody>
          <a:bodyPr/>
          <a:lstStyle/>
          <a:p>
            <a:fld id="{9CD8D479-8942-46E8-A226-A4E01F7A105C}" type="slidenum">
              <a:rPr/>
              <a:t>‹#›</a:t>
            </a:fld>
            <a:endParaRPr dirty="0"/>
          </a:p>
        </p:txBody>
      </p:sp>
      <p:sp>
        <p:nvSpPr>
          <p:cNvPr id="7" name="Date Placeholder 6"/>
          <p:cNvSpPr>
            <a:spLocks noGrp="1"/>
          </p:cNvSpPr>
          <p:nvPr>
            <p:ph type="dt" sz="half" idx="10"/>
          </p:nvPr>
        </p:nvSpPr>
        <p:spPr/>
        <p:txBody>
          <a:bodyPr/>
          <a:lstStyle/>
          <a:p>
            <a:fld id="{98641E90-549F-4FBC-A015-CD9031710F72}" type="datetime1">
              <a:rPr lang="en-US" smtClean="0"/>
              <a:t>2/25/2019</a:t>
            </a:fld>
            <a:endParaRPr lang="en-US" dirty="0"/>
          </a:p>
        </p:txBody>
      </p:sp>
      <p:sp>
        <p:nvSpPr>
          <p:cNvPr id="8" name="Footer Placeholder 7"/>
          <p:cNvSpPr>
            <a:spLocks noGrp="1"/>
          </p:cNvSpPr>
          <p:nvPr>
            <p:ph type="ftr" sz="quarter" idx="11"/>
          </p:nvPr>
        </p:nvSpPr>
        <p:spPr/>
        <p:txBody>
          <a:bodyPr/>
          <a:lstStyle>
            <a:lvl1pPr>
              <a:defRPr/>
            </a:lvl1pPr>
          </a:lstStyle>
          <a:p>
            <a:r>
              <a:rPr lang="en-US"/>
              <a:t>Council on Social Work Education                                                                                                                                                                                                                       www.cswe.org</a:t>
            </a:r>
            <a:endParaRPr lang="en-US" dirty="0"/>
          </a:p>
        </p:txBody>
      </p:sp>
      <p:pic>
        <p:nvPicPr>
          <p:cNvPr id="10" name="Picture 9">
            <a:extLst>
              <a:ext uri="{FF2B5EF4-FFF2-40B4-BE49-F238E27FC236}">
                <a16:creationId xmlns:a16="http://schemas.microsoft.com/office/drawing/2014/main" id="{E4A4E835-FAD7-42FE-84B4-57798A4CDC0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76753" y="5910469"/>
            <a:ext cx="705220" cy="705220"/>
          </a:xfrm>
          <a:prstGeom prst="rect">
            <a:avLst/>
          </a:prstGeom>
        </p:spPr>
      </p:pic>
    </p:spTree>
    <p:extLst>
      <p:ext uri="{BB962C8B-B14F-4D97-AF65-F5344CB8AC3E}">
        <p14:creationId xmlns:p14="http://schemas.microsoft.com/office/powerpoint/2010/main" val="2827180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5" name="Slide Number Placeholder 4"/>
          <p:cNvSpPr>
            <a:spLocks noGrp="1"/>
          </p:cNvSpPr>
          <p:nvPr>
            <p:ph type="sldNum" sz="quarter" idx="12"/>
          </p:nvPr>
        </p:nvSpPr>
        <p:spPr/>
        <p:txBody>
          <a:bodyPr/>
          <a:lstStyle/>
          <a:p>
            <a:fld id="{9CD8D479-8942-46E8-A226-A4E01F7A105C}" type="slidenum">
              <a:rPr/>
              <a:t>‹#›</a:t>
            </a:fld>
            <a:endParaRPr/>
          </a:p>
        </p:txBody>
      </p:sp>
      <p:sp>
        <p:nvSpPr>
          <p:cNvPr id="3" name="Date Placeholder 2"/>
          <p:cNvSpPr>
            <a:spLocks noGrp="1"/>
          </p:cNvSpPr>
          <p:nvPr>
            <p:ph type="dt" sz="half" idx="10"/>
          </p:nvPr>
        </p:nvSpPr>
        <p:spPr/>
        <p:txBody>
          <a:bodyPr/>
          <a:lstStyle/>
          <a:p>
            <a:fld id="{2311AD68-56C7-4D31-B0FD-9CCEDEF9D6A0}" type="datetime1">
              <a:rPr lang="en-US" smtClean="0"/>
              <a:t>2/25/2019</a:t>
            </a:fld>
            <a:endParaRPr lang="en-US" dirty="0"/>
          </a:p>
        </p:txBody>
      </p:sp>
      <p:sp>
        <p:nvSpPr>
          <p:cNvPr id="4" name="Footer Placeholder 3"/>
          <p:cNvSpPr>
            <a:spLocks noGrp="1"/>
          </p:cNvSpPr>
          <p:nvPr>
            <p:ph type="ftr" sz="quarter" idx="11"/>
          </p:nvPr>
        </p:nvSpPr>
        <p:spPr/>
        <p:txBody>
          <a:bodyPr/>
          <a:lstStyle>
            <a:lvl1pPr>
              <a:defRPr/>
            </a:lvl1pPr>
          </a:lstStyle>
          <a:p>
            <a:r>
              <a:rPr lang="en-US"/>
              <a:t>Council on Social Work Education                                                                                                                                                                                                                       www.cswe.org</a:t>
            </a:r>
            <a:endParaRPr lang="en-US" dirty="0"/>
          </a:p>
        </p:txBody>
      </p:sp>
      <p:pic>
        <p:nvPicPr>
          <p:cNvPr id="6" name="Picture 5">
            <a:extLst>
              <a:ext uri="{FF2B5EF4-FFF2-40B4-BE49-F238E27FC236}">
                <a16:creationId xmlns:a16="http://schemas.microsoft.com/office/drawing/2014/main" id="{E6DCF102-EF74-4DB3-A918-789DC4657C1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76753" y="5910469"/>
            <a:ext cx="705220" cy="705220"/>
          </a:xfrm>
          <a:prstGeom prst="rect">
            <a:avLst/>
          </a:prstGeom>
        </p:spPr>
      </p:pic>
    </p:spTree>
    <p:extLst>
      <p:ext uri="{BB962C8B-B14F-4D97-AF65-F5344CB8AC3E}">
        <p14:creationId xmlns:p14="http://schemas.microsoft.com/office/powerpoint/2010/main" val="2465877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CD8D479-8942-46E8-A226-A4E01F7A105C}" type="slidenum">
              <a:rPr/>
              <a:t>‹#›</a:t>
            </a:fld>
            <a:endParaRPr/>
          </a:p>
        </p:txBody>
      </p:sp>
      <p:sp>
        <p:nvSpPr>
          <p:cNvPr id="2" name="Date Placeholder 1"/>
          <p:cNvSpPr>
            <a:spLocks noGrp="1"/>
          </p:cNvSpPr>
          <p:nvPr>
            <p:ph type="dt" sz="half" idx="10"/>
          </p:nvPr>
        </p:nvSpPr>
        <p:spPr/>
        <p:txBody>
          <a:bodyPr/>
          <a:lstStyle/>
          <a:p>
            <a:fld id="{A0B07F9F-E7F2-49DE-A0A1-739E8015A1DF}" type="datetime1">
              <a:rPr lang="en-US" smtClean="0"/>
              <a:t>2/25/2019</a:t>
            </a:fld>
            <a:endParaRPr lang="en-US" dirty="0"/>
          </a:p>
        </p:txBody>
      </p:sp>
      <p:sp>
        <p:nvSpPr>
          <p:cNvPr id="3" name="Footer Placeholder 2"/>
          <p:cNvSpPr>
            <a:spLocks noGrp="1"/>
          </p:cNvSpPr>
          <p:nvPr>
            <p:ph type="ftr" sz="quarter" idx="11"/>
          </p:nvPr>
        </p:nvSpPr>
        <p:spPr/>
        <p:txBody>
          <a:bodyPr/>
          <a:lstStyle>
            <a:lvl1pPr>
              <a:defRPr/>
            </a:lvl1pPr>
          </a:lstStyle>
          <a:p>
            <a:r>
              <a:rPr lang="en-US"/>
              <a:t>Council on Social Work Education                                                                                                                                                                                                                       www.cswe.org</a:t>
            </a:r>
            <a:endParaRPr lang="en-US" dirty="0"/>
          </a:p>
        </p:txBody>
      </p:sp>
      <p:pic>
        <p:nvPicPr>
          <p:cNvPr id="5" name="Picture 4">
            <a:extLst>
              <a:ext uri="{FF2B5EF4-FFF2-40B4-BE49-F238E27FC236}">
                <a16:creationId xmlns:a16="http://schemas.microsoft.com/office/drawing/2014/main" id="{8EA96237-7420-4C63-B637-31143B702F0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76753" y="5910469"/>
            <a:ext cx="705220" cy="705220"/>
          </a:xfrm>
          <a:prstGeom prst="rect">
            <a:avLst/>
          </a:prstGeom>
        </p:spPr>
      </p:pic>
    </p:spTree>
    <p:extLst>
      <p:ext uri="{BB962C8B-B14F-4D97-AF65-F5344CB8AC3E}">
        <p14:creationId xmlns:p14="http://schemas.microsoft.com/office/powerpoint/2010/main" val="1107393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82434" y="919616"/>
            <a:ext cx="4155622" cy="2532888"/>
          </a:xfrm>
        </p:spPr>
        <p:txBody>
          <a:bodyPr anchor="b"/>
          <a:lstStyle>
            <a:lvl1pPr>
              <a:defRPr sz="3200"/>
            </a:lvl1pPr>
          </a:lstStyle>
          <a:p>
            <a:r>
              <a:rPr lang="en-US" dirty="0"/>
              <a:t>Click to edit Master title style</a:t>
            </a:r>
            <a:endParaRPr dirty="0"/>
          </a:p>
        </p:txBody>
      </p:sp>
      <p:sp>
        <p:nvSpPr>
          <p:cNvPr id="3" name="Content Placeholder 2"/>
          <p:cNvSpPr>
            <a:spLocks noGrp="1"/>
          </p:cNvSpPr>
          <p:nvPr>
            <p:ph idx="1"/>
          </p:nvPr>
        </p:nvSpPr>
        <p:spPr>
          <a:xfrm>
            <a:off x="1409699" y="915923"/>
            <a:ext cx="5216979" cy="5065776"/>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6682434" y="3502152"/>
            <a:ext cx="4155622" cy="2479548"/>
          </a:xfrm>
        </p:spPr>
        <p:txBody>
          <a:bodyPr>
            <a:normAutofit/>
          </a:bodyPr>
          <a:lstStyle>
            <a:lvl1pPr marL="0" indent="0">
              <a:spcBef>
                <a:spcPts val="9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p:cNvSpPr>
            <a:spLocks noGrp="1"/>
          </p:cNvSpPr>
          <p:nvPr>
            <p:ph type="sldNum" sz="quarter" idx="12"/>
          </p:nvPr>
        </p:nvSpPr>
        <p:spPr/>
        <p:txBody>
          <a:bodyPr/>
          <a:lstStyle/>
          <a:p>
            <a:fld id="{9CD8D479-8942-46E8-A226-A4E01F7A105C}" type="slidenum">
              <a:rPr/>
              <a:t>‹#›</a:t>
            </a:fld>
            <a:endParaRPr/>
          </a:p>
        </p:txBody>
      </p:sp>
      <p:sp>
        <p:nvSpPr>
          <p:cNvPr id="5" name="Date Placeholder 4"/>
          <p:cNvSpPr>
            <a:spLocks noGrp="1"/>
          </p:cNvSpPr>
          <p:nvPr>
            <p:ph type="dt" sz="half" idx="10"/>
          </p:nvPr>
        </p:nvSpPr>
        <p:spPr/>
        <p:txBody>
          <a:bodyPr/>
          <a:lstStyle/>
          <a:p>
            <a:fld id="{16A58128-9A32-4EC8-9740-F57F03DADF3D}" type="datetime1">
              <a:rPr lang="en-US" smtClean="0"/>
              <a:t>2/25/2019</a:t>
            </a:fld>
            <a:endParaRPr lang="en-US" dirty="0"/>
          </a:p>
        </p:txBody>
      </p:sp>
      <p:sp>
        <p:nvSpPr>
          <p:cNvPr id="6" name="Footer Placeholder 5"/>
          <p:cNvSpPr>
            <a:spLocks noGrp="1"/>
          </p:cNvSpPr>
          <p:nvPr>
            <p:ph type="ftr" sz="quarter" idx="11"/>
          </p:nvPr>
        </p:nvSpPr>
        <p:spPr/>
        <p:txBody>
          <a:bodyPr/>
          <a:lstStyle>
            <a:lvl1pPr>
              <a:defRPr/>
            </a:lvl1pPr>
          </a:lstStyle>
          <a:p>
            <a:r>
              <a:rPr lang="en-US"/>
              <a:t>Council on Social Work Education                                                                                                                                                                                                                       www.cswe.org</a:t>
            </a:r>
            <a:endParaRPr lang="en-US" dirty="0"/>
          </a:p>
        </p:txBody>
      </p:sp>
      <p:pic>
        <p:nvPicPr>
          <p:cNvPr id="8" name="Picture 7">
            <a:extLst>
              <a:ext uri="{FF2B5EF4-FFF2-40B4-BE49-F238E27FC236}">
                <a16:creationId xmlns:a16="http://schemas.microsoft.com/office/drawing/2014/main" id="{2D10F4BC-C62F-4742-9ACF-8DC8970CC34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76753" y="5910469"/>
            <a:ext cx="705220" cy="705220"/>
          </a:xfrm>
          <a:prstGeom prst="rect">
            <a:avLst/>
          </a:prstGeom>
        </p:spPr>
      </p:pic>
    </p:spTree>
    <p:extLst>
      <p:ext uri="{BB962C8B-B14F-4D97-AF65-F5344CB8AC3E}">
        <p14:creationId xmlns:p14="http://schemas.microsoft.com/office/powerpoint/2010/main" val="3023549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82435" y="919616"/>
            <a:ext cx="4155622" cy="2532888"/>
          </a:xfrm>
        </p:spPr>
        <p:txBody>
          <a:bodyPr anchor="b"/>
          <a:lstStyle>
            <a:lvl1pPr>
              <a:defRPr sz="3200"/>
            </a:lvl1pPr>
          </a:lstStyle>
          <a:p>
            <a:r>
              <a:rPr lang="en-US"/>
              <a:t>Click to edit Master title style</a:t>
            </a:r>
            <a:endParaRPr dirty="0"/>
          </a:p>
        </p:txBody>
      </p:sp>
      <p:sp>
        <p:nvSpPr>
          <p:cNvPr id="3" name="Picture Placeholder 2" descr="An empty placeholder to add an image. Click on the placeholder and select the image that you wish to add"/>
          <p:cNvSpPr>
            <a:spLocks noGrp="1"/>
          </p:cNvSpPr>
          <p:nvPr>
            <p:ph type="pic" idx="1"/>
          </p:nvPr>
        </p:nvSpPr>
        <p:spPr>
          <a:xfrm>
            <a:off x="0" y="915923"/>
            <a:ext cx="6626677" cy="5065776"/>
          </a:xfrm>
        </p:spPr>
        <p:txBody>
          <a:bodyPr tIns="1371600">
            <a:normAutofit/>
          </a:bodyPr>
          <a:lstStyle>
            <a:lvl1pPr marL="0" indent="0" algn="ctr">
              <a:spcBef>
                <a:spcPts val="0"/>
              </a:spcBef>
              <a:buNone/>
              <a:defRPr sz="2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682435" y="3502152"/>
            <a:ext cx="4155622" cy="2479547"/>
          </a:xfrm>
        </p:spPr>
        <p:txBody>
          <a:bodyPr>
            <a:normAutofit/>
          </a:bodyPr>
          <a:lstStyle>
            <a:lvl1pPr marL="0" indent="0">
              <a:spcBef>
                <a:spcPts val="9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p:cNvSpPr>
            <a:spLocks noGrp="1"/>
          </p:cNvSpPr>
          <p:nvPr>
            <p:ph type="sldNum" sz="quarter" idx="12"/>
          </p:nvPr>
        </p:nvSpPr>
        <p:spPr/>
        <p:txBody>
          <a:bodyPr/>
          <a:lstStyle/>
          <a:p>
            <a:fld id="{9CD8D479-8942-46E8-A226-A4E01F7A105C}" type="slidenum">
              <a:rPr/>
              <a:t>‹#›</a:t>
            </a:fld>
            <a:endParaRPr/>
          </a:p>
        </p:txBody>
      </p:sp>
      <p:sp>
        <p:nvSpPr>
          <p:cNvPr id="5" name="Date Placeholder 4"/>
          <p:cNvSpPr>
            <a:spLocks noGrp="1"/>
          </p:cNvSpPr>
          <p:nvPr>
            <p:ph type="dt" sz="half" idx="10"/>
          </p:nvPr>
        </p:nvSpPr>
        <p:spPr/>
        <p:txBody>
          <a:bodyPr/>
          <a:lstStyle/>
          <a:p>
            <a:fld id="{689C28BC-86F6-4D37-89AA-24F88BDE7022}" type="datetime1">
              <a:rPr lang="en-US" smtClean="0"/>
              <a:t>2/25/2019</a:t>
            </a:fld>
            <a:endParaRPr lang="en-US" dirty="0"/>
          </a:p>
        </p:txBody>
      </p:sp>
      <p:sp>
        <p:nvSpPr>
          <p:cNvPr id="6" name="Footer Placeholder 5"/>
          <p:cNvSpPr>
            <a:spLocks noGrp="1"/>
          </p:cNvSpPr>
          <p:nvPr>
            <p:ph type="ftr" sz="quarter" idx="11"/>
          </p:nvPr>
        </p:nvSpPr>
        <p:spPr/>
        <p:txBody>
          <a:bodyPr/>
          <a:lstStyle>
            <a:lvl1pPr>
              <a:defRPr/>
            </a:lvl1pPr>
          </a:lstStyle>
          <a:p>
            <a:r>
              <a:rPr lang="en-US"/>
              <a:t>Council on Social Work Education                                                                                                                                                                                                                       www.cswe.org</a:t>
            </a:r>
            <a:endParaRPr lang="en-US" dirty="0"/>
          </a:p>
        </p:txBody>
      </p:sp>
      <p:pic>
        <p:nvPicPr>
          <p:cNvPr id="8" name="Picture 7">
            <a:extLst>
              <a:ext uri="{FF2B5EF4-FFF2-40B4-BE49-F238E27FC236}">
                <a16:creationId xmlns:a16="http://schemas.microsoft.com/office/drawing/2014/main" id="{93EED50F-892E-4DB8-BDA4-43BD6135730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76753" y="5910469"/>
            <a:ext cx="705220" cy="705220"/>
          </a:xfrm>
          <a:prstGeom prst="rect">
            <a:avLst/>
          </a:prstGeom>
        </p:spPr>
      </p:pic>
    </p:spTree>
    <p:extLst>
      <p:ext uri="{BB962C8B-B14F-4D97-AF65-F5344CB8AC3E}">
        <p14:creationId xmlns:p14="http://schemas.microsoft.com/office/powerpoint/2010/main" val="216422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6" name="Slide Number Placeholder 5"/>
          <p:cNvSpPr>
            <a:spLocks noGrp="1"/>
          </p:cNvSpPr>
          <p:nvPr>
            <p:ph type="sldNum" sz="quarter" idx="12"/>
          </p:nvPr>
        </p:nvSpPr>
        <p:spPr/>
        <p:txBody>
          <a:bodyPr/>
          <a:lstStyle/>
          <a:p>
            <a:fld id="{9CD8D479-8942-46E8-A226-A4E01F7A105C}" type="slidenum">
              <a:rPr/>
              <a:t>‹#›</a:t>
            </a:fld>
            <a:endParaRPr/>
          </a:p>
        </p:txBody>
      </p:sp>
      <p:sp>
        <p:nvSpPr>
          <p:cNvPr id="4" name="Date Placeholder 3"/>
          <p:cNvSpPr>
            <a:spLocks noGrp="1"/>
          </p:cNvSpPr>
          <p:nvPr>
            <p:ph type="dt" sz="half" idx="10"/>
          </p:nvPr>
        </p:nvSpPr>
        <p:spPr/>
        <p:txBody>
          <a:bodyPr/>
          <a:lstStyle/>
          <a:p>
            <a:fld id="{91400432-B93F-4CBE-A246-91757735A1D0}" type="datetime1">
              <a:rPr lang="en-US" smtClean="0"/>
              <a:t>2/25/2019</a:t>
            </a:fld>
            <a:endParaRPr lang="en-US" dirty="0"/>
          </a:p>
        </p:txBody>
      </p:sp>
      <p:sp>
        <p:nvSpPr>
          <p:cNvPr id="5" name="Footer Placeholder 4"/>
          <p:cNvSpPr>
            <a:spLocks noGrp="1"/>
          </p:cNvSpPr>
          <p:nvPr>
            <p:ph type="ftr" sz="quarter" idx="11"/>
          </p:nvPr>
        </p:nvSpPr>
        <p:spPr/>
        <p:txBody>
          <a:bodyPr/>
          <a:lstStyle>
            <a:lvl1pPr>
              <a:defRPr/>
            </a:lvl1pPr>
          </a:lstStyle>
          <a:p>
            <a:r>
              <a:rPr lang="en-US"/>
              <a:t>Council on Social Work Education                                                                                                                                                                                                                       www.cswe.org</a:t>
            </a:r>
            <a:endParaRPr lang="en-US" dirty="0"/>
          </a:p>
        </p:txBody>
      </p:sp>
      <p:pic>
        <p:nvPicPr>
          <p:cNvPr id="7" name="Picture 6">
            <a:extLst>
              <a:ext uri="{FF2B5EF4-FFF2-40B4-BE49-F238E27FC236}">
                <a16:creationId xmlns:a16="http://schemas.microsoft.com/office/drawing/2014/main" id="{C6554245-577C-4021-AC55-75451C46C52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76753" y="5910469"/>
            <a:ext cx="705220" cy="705220"/>
          </a:xfrm>
          <a:prstGeom prst="rect">
            <a:avLst/>
          </a:prstGeom>
        </p:spPr>
      </p:pic>
    </p:spTree>
    <p:extLst>
      <p:ext uri="{BB962C8B-B14F-4D97-AF65-F5344CB8AC3E}">
        <p14:creationId xmlns:p14="http://schemas.microsoft.com/office/powerpoint/2010/main" val="720709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190500"/>
            <a:ext cx="2057400" cy="5986463"/>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0" y="190500"/>
            <a:ext cx="7734300" cy="598646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6" name="Slide Number Placeholder 5"/>
          <p:cNvSpPr>
            <a:spLocks noGrp="1"/>
          </p:cNvSpPr>
          <p:nvPr>
            <p:ph type="sldNum" sz="quarter" idx="12"/>
          </p:nvPr>
        </p:nvSpPr>
        <p:spPr/>
        <p:txBody>
          <a:bodyPr/>
          <a:lstStyle/>
          <a:p>
            <a:fld id="{9CD8D479-8942-46E8-A226-A4E01F7A105C}" type="slidenum">
              <a:rPr/>
              <a:t>‹#›</a:t>
            </a:fld>
            <a:endParaRPr/>
          </a:p>
        </p:txBody>
      </p:sp>
      <p:sp>
        <p:nvSpPr>
          <p:cNvPr id="4" name="Date Placeholder 3"/>
          <p:cNvSpPr>
            <a:spLocks noGrp="1"/>
          </p:cNvSpPr>
          <p:nvPr>
            <p:ph type="dt" sz="half" idx="10"/>
          </p:nvPr>
        </p:nvSpPr>
        <p:spPr/>
        <p:txBody>
          <a:bodyPr/>
          <a:lstStyle/>
          <a:p>
            <a:fld id="{4B2E7E06-C253-4960-844D-13B1D1FB4F07}" type="datetime1">
              <a:rPr lang="en-US" smtClean="0"/>
              <a:t>2/25/2019</a:t>
            </a:fld>
            <a:endParaRPr lang="en-US" dirty="0"/>
          </a:p>
        </p:txBody>
      </p:sp>
      <p:sp>
        <p:nvSpPr>
          <p:cNvPr id="5" name="Footer Placeholder 4"/>
          <p:cNvSpPr>
            <a:spLocks noGrp="1"/>
          </p:cNvSpPr>
          <p:nvPr>
            <p:ph type="ftr" sz="quarter" idx="11"/>
          </p:nvPr>
        </p:nvSpPr>
        <p:spPr/>
        <p:txBody>
          <a:bodyPr/>
          <a:lstStyle>
            <a:lvl1pPr>
              <a:defRPr/>
            </a:lvl1pPr>
          </a:lstStyle>
          <a:p>
            <a:r>
              <a:rPr lang="en-US"/>
              <a:t>Council on Social Work Education                                                                                                                                                                                                                       www.cswe.org</a:t>
            </a:r>
            <a:endParaRPr lang="en-US" dirty="0"/>
          </a:p>
        </p:txBody>
      </p:sp>
      <p:pic>
        <p:nvPicPr>
          <p:cNvPr id="7" name="Picture 6">
            <a:extLst>
              <a:ext uri="{FF2B5EF4-FFF2-40B4-BE49-F238E27FC236}">
                <a16:creationId xmlns:a16="http://schemas.microsoft.com/office/drawing/2014/main" id="{B153ADAB-CEE9-43C1-90DD-2F74A546A7D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76753" y="5910469"/>
            <a:ext cx="705220" cy="705220"/>
          </a:xfrm>
          <a:prstGeom prst="rect">
            <a:avLst/>
          </a:prstGeom>
        </p:spPr>
      </p:pic>
    </p:spTree>
    <p:extLst>
      <p:ext uri="{BB962C8B-B14F-4D97-AF65-F5344CB8AC3E}">
        <p14:creationId xmlns:p14="http://schemas.microsoft.com/office/powerpoint/2010/main" val="1021014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0F5EB44C-39F5-421B-A156-F94CB807A92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414" y="2577979"/>
            <a:ext cx="2500172" cy="1701729"/>
          </a:xfrm>
          <a:prstGeom prst="rect">
            <a:avLst/>
          </a:prstGeom>
        </p:spPr>
      </p:pic>
      <p:pic>
        <p:nvPicPr>
          <p:cNvPr id="11" name="Picture 10">
            <a:extLst>
              <a:ext uri="{FF2B5EF4-FFF2-40B4-BE49-F238E27FC236}">
                <a16:creationId xmlns:a16="http://schemas.microsoft.com/office/drawing/2014/main" id="{6B160EF6-F12D-44EA-B5BC-1DFB086886B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51111" y="2577979"/>
            <a:ext cx="2496404" cy="1701729"/>
          </a:xfrm>
          <a:prstGeom prst="rect">
            <a:avLst/>
          </a:prstGeom>
        </p:spPr>
      </p:pic>
      <p:pic>
        <p:nvPicPr>
          <p:cNvPr id="14" name="Picture 13">
            <a:extLst>
              <a:ext uri="{FF2B5EF4-FFF2-40B4-BE49-F238E27FC236}">
                <a16:creationId xmlns:a16="http://schemas.microsoft.com/office/drawing/2014/main" id="{DAB28D5C-D573-4C75-A4F0-D759A125B95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647515" y="2577979"/>
            <a:ext cx="2500665" cy="1701729"/>
          </a:xfrm>
          <a:prstGeom prst="rect">
            <a:avLst/>
          </a:prstGeom>
        </p:spPr>
      </p:pic>
      <p:sp>
        <p:nvSpPr>
          <p:cNvPr id="17" name="Rectangle 16">
            <a:extLst>
              <a:ext uri="{FF2B5EF4-FFF2-40B4-BE49-F238E27FC236}">
                <a16:creationId xmlns:a16="http://schemas.microsoft.com/office/drawing/2014/main" id="{20B9A5AC-9573-440C-806C-2520B743DC59}"/>
              </a:ext>
            </a:extLst>
          </p:cNvPr>
          <p:cNvSpPr/>
          <p:nvPr userDrawn="1"/>
        </p:nvSpPr>
        <p:spPr>
          <a:xfrm>
            <a:off x="2483758" y="1050544"/>
            <a:ext cx="4667354" cy="531680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8" name="Picture 17">
            <a:extLst>
              <a:ext uri="{FF2B5EF4-FFF2-40B4-BE49-F238E27FC236}">
                <a16:creationId xmlns:a16="http://schemas.microsoft.com/office/drawing/2014/main" id="{F51A2D31-29F3-4459-A420-30320B42CC56}"/>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3033693" y="1554356"/>
            <a:ext cx="3567483" cy="1528921"/>
          </a:xfrm>
          <a:prstGeom prst="rect">
            <a:avLst/>
          </a:prstGeom>
        </p:spPr>
      </p:pic>
      <p:sp>
        <p:nvSpPr>
          <p:cNvPr id="20" name="Title 1">
            <a:extLst>
              <a:ext uri="{FF2B5EF4-FFF2-40B4-BE49-F238E27FC236}">
                <a16:creationId xmlns:a16="http://schemas.microsoft.com/office/drawing/2014/main" id="{B620ACCE-ADAA-47E2-A8D0-A0B97466EF6B}"/>
              </a:ext>
            </a:extLst>
          </p:cNvPr>
          <p:cNvSpPr>
            <a:spLocks noGrp="1"/>
          </p:cNvSpPr>
          <p:nvPr>
            <p:ph type="ctrTitle"/>
          </p:nvPr>
        </p:nvSpPr>
        <p:spPr>
          <a:xfrm>
            <a:off x="2517210" y="3203713"/>
            <a:ext cx="4592072" cy="1846766"/>
          </a:xfrm>
        </p:spPr>
        <p:txBody>
          <a:bodyPr anchor="b">
            <a:normAutofit/>
          </a:bodyPr>
          <a:lstStyle>
            <a:lvl1pPr algn="l">
              <a:lnSpc>
                <a:spcPct val="90000"/>
              </a:lnSpc>
              <a:defRPr sz="4800">
                <a:solidFill>
                  <a:schemeClr val="bg1"/>
                </a:solidFill>
              </a:defRPr>
            </a:lvl1pPr>
          </a:lstStyle>
          <a:p>
            <a:r>
              <a:rPr lang="en-US" dirty="0"/>
              <a:t>Click to edit Master title style</a:t>
            </a:r>
            <a:endParaRPr dirty="0"/>
          </a:p>
        </p:txBody>
      </p:sp>
      <p:sp>
        <p:nvSpPr>
          <p:cNvPr id="21" name="Subtitle 2">
            <a:extLst>
              <a:ext uri="{FF2B5EF4-FFF2-40B4-BE49-F238E27FC236}">
                <a16:creationId xmlns:a16="http://schemas.microsoft.com/office/drawing/2014/main" id="{32480C50-51C7-453A-9B4B-C5A54D1C4EB6}"/>
              </a:ext>
            </a:extLst>
          </p:cNvPr>
          <p:cNvSpPr>
            <a:spLocks noGrp="1"/>
          </p:cNvSpPr>
          <p:nvPr>
            <p:ph type="subTitle" idx="1"/>
          </p:nvPr>
        </p:nvSpPr>
        <p:spPr>
          <a:xfrm>
            <a:off x="2517210" y="5079616"/>
            <a:ext cx="4592072" cy="448056"/>
          </a:xfrm>
        </p:spPr>
        <p:txBody>
          <a:bodyPr>
            <a:normAutofit/>
          </a:bodyPr>
          <a:lstStyle>
            <a:lvl1pPr marL="0" indent="0" algn="l">
              <a:spcBef>
                <a:spcPts val="0"/>
              </a:spcBef>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dirty="0"/>
          </a:p>
        </p:txBody>
      </p:sp>
    </p:spTree>
    <p:extLst>
      <p:ext uri="{BB962C8B-B14F-4D97-AF65-F5344CB8AC3E}">
        <p14:creationId xmlns:p14="http://schemas.microsoft.com/office/powerpoint/2010/main" val="4020244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0F5EB44C-39F5-421B-A156-F94CB807A92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414" y="2577979"/>
            <a:ext cx="2500172" cy="1701729"/>
          </a:xfrm>
          <a:prstGeom prst="rect">
            <a:avLst/>
          </a:prstGeom>
        </p:spPr>
      </p:pic>
      <p:pic>
        <p:nvPicPr>
          <p:cNvPr id="11" name="Picture 10">
            <a:extLst>
              <a:ext uri="{FF2B5EF4-FFF2-40B4-BE49-F238E27FC236}">
                <a16:creationId xmlns:a16="http://schemas.microsoft.com/office/drawing/2014/main" id="{6B160EF6-F12D-44EA-B5BC-1DFB086886B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485888" y="2577979"/>
            <a:ext cx="2496404" cy="1701729"/>
          </a:xfrm>
          <a:prstGeom prst="rect">
            <a:avLst/>
          </a:prstGeom>
        </p:spPr>
      </p:pic>
      <p:pic>
        <p:nvPicPr>
          <p:cNvPr id="14" name="Picture 13">
            <a:extLst>
              <a:ext uri="{FF2B5EF4-FFF2-40B4-BE49-F238E27FC236}">
                <a16:creationId xmlns:a16="http://schemas.microsoft.com/office/drawing/2014/main" id="{DAB28D5C-D573-4C75-A4F0-D759A125B95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647515" y="2577979"/>
            <a:ext cx="2500665" cy="1701729"/>
          </a:xfrm>
          <a:prstGeom prst="rect">
            <a:avLst/>
          </a:prstGeom>
        </p:spPr>
      </p:pic>
      <p:sp>
        <p:nvSpPr>
          <p:cNvPr id="17" name="Rectangle 16">
            <a:extLst>
              <a:ext uri="{FF2B5EF4-FFF2-40B4-BE49-F238E27FC236}">
                <a16:creationId xmlns:a16="http://schemas.microsoft.com/office/drawing/2014/main" id="{20B9A5AC-9573-440C-806C-2520B743DC59}"/>
              </a:ext>
            </a:extLst>
          </p:cNvPr>
          <p:cNvSpPr/>
          <p:nvPr userDrawn="1"/>
        </p:nvSpPr>
        <p:spPr>
          <a:xfrm>
            <a:off x="4980161" y="1044811"/>
            <a:ext cx="4667354" cy="531680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8" name="Picture 17">
            <a:extLst>
              <a:ext uri="{FF2B5EF4-FFF2-40B4-BE49-F238E27FC236}">
                <a16:creationId xmlns:a16="http://schemas.microsoft.com/office/drawing/2014/main" id="{F51A2D31-29F3-4459-A420-30320B42CC56}"/>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530097" y="1501984"/>
            <a:ext cx="3567483" cy="1528921"/>
          </a:xfrm>
          <a:prstGeom prst="rect">
            <a:avLst/>
          </a:prstGeom>
        </p:spPr>
      </p:pic>
      <p:sp>
        <p:nvSpPr>
          <p:cNvPr id="20" name="Title 1">
            <a:extLst>
              <a:ext uri="{FF2B5EF4-FFF2-40B4-BE49-F238E27FC236}">
                <a16:creationId xmlns:a16="http://schemas.microsoft.com/office/drawing/2014/main" id="{B620ACCE-ADAA-47E2-A8D0-A0B97466EF6B}"/>
              </a:ext>
            </a:extLst>
          </p:cNvPr>
          <p:cNvSpPr>
            <a:spLocks noGrp="1"/>
          </p:cNvSpPr>
          <p:nvPr>
            <p:ph type="ctrTitle"/>
          </p:nvPr>
        </p:nvSpPr>
        <p:spPr>
          <a:xfrm>
            <a:off x="5017802" y="3030905"/>
            <a:ext cx="4592072" cy="1846766"/>
          </a:xfrm>
        </p:spPr>
        <p:txBody>
          <a:bodyPr anchor="b">
            <a:normAutofit/>
          </a:bodyPr>
          <a:lstStyle>
            <a:lvl1pPr algn="l">
              <a:lnSpc>
                <a:spcPct val="90000"/>
              </a:lnSpc>
              <a:defRPr sz="4800">
                <a:solidFill>
                  <a:schemeClr val="bg1"/>
                </a:solidFill>
              </a:defRPr>
            </a:lvl1pPr>
          </a:lstStyle>
          <a:p>
            <a:r>
              <a:rPr lang="en-US" dirty="0"/>
              <a:t>Click to edit Master title style</a:t>
            </a:r>
            <a:endParaRPr dirty="0"/>
          </a:p>
        </p:txBody>
      </p:sp>
      <p:sp>
        <p:nvSpPr>
          <p:cNvPr id="21" name="Subtitle 2">
            <a:extLst>
              <a:ext uri="{FF2B5EF4-FFF2-40B4-BE49-F238E27FC236}">
                <a16:creationId xmlns:a16="http://schemas.microsoft.com/office/drawing/2014/main" id="{32480C50-51C7-453A-9B4B-C5A54D1C4EB6}"/>
              </a:ext>
            </a:extLst>
          </p:cNvPr>
          <p:cNvSpPr>
            <a:spLocks noGrp="1"/>
          </p:cNvSpPr>
          <p:nvPr>
            <p:ph type="subTitle" idx="1"/>
          </p:nvPr>
        </p:nvSpPr>
        <p:spPr>
          <a:xfrm>
            <a:off x="5017802" y="4969939"/>
            <a:ext cx="4592072" cy="448056"/>
          </a:xfrm>
        </p:spPr>
        <p:txBody>
          <a:bodyPr>
            <a:normAutofit/>
          </a:bodyPr>
          <a:lstStyle>
            <a:lvl1pPr marL="0" indent="0" algn="l">
              <a:spcBef>
                <a:spcPts val="0"/>
              </a:spcBef>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dirty="0"/>
          </a:p>
        </p:txBody>
      </p:sp>
    </p:spTree>
    <p:extLst>
      <p:ext uri="{BB962C8B-B14F-4D97-AF65-F5344CB8AC3E}">
        <p14:creationId xmlns:p14="http://schemas.microsoft.com/office/powerpoint/2010/main" val="3219197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3_Title Slid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0F5EB44C-39F5-421B-A156-F94CB807A92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039" y="2577979"/>
            <a:ext cx="2500172" cy="1701729"/>
          </a:xfrm>
          <a:prstGeom prst="rect">
            <a:avLst/>
          </a:prstGeom>
        </p:spPr>
      </p:pic>
      <p:pic>
        <p:nvPicPr>
          <p:cNvPr id="11" name="Picture 10">
            <a:extLst>
              <a:ext uri="{FF2B5EF4-FFF2-40B4-BE49-F238E27FC236}">
                <a16:creationId xmlns:a16="http://schemas.microsoft.com/office/drawing/2014/main" id="{6B160EF6-F12D-44EA-B5BC-1DFB086886B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17211" y="2577979"/>
            <a:ext cx="2496404" cy="1701729"/>
          </a:xfrm>
          <a:prstGeom prst="rect">
            <a:avLst/>
          </a:prstGeom>
        </p:spPr>
      </p:pic>
      <p:pic>
        <p:nvPicPr>
          <p:cNvPr id="14" name="Picture 13">
            <a:extLst>
              <a:ext uri="{FF2B5EF4-FFF2-40B4-BE49-F238E27FC236}">
                <a16:creationId xmlns:a16="http://schemas.microsoft.com/office/drawing/2014/main" id="{DAB28D5C-D573-4C75-A4F0-D759A125B95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013222" y="2577979"/>
            <a:ext cx="2500665" cy="1701729"/>
          </a:xfrm>
          <a:prstGeom prst="rect">
            <a:avLst/>
          </a:prstGeom>
        </p:spPr>
      </p:pic>
      <p:sp>
        <p:nvSpPr>
          <p:cNvPr id="17" name="Rectangle 16">
            <a:extLst>
              <a:ext uri="{FF2B5EF4-FFF2-40B4-BE49-F238E27FC236}">
                <a16:creationId xmlns:a16="http://schemas.microsoft.com/office/drawing/2014/main" id="{20B9A5AC-9573-440C-806C-2520B743DC59}"/>
              </a:ext>
            </a:extLst>
          </p:cNvPr>
          <p:cNvSpPr/>
          <p:nvPr userDrawn="1"/>
        </p:nvSpPr>
        <p:spPr>
          <a:xfrm>
            <a:off x="7513495" y="1117451"/>
            <a:ext cx="4667354" cy="531680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8" name="Picture 17">
            <a:extLst>
              <a:ext uri="{FF2B5EF4-FFF2-40B4-BE49-F238E27FC236}">
                <a16:creationId xmlns:a16="http://schemas.microsoft.com/office/drawing/2014/main" id="{F51A2D31-29F3-4459-A420-30320B42CC56}"/>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74581" y="1566593"/>
            <a:ext cx="3567483" cy="1528921"/>
          </a:xfrm>
          <a:prstGeom prst="rect">
            <a:avLst/>
          </a:prstGeom>
        </p:spPr>
      </p:pic>
      <p:sp>
        <p:nvSpPr>
          <p:cNvPr id="20" name="Title 1">
            <a:extLst>
              <a:ext uri="{FF2B5EF4-FFF2-40B4-BE49-F238E27FC236}">
                <a16:creationId xmlns:a16="http://schemas.microsoft.com/office/drawing/2014/main" id="{B620ACCE-ADAA-47E2-A8D0-A0B97466EF6B}"/>
              </a:ext>
            </a:extLst>
          </p:cNvPr>
          <p:cNvSpPr>
            <a:spLocks noGrp="1"/>
          </p:cNvSpPr>
          <p:nvPr>
            <p:ph type="ctrTitle"/>
          </p:nvPr>
        </p:nvSpPr>
        <p:spPr>
          <a:xfrm>
            <a:off x="7551136" y="3095514"/>
            <a:ext cx="4592072" cy="1846766"/>
          </a:xfrm>
        </p:spPr>
        <p:txBody>
          <a:bodyPr anchor="b">
            <a:normAutofit/>
          </a:bodyPr>
          <a:lstStyle>
            <a:lvl1pPr algn="l">
              <a:lnSpc>
                <a:spcPct val="90000"/>
              </a:lnSpc>
              <a:defRPr sz="4800">
                <a:solidFill>
                  <a:schemeClr val="bg1"/>
                </a:solidFill>
              </a:defRPr>
            </a:lvl1pPr>
          </a:lstStyle>
          <a:p>
            <a:r>
              <a:rPr lang="en-US" dirty="0"/>
              <a:t>Click to edit Master title style</a:t>
            </a:r>
            <a:endParaRPr dirty="0"/>
          </a:p>
        </p:txBody>
      </p:sp>
      <p:sp>
        <p:nvSpPr>
          <p:cNvPr id="21" name="Subtitle 2">
            <a:extLst>
              <a:ext uri="{FF2B5EF4-FFF2-40B4-BE49-F238E27FC236}">
                <a16:creationId xmlns:a16="http://schemas.microsoft.com/office/drawing/2014/main" id="{32480C50-51C7-453A-9B4B-C5A54D1C4EB6}"/>
              </a:ext>
            </a:extLst>
          </p:cNvPr>
          <p:cNvSpPr>
            <a:spLocks noGrp="1"/>
          </p:cNvSpPr>
          <p:nvPr>
            <p:ph type="subTitle" idx="1"/>
          </p:nvPr>
        </p:nvSpPr>
        <p:spPr>
          <a:xfrm>
            <a:off x="7555324" y="5021758"/>
            <a:ext cx="4592072" cy="448056"/>
          </a:xfrm>
        </p:spPr>
        <p:txBody>
          <a:bodyPr>
            <a:normAutofit/>
          </a:bodyPr>
          <a:lstStyle>
            <a:lvl1pPr marL="0" indent="0" algn="l">
              <a:spcBef>
                <a:spcPts val="0"/>
              </a:spcBef>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dirty="0"/>
          </a:p>
        </p:txBody>
      </p:sp>
    </p:spTree>
    <p:extLst>
      <p:ext uri="{BB962C8B-B14F-4D97-AF65-F5344CB8AC3E}">
        <p14:creationId xmlns:p14="http://schemas.microsoft.com/office/powerpoint/2010/main" val="2084396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6" name="Slide Number Placeholder 5"/>
          <p:cNvSpPr>
            <a:spLocks noGrp="1"/>
          </p:cNvSpPr>
          <p:nvPr>
            <p:ph type="sldNum" sz="quarter" idx="12"/>
          </p:nvPr>
        </p:nvSpPr>
        <p:spPr/>
        <p:txBody>
          <a:bodyPr/>
          <a:lstStyle/>
          <a:p>
            <a:fld id="{9CD8D479-8942-46E8-A226-A4E01F7A105C}" type="slidenum">
              <a:rPr/>
              <a:t>‹#›</a:t>
            </a:fld>
            <a:endParaRPr/>
          </a:p>
        </p:txBody>
      </p:sp>
      <p:sp>
        <p:nvSpPr>
          <p:cNvPr id="4" name="Date Placeholder 3"/>
          <p:cNvSpPr>
            <a:spLocks noGrp="1"/>
          </p:cNvSpPr>
          <p:nvPr>
            <p:ph type="dt" sz="half" idx="10"/>
          </p:nvPr>
        </p:nvSpPr>
        <p:spPr/>
        <p:txBody>
          <a:bodyPr/>
          <a:lstStyle/>
          <a:p>
            <a:fld id="{8CBC4151-D429-490F-8B6F-CB9E6F3BB766}" type="datetime1">
              <a:rPr lang="en-US" smtClean="0"/>
              <a:t>2/25/2019</a:t>
            </a:fld>
            <a:endParaRPr lang="en-US" dirty="0"/>
          </a:p>
        </p:txBody>
      </p:sp>
      <p:sp>
        <p:nvSpPr>
          <p:cNvPr id="5" name="Footer Placeholder 4"/>
          <p:cNvSpPr>
            <a:spLocks noGrp="1"/>
          </p:cNvSpPr>
          <p:nvPr>
            <p:ph type="ftr" sz="quarter" idx="11"/>
          </p:nvPr>
        </p:nvSpPr>
        <p:spPr/>
        <p:txBody>
          <a:bodyPr/>
          <a:lstStyle>
            <a:lvl1pPr>
              <a:defRPr/>
            </a:lvl1pPr>
          </a:lstStyle>
          <a:p>
            <a:r>
              <a:rPr lang="en-US" dirty="0"/>
              <a:t>Council on Social Work Education                                                                                                                                                                                                                       www.cswe.org</a:t>
            </a:r>
          </a:p>
        </p:txBody>
      </p:sp>
      <p:pic>
        <p:nvPicPr>
          <p:cNvPr id="7" name="Picture 6">
            <a:extLst>
              <a:ext uri="{FF2B5EF4-FFF2-40B4-BE49-F238E27FC236}">
                <a16:creationId xmlns:a16="http://schemas.microsoft.com/office/drawing/2014/main" id="{371CCD59-F824-4A14-A373-27D671FAD4F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76753" y="5910469"/>
            <a:ext cx="705220" cy="705220"/>
          </a:xfrm>
          <a:prstGeom prst="rect">
            <a:avLst/>
          </a:prstGeom>
        </p:spPr>
      </p:pic>
    </p:spTree>
    <p:extLst>
      <p:ext uri="{BB962C8B-B14F-4D97-AF65-F5344CB8AC3E}">
        <p14:creationId xmlns:p14="http://schemas.microsoft.com/office/powerpoint/2010/main" val="3405116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8" name="Rectangle 7"/>
          <p:cNvSpPr/>
          <p:nvPr/>
        </p:nvSpPr>
        <p:spPr>
          <a:xfrm>
            <a:off x="4118837" y="3145188"/>
            <a:ext cx="4034648" cy="280070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93084" y="3429000"/>
            <a:ext cx="3805832" cy="1398442"/>
          </a:xfrm>
        </p:spPr>
        <p:txBody>
          <a:bodyPr anchor="b">
            <a:normAutofit/>
          </a:bodyPr>
          <a:lstStyle>
            <a:lvl1pPr>
              <a:defRPr sz="3000">
                <a:solidFill>
                  <a:schemeClr val="bg1"/>
                </a:solidFill>
              </a:defRPr>
            </a:lvl1pPr>
          </a:lstStyle>
          <a:p>
            <a:r>
              <a:rPr lang="en-US" dirty="0"/>
              <a:t>Click to edit Master title style</a:t>
            </a:r>
            <a:endParaRPr dirty="0"/>
          </a:p>
        </p:txBody>
      </p:sp>
      <p:sp>
        <p:nvSpPr>
          <p:cNvPr id="3" name="Text Placeholder 2"/>
          <p:cNvSpPr>
            <a:spLocks noGrp="1"/>
          </p:cNvSpPr>
          <p:nvPr>
            <p:ph type="body" idx="1"/>
          </p:nvPr>
        </p:nvSpPr>
        <p:spPr>
          <a:xfrm>
            <a:off x="4192859" y="5451564"/>
            <a:ext cx="3805832" cy="449523"/>
          </a:xfrm>
        </p:spPr>
        <p:txBody>
          <a:bodyPr>
            <a:normAutofit/>
          </a:bodyPr>
          <a:lstStyle>
            <a:lvl1pPr marL="0" indent="0">
              <a:spcBef>
                <a:spcPts val="0"/>
              </a:spcBef>
              <a:buNone/>
              <a:defRPr sz="2000">
                <a:solidFill>
                  <a:schemeClr val="bg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Edit Master text styles</a:t>
            </a: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58" y="3144645"/>
            <a:ext cx="4108578" cy="2800702"/>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53484" y="3144643"/>
            <a:ext cx="4115584" cy="2800701"/>
          </a:xfrm>
          <a:prstGeom prst="rect">
            <a:avLst/>
          </a:prstGeom>
        </p:spPr>
      </p:pic>
      <p:pic>
        <p:nvPicPr>
          <p:cNvPr id="7" name="Picture 6">
            <a:extLst>
              <a:ext uri="{FF2B5EF4-FFF2-40B4-BE49-F238E27FC236}">
                <a16:creationId xmlns:a16="http://schemas.microsoft.com/office/drawing/2014/main" id="{C34DA04C-725E-46FA-A199-985F32B3EBF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486780" y="6334214"/>
            <a:ext cx="705220" cy="705220"/>
          </a:xfrm>
          <a:prstGeom prst="rect">
            <a:avLst/>
          </a:prstGeom>
        </p:spPr>
      </p:pic>
    </p:spTree>
    <p:extLst>
      <p:ext uri="{BB962C8B-B14F-4D97-AF65-F5344CB8AC3E}">
        <p14:creationId xmlns:p14="http://schemas.microsoft.com/office/powerpoint/2010/main" val="1289894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3768">
          <p15:clr>
            <a:srgbClr val="FDE53C"/>
          </p15:clr>
        </p15:guide>
        <p15:guide id="2" orient="horz" pos="1296">
          <p15:clr>
            <a:srgbClr val="FDE53C"/>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_Section Header">
    <p:spTree>
      <p:nvGrpSpPr>
        <p:cNvPr id="1" name=""/>
        <p:cNvGrpSpPr/>
        <p:nvPr/>
      </p:nvGrpSpPr>
      <p:grpSpPr>
        <a:xfrm>
          <a:off x="0" y="0"/>
          <a:ext cx="0" cy="0"/>
          <a:chOff x="0" y="0"/>
          <a:chExt cx="0" cy="0"/>
        </a:xfrm>
      </p:grpSpPr>
      <p:sp>
        <p:nvSpPr>
          <p:cNvPr id="8" name="Rectangle 7"/>
          <p:cNvSpPr/>
          <p:nvPr/>
        </p:nvSpPr>
        <p:spPr>
          <a:xfrm>
            <a:off x="4100983" y="3245004"/>
            <a:ext cx="3961350" cy="270034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93084" y="3429000"/>
            <a:ext cx="3805832" cy="1398442"/>
          </a:xfrm>
        </p:spPr>
        <p:txBody>
          <a:bodyPr anchor="b">
            <a:normAutofit/>
          </a:bodyPr>
          <a:lstStyle>
            <a:lvl1pPr>
              <a:defRPr sz="3000">
                <a:solidFill>
                  <a:schemeClr val="bg1"/>
                </a:solidFill>
              </a:defRPr>
            </a:lvl1pPr>
          </a:lstStyle>
          <a:p>
            <a:r>
              <a:rPr lang="en-US" dirty="0"/>
              <a:t>Click to edit Master title style</a:t>
            </a:r>
            <a:endParaRPr dirty="0"/>
          </a:p>
        </p:txBody>
      </p:sp>
      <p:sp>
        <p:nvSpPr>
          <p:cNvPr id="3" name="Text Placeholder 2"/>
          <p:cNvSpPr>
            <a:spLocks noGrp="1"/>
          </p:cNvSpPr>
          <p:nvPr>
            <p:ph type="body" idx="1"/>
          </p:nvPr>
        </p:nvSpPr>
        <p:spPr>
          <a:xfrm>
            <a:off x="4192859" y="5451564"/>
            <a:ext cx="3805832" cy="449523"/>
          </a:xfrm>
        </p:spPr>
        <p:txBody>
          <a:bodyPr>
            <a:normAutofit/>
          </a:bodyPr>
          <a:lstStyle>
            <a:lvl1pPr marL="0" indent="0">
              <a:spcBef>
                <a:spcPts val="0"/>
              </a:spcBef>
              <a:buNone/>
              <a:defRPr sz="2000">
                <a:solidFill>
                  <a:schemeClr val="bg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Edit Master text styles</a:t>
            </a: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62" y="3247039"/>
            <a:ext cx="3961350" cy="2696273"/>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53484" y="3249601"/>
            <a:ext cx="3961350" cy="2695743"/>
          </a:xfrm>
          <a:prstGeom prst="rect">
            <a:avLst/>
          </a:prstGeom>
        </p:spPr>
      </p:pic>
      <p:pic>
        <p:nvPicPr>
          <p:cNvPr id="7" name="Picture 6">
            <a:extLst>
              <a:ext uri="{FF2B5EF4-FFF2-40B4-BE49-F238E27FC236}">
                <a16:creationId xmlns:a16="http://schemas.microsoft.com/office/drawing/2014/main" id="{64FE2F40-9732-4382-9912-4B0D1B0E226B}"/>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486780" y="6334215"/>
            <a:ext cx="705220" cy="705220"/>
          </a:xfrm>
          <a:prstGeom prst="rect">
            <a:avLst/>
          </a:prstGeom>
        </p:spPr>
      </p:pic>
    </p:spTree>
    <p:extLst>
      <p:ext uri="{BB962C8B-B14F-4D97-AF65-F5344CB8AC3E}">
        <p14:creationId xmlns:p14="http://schemas.microsoft.com/office/powerpoint/2010/main" val="2387470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3768">
          <p15:clr>
            <a:srgbClr val="FDE53C"/>
          </p15:clr>
        </p15:guide>
        <p15:guide id="2" orient="horz" pos="1296">
          <p15:clr>
            <a:srgbClr val="FDE53C"/>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2_Section Header">
    <p:spTree>
      <p:nvGrpSpPr>
        <p:cNvPr id="1" name=""/>
        <p:cNvGrpSpPr/>
        <p:nvPr/>
      </p:nvGrpSpPr>
      <p:grpSpPr>
        <a:xfrm>
          <a:off x="0" y="0"/>
          <a:ext cx="0" cy="0"/>
          <a:chOff x="0" y="0"/>
          <a:chExt cx="0" cy="0"/>
        </a:xfrm>
      </p:grpSpPr>
      <p:sp>
        <p:nvSpPr>
          <p:cNvPr id="8" name="Rectangle 7"/>
          <p:cNvSpPr/>
          <p:nvPr/>
        </p:nvSpPr>
        <p:spPr>
          <a:xfrm>
            <a:off x="4100983" y="3245004"/>
            <a:ext cx="3961350" cy="270034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93084" y="3429000"/>
            <a:ext cx="3805832" cy="1398442"/>
          </a:xfrm>
        </p:spPr>
        <p:txBody>
          <a:bodyPr anchor="b">
            <a:normAutofit/>
          </a:bodyPr>
          <a:lstStyle>
            <a:lvl1pPr>
              <a:defRPr sz="3000">
                <a:solidFill>
                  <a:schemeClr val="bg1"/>
                </a:solidFill>
              </a:defRPr>
            </a:lvl1pPr>
          </a:lstStyle>
          <a:p>
            <a:r>
              <a:rPr lang="en-US" dirty="0"/>
              <a:t>Click to edit Master title style</a:t>
            </a:r>
            <a:endParaRPr dirty="0"/>
          </a:p>
        </p:txBody>
      </p:sp>
      <p:sp>
        <p:nvSpPr>
          <p:cNvPr id="3" name="Text Placeholder 2"/>
          <p:cNvSpPr>
            <a:spLocks noGrp="1"/>
          </p:cNvSpPr>
          <p:nvPr>
            <p:ph type="body" idx="1"/>
          </p:nvPr>
        </p:nvSpPr>
        <p:spPr>
          <a:xfrm>
            <a:off x="4192859" y="5451564"/>
            <a:ext cx="3805832" cy="449523"/>
          </a:xfrm>
        </p:spPr>
        <p:txBody>
          <a:bodyPr>
            <a:normAutofit/>
          </a:bodyPr>
          <a:lstStyle>
            <a:lvl1pPr marL="0" indent="0">
              <a:spcBef>
                <a:spcPts val="0"/>
              </a:spcBef>
              <a:buNone/>
              <a:defRPr sz="2000">
                <a:solidFill>
                  <a:schemeClr val="bg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Edit Master text styles</a:t>
            </a: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62" y="3247039"/>
            <a:ext cx="3961350" cy="2696273"/>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56857" y="3249601"/>
            <a:ext cx="3954604" cy="2695743"/>
          </a:xfrm>
          <a:prstGeom prst="rect">
            <a:avLst/>
          </a:prstGeom>
        </p:spPr>
      </p:pic>
      <p:pic>
        <p:nvPicPr>
          <p:cNvPr id="7" name="Picture 6">
            <a:extLst>
              <a:ext uri="{FF2B5EF4-FFF2-40B4-BE49-F238E27FC236}">
                <a16:creationId xmlns:a16="http://schemas.microsoft.com/office/drawing/2014/main" id="{FA301242-D79C-44D2-9EB2-04A0FBC906B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486780" y="6334215"/>
            <a:ext cx="705220" cy="705220"/>
          </a:xfrm>
          <a:prstGeom prst="rect">
            <a:avLst/>
          </a:prstGeom>
        </p:spPr>
      </p:pic>
    </p:spTree>
    <p:extLst>
      <p:ext uri="{BB962C8B-B14F-4D97-AF65-F5344CB8AC3E}">
        <p14:creationId xmlns:p14="http://schemas.microsoft.com/office/powerpoint/2010/main" val="1391139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3768">
          <p15:clr>
            <a:srgbClr val="FDE53C"/>
          </p15:clr>
        </p15:guide>
        <p15:guide id="2" orient="horz" pos="1296">
          <p15:clr>
            <a:srgbClr val="FDE53C"/>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409700" y="1556281"/>
            <a:ext cx="4610099" cy="4620682"/>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6172200" y="1556281"/>
            <a:ext cx="4609775" cy="4620682"/>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Slide Number Placeholder 6"/>
          <p:cNvSpPr>
            <a:spLocks noGrp="1"/>
          </p:cNvSpPr>
          <p:nvPr>
            <p:ph type="sldNum" sz="quarter" idx="12"/>
          </p:nvPr>
        </p:nvSpPr>
        <p:spPr/>
        <p:txBody>
          <a:bodyPr/>
          <a:lstStyle/>
          <a:p>
            <a:fld id="{9CD8D479-8942-46E8-A226-A4E01F7A105C}" type="slidenum">
              <a:rPr/>
              <a:t>‹#›</a:t>
            </a:fld>
            <a:endParaRPr/>
          </a:p>
        </p:txBody>
      </p:sp>
      <p:sp>
        <p:nvSpPr>
          <p:cNvPr id="5" name="Date Placeholder 4"/>
          <p:cNvSpPr>
            <a:spLocks noGrp="1"/>
          </p:cNvSpPr>
          <p:nvPr>
            <p:ph type="dt" sz="half" idx="10"/>
          </p:nvPr>
        </p:nvSpPr>
        <p:spPr/>
        <p:txBody>
          <a:bodyPr/>
          <a:lstStyle/>
          <a:p>
            <a:fld id="{D53268E2-4F7E-4DE7-B482-3803F447F935}" type="datetime1">
              <a:rPr lang="en-US" smtClean="0"/>
              <a:t>2/25/2019</a:t>
            </a:fld>
            <a:endParaRPr lang="en-US" dirty="0"/>
          </a:p>
        </p:txBody>
      </p:sp>
      <p:sp>
        <p:nvSpPr>
          <p:cNvPr id="6" name="Footer Placeholder 5"/>
          <p:cNvSpPr>
            <a:spLocks noGrp="1"/>
          </p:cNvSpPr>
          <p:nvPr>
            <p:ph type="ftr" sz="quarter" idx="11"/>
          </p:nvPr>
        </p:nvSpPr>
        <p:spPr/>
        <p:txBody>
          <a:bodyPr/>
          <a:lstStyle>
            <a:lvl1pPr>
              <a:defRPr/>
            </a:lvl1pPr>
          </a:lstStyle>
          <a:p>
            <a:r>
              <a:rPr lang="en-US"/>
              <a:t>Council on Social Work Education                                                                                                                                                                                                                       www.cswe.org</a:t>
            </a:r>
            <a:endParaRPr lang="en-US" dirty="0"/>
          </a:p>
        </p:txBody>
      </p:sp>
      <p:pic>
        <p:nvPicPr>
          <p:cNvPr id="8" name="Picture 7">
            <a:extLst>
              <a:ext uri="{FF2B5EF4-FFF2-40B4-BE49-F238E27FC236}">
                <a16:creationId xmlns:a16="http://schemas.microsoft.com/office/drawing/2014/main" id="{890698A2-9FAC-4D04-8EC1-F616AAC4A00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76755" y="5909830"/>
            <a:ext cx="705220" cy="705220"/>
          </a:xfrm>
          <a:prstGeom prst="rect">
            <a:avLst/>
          </a:prstGeom>
        </p:spPr>
      </p:pic>
    </p:spTree>
    <p:extLst>
      <p:ext uri="{BB962C8B-B14F-4D97-AF65-F5344CB8AC3E}">
        <p14:creationId xmlns:p14="http://schemas.microsoft.com/office/powerpoint/2010/main" val="278168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6629400"/>
            <a:ext cx="1499616" cy="228600"/>
          </a:xfrm>
          <a:prstGeom prst="rect">
            <a:avLst/>
          </a:prstGeom>
          <a:gradFill>
            <a:gsLst>
              <a:gs pos="0">
                <a:schemeClr val="accent1">
                  <a:lumMod val="15000"/>
                  <a:lumOff val="85000"/>
                </a:schemeClr>
              </a:gs>
              <a:gs pos="100000">
                <a:schemeClr val="accent1">
                  <a:lumMod val="15000"/>
                  <a:lumOff val="8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609344" y="6629400"/>
            <a:ext cx="10582656" cy="228600"/>
          </a:xfrm>
          <a:prstGeom prst="rect">
            <a:avLst/>
          </a:prstGeom>
          <a:gradFill>
            <a:gsLst>
              <a:gs pos="0">
                <a:schemeClr val="accent1">
                  <a:lumMod val="35000"/>
                  <a:lumOff val="65000"/>
                </a:schemeClr>
              </a:gs>
              <a:gs pos="100000">
                <a:schemeClr val="accent1">
                  <a:lumMod val="35000"/>
                  <a:lumOff val="6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accent1">
                  <a:lumMod val="75000"/>
                </a:schemeClr>
              </a:solidFill>
            </a:endParaRPr>
          </a:p>
        </p:txBody>
      </p:sp>
      <p:sp>
        <p:nvSpPr>
          <p:cNvPr id="2" name="Title Placeholder 1"/>
          <p:cNvSpPr>
            <a:spLocks noGrp="1"/>
          </p:cNvSpPr>
          <p:nvPr>
            <p:ph type="title"/>
          </p:nvPr>
        </p:nvSpPr>
        <p:spPr>
          <a:xfrm>
            <a:off x="1410026" y="276087"/>
            <a:ext cx="9371949" cy="1183566"/>
          </a:xfrm>
          <a:prstGeom prst="rect">
            <a:avLst/>
          </a:prstGeom>
        </p:spPr>
        <p:txBody>
          <a:bodyPr vert="horz" lIns="91440" tIns="45720" rIns="91440" bIns="45720" rtlCol="0" anchor="b">
            <a:normAutofit/>
          </a:bodyPr>
          <a:lstStyle/>
          <a:p>
            <a:r>
              <a:rPr lang="en-US"/>
              <a:t>Click to edit Master title style</a:t>
            </a:r>
            <a:endParaRPr dirty="0"/>
          </a:p>
        </p:txBody>
      </p:sp>
      <p:sp>
        <p:nvSpPr>
          <p:cNvPr id="3" name="Text Placeholder 2"/>
          <p:cNvSpPr>
            <a:spLocks noGrp="1"/>
          </p:cNvSpPr>
          <p:nvPr>
            <p:ph type="body" idx="1"/>
          </p:nvPr>
        </p:nvSpPr>
        <p:spPr>
          <a:xfrm>
            <a:off x="1410027" y="1566001"/>
            <a:ext cx="9371948" cy="4620682"/>
          </a:xfrm>
          <a:prstGeom prst="rect">
            <a:avLst/>
          </a:prstGeom>
        </p:spPr>
        <p:txBody>
          <a:bodyPr vert="horz" lIns="91440" tIns="45720" rIns="91440" bIns="45720" rtlCol="0">
            <a:normAutofit/>
          </a:bodyPr>
          <a:lstStyle/>
          <a:p>
            <a:pPr lvl="0"/>
            <a:r>
              <a:rPr lang="en-US" dirty="0"/>
              <a:t>E</a:t>
            </a:r>
            <a:r>
              <a:rPr dirty="0"/>
              <a:t>dit Master text styles</a:t>
            </a:r>
          </a:p>
          <a:p>
            <a:pPr lvl="1"/>
            <a:r>
              <a:rPr dirty="0"/>
              <a:t>Second level</a:t>
            </a:r>
          </a:p>
          <a:p>
            <a:pPr lvl="2"/>
            <a:r>
              <a:rPr dirty="0"/>
              <a:t>Third level</a:t>
            </a:r>
          </a:p>
          <a:p>
            <a:pPr lvl="3"/>
            <a:r>
              <a:rPr dirty="0"/>
              <a:t>Fourth level</a:t>
            </a:r>
          </a:p>
          <a:p>
            <a:pPr lvl="4"/>
            <a:r>
              <a:rPr dirty="0"/>
              <a:t>Fifth level</a:t>
            </a:r>
          </a:p>
        </p:txBody>
      </p:sp>
      <p:sp>
        <p:nvSpPr>
          <p:cNvPr id="6" name="Slide Number Placeholder 5"/>
          <p:cNvSpPr>
            <a:spLocks noGrp="1"/>
          </p:cNvSpPr>
          <p:nvPr>
            <p:ph type="sldNum" sz="quarter" idx="4"/>
          </p:nvPr>
        </p:nvSpPr>
        <p:spPr>
          <a:xfrm>
            <a:off x="0" y="6629400"/>
            <a:ext cx="410402" cy="228600"/>
          </a:xfrm>
          <a:prstGeom prst="rect">
            <a:avLst/>
          </a:prstGeom>
        </p:spPr>
        <p:txBody>
          <a:bodyPr vert="horz" lIns="91440" tIns="45720" rIns="91440" bIns="45720" rtlCol="0" anchor="ctr"/>
          <a:lstStyle>
            <a:lvl1pPr algn="r">
              <a:defRPr sz="1100">
                <a:solidFill>
                  <a:schemeClr val="accent1">
                    <a:lumMod val="50000"/>
                  </a:schemeClr>
                </a:solidFill>
              </a:defRPr>
            </a:lvl1pPr>
          </a:lstStyle>
          <a:p>
            <a:fld id="{9CD8D479-8942-46E8-A226-A4E01F7A105C}" type="slidenum">
              <a:rPr lang="en-US" smtClean="0"/>
              <a:pPr/>
              <a:t>‹#›</a:t>
            </a:fld>
            <a:endParaRPr lang="en-US" dirty="0"/>
          </a:p>
        </p:txBody>
      </p:sp>
      <p:sp>
        <p:nvSpPr>
          <p:cNvPr id="4" name="Date Placeholder 3"/>
          <p:cNvSpPr>
            <a:spLocks noGrp="1"/>
          </p:cNvSpPr>
          <p:nvPr>
            <p:ph type="dt" sz="half" idx="2"/>
          </p:nvPr>
        </p:nvSpPr>
        <p:spPr>
          <a:xfrm>
            <a:off x="453403" y="6629400"/>
            <a:ext cx="1000662" cy="228600"/>
          </a:xfrm>
          <a:prstGeom prst="rect">
            <a:avLst/>
          </a:prstGeom>
        </p:spPr>
        <p:txBody>
          <a:bodyPr vert="horz" lIns="91440" tIns="45720" rIns="91440" bIns="45720" rtlCol="0" anchor="ctr"/>
          <a:lstStyle>
            <a:lvl1pPr algn="r">
              <a:defRPr sz="1100">
                <a:solidFill>
                  <a:schemeClr val="accent1">
                    <a:lumMod val="50000"/>
                  </a:schemeClr>
                </a:solidFill>
              </a:defRPr>
            </a:lvl1pPr>
          </a:lstStyle>
          <a:p>
            <a:fld id="{18FDD023-A7E9-45C6-8E49-199213A6C580}" type="datetime1">
              <a:rPr lang="en-US" smtClean="0"/>
              <a:t>2/25/2019</a:t>
            </a:fld>
            <a:endParaRPr lang="en-US" dirty="0"/>
          </a:p>
        </p:txBody>
      </p:sp>
      <p:sp>
        <p:nvSpPr>
          <p:cNvPr id="5" name="Footer Placeholder 4"/>
          <p:cNvSpPr>
            <a:spLocks noGrp="1"/>
          </p:cNvSpPr>
          <p:nvPr>
            <p:ph type="ftr" sz="quarter" idx="3"/>
          </p:nvPr>
        </p:nvSpPr>
        <p:spPr>
          <a:xfrm>
            <a:off x="1637716" y="6629400"/>
            <a:ext cx="9144259" cy="228600"/>
          </a:xfrm>
          <a:prstGeom prst="rect">
            <a:avLst/>
          </a:prstGeom>
        </p:spPr>
        <p:txBody>
          <a:bodyPr vert="horz" lIns="91440" tIns="45720" rIns="91440" bIns="45720" rtlCol="0" anchor="ctr"/>
          <a:lstStyle>
            <a:lvl1pPr algn="l">
              <a:defRPr sz="1100">
                <a:solidFill>
                  <a:schemeClr val="accent1">
                    <a:lumMod val="50000"/>
                  </a:schemeClr>
                </a:solidFill>
              </a:defRPr>
            </a:lvl1pPr>
          </a:lstStyle>
          <a:p>
            <a:r>
              <a:rPr lang="en-US"/>
              <a:t>Council on Social Work Education                                                                                                                                                                                                                       www.cswe.org</a:t>
            </a:r>
            <a:endParaRPr lang="en-US" dirty="0"/>
          </a:p>
        </p:txBody>
      </p:sp>
    </p:spTree>
    <p:extLst>
      <p:ext uri="{BB962C8B-B14F-4D97-AF65-F5344CB8AC3E}">
        <p14:creationId xmlns:p14="http://schemas.microsoft.com/office/powerpoint/2010/main" val="2866046469"/>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5" r:id="rId3"/>
    <p:sldLayoutId id="2147483666" r:id="rId4"/>
    <p:sldLayoutId id="2147483650" r:id="rId5"/>
    <p:sldLayoutId id="2147483651" r:id="rId6"/>
    <p:sldLayoutId id="2147483663" r:id="rId7"/>
    <p:sldLayoutId id="2147483664" r:id="rId8"/>
    <p:sldLayoutId id="2147483652" r:id="rId9"/>
    <p:sldLayoutId id="2147483653" r:id="rId10"/>
    <p:sldLayoutId id="2147483654" r:id="rId11"/>
    <p:sldLayoutId id="2147483655" r:id="rId12"/>
    <p:sldLayoutId id="2147483656" r:id="rId13"/>
    <p:sldLayoutId id="2147483657" r:id="rId14"/>
    <p:sldLayoutId id="2147483658" r:id="rId15"/>
    <p:sldLayoutId id="2147483659"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spcBef>
          <a:spcPct val="0"/>
        </a:spcBef>
        <a:buNone/>
        <a:defRPr sz="3400" kern="1200">
          <a:solidFill>
            <a:schemeClr val="accent1">
              <a:lumMod val="75000"/>
            </a:schemeClr>
          </a:solidFill>
          <a:latin typeface="+mj-lt"/>
          <a:ea typeface="+mj-ea"/>
          <a:cs typeface="+mj-cs"/>
        </a:defRPr>
      </a:lvl1pPr>
    </p:titleStyle>
    <p:bodyStyle>
      <a:lvl1pPr marL="210312" indent="-210312" algn="l" defTabSz="914400" rtl="0" eaLnBrk="1" latinLnBrk="0" hangingPunct="1">
        <a:lnSpc>
          <a:spcPct val="90000"/>
        </a:lnSpc>
        <a:spcBef>
          <a:spcPts val="1100"/>
        </a:spcBef>
        <a:buFont typeface="Arial" panose="020B0604020202020204" pitchFamily="34" charset="0"/>
        <a:buChar char="•"/>
        <a:defRPr sz="2200" kern="1200">
          <a:solidFill>
            <a:schemeClr val="tx1"/>
          </a:solidFill>
          <a:latin typeface="+mn-lt"/>
          <a:ea typeface="+mn-ea"/>
          <a:cs typeface="+mn-cs"/>
        </a:defRPr>
      </a:lvl1pPr>
      <a:lvl2pPr marL="438912" indent="-155448" algn="l" defTabSz="914400" rtl="0" eaLnBrk="1" latinLnBrk="0" hangingPunct="1">
        <a:lnSpc>
          <a:spcPct val="90000"/>
        </a:lnSpc>
        <a:spcBef>
          <a:spcPts val="400"/>
        </a:spcBef>
        <a:buFont typeface="Arial" panose="020B0604020202020204" pitchFamily="34" charset="0"/>
        <a:buChar char="•"/>
        <a:defRPr sz="1800" kern="1200">
          <a:solidFill>
            <a:schemeClr val="tx1"/>
          </a:solidFill>
          <a:latin typeface="+mn-lt"/>
          <a:ea typeface="+mn-ea"/>
          <a:cs typeface="+mn-cs"/>
        </a:defRPr>
      </a:lvl2pPr>
      <a:lvl3pPr marL="6766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3pPr>
      <a:lvl4pPr marL="9052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4pPr>
      <a:lvl5pPr marL="11338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5pPr>
      <a:lvl6pPr marL="13624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6pPr>
      <a:lvl7pPr marL="15910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7pPr>
      <a:lvl8pPr marL="18196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8pPr>
      <a:lvl9pPr marL="20482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s://cswe.fluidreview.com/" TargetMode="Externa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mailto:klord@cswe.org" TargetMode="External"/><Relationship Id="rId2" Type="http://schemas.openxmlformats.org/officeDocument/2006/relationships/image" Target="../media/image15.jpeg"/><Relationship Id="rId1" Type="http://schemas.openxmlformats.org/officeDocument/2006/relationships/slideLayout" Target="../slideLayouts/slideLayout11.xml"/><Relationship Id="rId5" Type="http://schemas.openxmlformats.org/officeDocument/2006/relationships/hyperlink" Target="https://www.cswe.org/CSWE/media/OtherFiles/2019-KAKI-RFP_FINAL.pdf" TargetMode="External"/><Relationship Id="rId4" Type="http://schemas.openxmlformats.org/officeDocument/2006/relationships/hyperlink" Target="https://www.cswe.org/Centers-Initiatives/Centers/International-KAKI/Programs-and-Projects/Grant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5.xml"/><Relationship Id="rId5" Type="http://schemas.openxmlformats.org/officeDocument/2006/relationships/image" Target="../media/image10.jpeg"/><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10.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1993" y="3330007"/>
            <a:ext cx="3361610" cy="1846766"/>
          </a:xfrm>
        </p:spPr>
        <p:txBody>
          <a:bodyPr>
            <a:normAutofit/>
          </a:bodyPr>
          <a:lstStyle/>
          <a:p>
            <a:r>
              <a:rPr lang="en-US" sz="2400" dirty="0"/>
              <a:t>Katherine A. Kendall Institute for International Social Work </a:t>
            </a:r>
            <a:br>
              <a:rPr lang="en-US" sz="2400" dirty="0"/>
            </a:br>
            <a:br>
              <a:rPr lang="en-US" sz="2400" dirty="0"/>
            </a:br>
            <a:r>
              <a:rPr lang="en-US" sz="2400" dirty="0"/>
              <a:t>2019 KAKI Grant RFP</a:t>
            </a:r>
          </a:p>
        </p:txBody>
      </p:sp>
      <p:sp>
        <p:nvSpPr>
          <p:cNvPr id="3" name="Subtitle 2"/>
          <p:cNvSpPr>
            <a:spLocks noGrp="1"/>
          </p:cNvSpPr>
          <p:nvPr>
            <p:ph type="subTitle" idx="1"/>
          </p:nvPr>
        </p:nvSpPr>
        <p:spPr>
          <a:xfrm>
            <a:off x="1331992" y="5293846"/>
            <a:ext cx="2519571" cy="700554"/>
          </a:xfrm>
        </p:spPr>
        <p:txBody>
          <a:bodyPr>
            <a:normAutofit fontScale="92500" lnSpcReduction="20000"/>
          </a:bodyPr>
          <a:lstStyle/>
          <a:p>
            <a:r>
              <a:rPr lang="en-US" dirty="0"/>
              <a:t>Informational Webinar </a:t>
            </a:r>
          </a:p>
          <a:p>
            <a:r>
              <a:rPr lang="en-US" dirty="0"/>
              <a:t> </a:t>
            </a:r>
          </a:p>
          <a:p>
            <a:r>
              <a:rPr lang="en-US" dirty="0"/>
              <a:t>February 25, 2019</a:t>
            </a:r>
          </a:p>
        </p:txBody>
      </p:sp>
      <p:pic>
        <p:nvPicPr>
          <p:cNvPr id="5" name="Picture 4">
            <a:extLst>
              <a:ext uri="{FF2B5EF4-FFF2-40B4-BE49-F238E27FC236}">
                <a16:creationId xmlns:a16="http://schemas.microsoft.com/office/drawing/2014/main" id="{7F5FEB55-06A0-49E5-835C-7AA53BBD511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557" y="3429001"/>
            <a:ext cx="1237436" cy="1065570"/>
          </a:xfrm>
          <a:prstGeom prst="rect">
            <a:avLst/>
          </a:prstGeom>
        </p:spPr>
      </p:pic>
    </p:spTree>
    <p:extLst>
      <p:ext uri="{BB962C8B-B14F-4D97-AF65-F5344CB8AC3E}">
        <p14:creationId xmlns:p14="http://schemas.microsoft.com/office/powerpoint/2010/main" val="4261546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FBA85-4901-4C69-9897-EB3B637ABE8C}"/>
              </a:ext>
            </a:extLst>
          </p:cNvPr>
          <p:cNvSpPr>
            <a:spLocks noGrp="1"/>
          </p:cNvSpPr>
          <p:nvPr>
            <p:ph type="title"/>
          </p:nvPr>
        </p:nvSpPr>
        <p:spPr>
          <a:xfrm>
            <a:off x="1410025" y="359509"/>
            <a:ext cx="9371949" cy="603005"/>
          </a:xfrm>
        </p:spPr>
        <p:txBody>
          <a:bodyPr>
            <a:normAutofit fontScale="90000"/>
          </a:bodyPr>
          <a:lstStyle/>
          <a:p>
            <a:r>
              <a:rPr lang="en-US" dirty="0"/>
              <a:t>Timeline </a:t>
            </a:r>
          </a:p>
        </p:txBody>
      </p:sp>
      <p:sp>
        <p:nvSpPr>
          <p:cNvPr id="7" name="Slide Number Placeholder 6">
            <a:extLst>
              <a:ext uri="{FF2B5EF4-FFF2-40B4-BE49-F238E27FC236}">
                <a16:creationId xmlns:a16="http://schemas.microsoft.com/office/drawing/2014/main" id="{A085713E-6F24-439A-BAC6-64FD18B7CD05}"/>
              </a:ext>
            </a:extLst>
          </p:cNvPr>
          <p:cNvSpPr>
            <a:spLocks noGrp="1"/>
          </p:cNvSpPr>
          <p:nvPr>
            <p:ph type="sldNum" sz="quarter" idx="12"/>
          </p:nvPr>
        </p:nvSpPr>
        <p:spPr/>
        <p:txBody>
          <a:bodyPr/>
          <a:lstStyle/>
          <a:p>
            <a:fld id="{9CD8D479-8942-46E8-A226-A4E01F7A105C}" type="slidenum">
              <a:rPr lang="en-US" smtClean="0"/>
              <a:t>10</a:t>
            </a:fld>
            <a:endParaRPr lang="en-US" dirty="0"/>
          </a:p>
        </p:txBody>
      </p:sp>
      <p:sp>
        <p:nvSpPr>
          <p:cNvPr id="8" name="Date Placeholder 7">
            <a:extLst>
              <a:ext uri="{FF2B5EF4-FFF2-40B4-BE49-F238E27FC236}">
                <a16:creationId xmlns:a16="http://schemas.microsoft.com/office/drawing/2014/main" id="{563AB21E-E7B9-4E82-B9B4-9678EFB3536A}"/>
              </a:ext>
            </a:extLst>
          </p:cNvPr>
          <p:cNvSpPr>
            <a:spLocks noGrp="1"/>
          </p:cNvSpPr>
          <p:nvPr>
            <p:ph type="dt" sz="half" idx="10"/>
          </p:nvPr>
        </p:nvSpPr>
        <p:spPr/>
        <p:txBody>
          <a:bodyPr/>
          <a:lstStyle/>
          <a:p>
            <a:fld id="{98641E90-549F-4FBC-A015-CD9031710F72}" type="datetime1">
              <a:rPr lang="en-US" smtClean="0"/>
              <a:t>2/25/2019</a:t>
            </a:fld>
            <a:endParaRPr lang="en-US" dirty="0"/>
          </a:p>
        </p:txBody>
      </p:sp>
      <p:sp>
        <p:nvSpPr>
          <p:cNvPr id="9" name="Footer Placeholder 8">
            <a:extLst>
              <a:ext uri="{FF2B5EF4-FFF2-40B4-BE49-F238E27FC236}">
                <a16:creationId xmlns:a16="http://schemas.microsoft.com/office/drawing/2014/main" id="{324500D2-0114-485D-8D71-9E9B74501590}"/>
              </a:ext>
            </a:extLst>
          </p:cNvPr>
          <p:cNvSpPr>
            <a:spLocks noGrp="1"/>
          </p:cNvSpPr>
          <p:nvPr>
            <p:ph type="ftr" sz="quarter" idx="11"/>
          </p:nvPr>
        </p:nvSpPr>
        <p:spPr/>
        <p:txBody>
          <a:bodyPr/>
          <a:lstStyle/>
          <a:p>
            <a:r>
              <a:rPr lang="en-US"/>
              <a:t>Council on Social Work Education                                                                                                                                                                                                                       www.cswe.org</a:t>
            </a:r>
            <a:endParaRPr lang="en-US" dirty="0"/>
          </a:p>
        </p:txBody>
      </p:sp>
      <p:graphicFrame>
        <p:nvGraphicFramePr>
          <p:cNvPr id="10" name="Table 9">
            <a:extLst>
              <a:ext uri="{FF2B5EF4-FFF2-40B4-BE49-F238E27FC236}">
                <a16:creationId xmlns:a16="http://schemas.microsoft.com/office/drawing/2014/main" id="{000364AE-57CE-47CF-B568-D6CAEF63BDD3}"/>
              </a:ext>
            </a:extLst>
          </p:cNvPr>
          <p:cNvGraphicFramePr>
            <a:graphicFrameLocks noGrp="1"/>
          </p:cNvGraphicFramePr>
          <p:nvPr>
            <p:extLst>
              <p:ext uri="{D42A27DB-BD31-4B8C-83A1-F6EECF244321}">
                <p14:modId xmlns:p14="http://schemas.microsoft.com/office/powerpoint/2010/main" val="1230833619"/>
              </p:ext>
            </p:extLst>
          </p:nvPr>
        </p:nvGraphicFramePr>
        <p:xfrm>
          <a:off x="2002055" y="1093423"/>
          <a:ext cx="7757962" cy="4627825"/>
        </p:xfrm>
        <a:graphic>
          <a:graphicData uri="http://schemas.openxmlformats.org/drawingml/2006/table">
            <a:tbl>
              <a:tblPr firstRow="1" firstCol="1" bandRow="1">
                <a:tableStyleId>{3B4B98B0-60AC-42C2-AFA5-B58CD77FA1E5}</a:tableStyleId>
              </a:tblPr>
              <a:tblGrid>
                <a:gridCol w="5405071">
                  <a:extLst>
                    <a:ext uri="{9D8B030D-6E8A-4147-A177-3AD203B41FA5}">
                      <a16:colId xmlns:a16="http://schemas.microsoft.com/office/drawing/2014/main" val="2867545238"/>
                    </a:ext>
                  </a:extLst>
                </a:gridCol>
                <a:gridCol w="2352891">
                  <a:extLst>
                    <a:ext uri="{9D8B030D-6E8A-4147-A177-3AD203B41FA5}">
                      <a16:colId xmlns:a16="http://schemas.microsoft.com/office/drawing/2014/main" val="730878787"/>
                    </a:ext>
                  </a:extLst>
                </a:gridCol>
              </a:tblGrid>
              <a:tr h="257212">
                <a:tc>
                  <a:txBody>
                    <a:bodyPr/>
                    <a:lstStyle/>
                    <a:p>
                      <a:pPr marL="0" marR="0" algn="l">
                        <a:lnSpc>
                          <a:spcPct val="115000"/>
                        </a:lnSpc>
                        <a:spcBef>
                          <a:spcPts val="0"/>
                        </a:spcBef>
                        <a:spcAft>
                          <a:spcPts val="0"/>
                        </a:spcAft>
                      </a:pPr>
                      <a:r>
                        <a:rPr lang="en-US" sz="1100">
                          <a:effectLst/>
                        </a:rPr>
                        <a:t>RFP released</a:t>
                      </a:r>
                      <a:endParaRPr lang="en-US" sz="1100">
                        <a:effectLst/>
                        <a:latin typeface="Arial" panose="020B0604020202020204" pitchFamily="34" charset="0"/>
                        <a:ea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100">
                          <a:effectLst/>
                        </a:rPr>
                        <a:t>February 19, 2019</a:t>
                      </a:r>
                      <a:endParaRPr lang="en-US" sz="1100">
                        <a:effectLst/>
                        <a:latin typeface="Arial" panose="020B0604020202020204" pitchFamily="34" charset="0"/>
                        <a:ea typeface="Arial" panose="020B0604020202020204" pitchFamily="34" charset="0"/>
                      </a:endParaRPr>
                    </a:p>
                  </a:txBody>
                  <a:tcPr marL="68580" marR="68580" marT="0" marB="0"/>
                </a:tc>
                <a:extLst>
                  <a:ext uri="{0D108BD9-81ED-4DB2-BD59-A6C34878D82A}">
                    <a16:rowId xmlns:a16="http://schemas.microsoft.com/office/drawing/2014/main" val="1343668039"/>
                  </a:ext>
                </a:extLst>
              </a:tr>
              <a:tr h="257212">
                <a:tc>
                  <a:txBody>
                    <a:bodyPr/>
                    <a:lstStyle/>
                    <a:p>
                      <a:pPr marL="0" marR="0" algn="l">
                        <a:lnSpc>
                          <a:spcPct val="115000"/>
                        </a:lnSpc>
                        <a:spcBef>
                          <a:spcPts val="0"/>
                        </a:spcBef>
                        <a:spcAft>
                          <a:spcPts val="0"/>
                        </a:spcAft>
                      </a:pPr>
                      <a:r>
                        <a:rPr lang="en-US" sz="1100">
                          <a:effectLst/>
                        </a:rPr>
                        <a:t>Informational webinar</a:t>
                      </a:r>
                      <a:endParaRPr lang="en-US" sz="1100">
                        <a:effectLst/>
                        <a:latin typeface="Arial" panose="020B0604020202020204" pitchFamily="34" charset="0"/>
                        <a:ea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100">
                          <a:effectLst/>
                        </a:rPr>
                        <a:t>February 25, 2019</a:t>
                      </a:r>
                      <a:endParaRPr lang="en-US" sz="1100">
                        <a:effectLst/>
                        <a:latin typeface="Arial" panose="020B0604020202020204" pitchFamily="34" charset="0"/>
                        <a:ea typeface="Arial" panose="020B0604020202020204" pitchFamily="34" charset="0"/>
                      </a:endParaRPr>
                    </a:p>
                  </a:txBody>
                  <a:tcPr marL="68580" marR="68580" marT="0" marB="0"/>
                </a:tc>
                <a:extLst>
                  <a:ext uri="{0D108BD9-81ED-4DB2-BD59-A6C34878D82A}">
                    <a16:rowId xmlns:a16="http://schemas.microsoft.com/office/drawing/2014/main" val="1029281375"/>
                  </a:ext>
                </a:extLst>
              </a:tr>
              <a:tr h="257212">
                <a:tc>
                  <a:txBody>
                    <a:bodyPr/>
                    <a:lstStyle/>
                    <a:p>
                      <a:pPr marL="0" marR="0" algn="l">
                        <a:lnSpc>
                          <a:spcPct val="115000"/>
                        </a:lnSpc>
                        <a:spcBef>
                          <a:spcPts val="0"/>
                        </a:spcBef>
                        <a:spcAft>
                          <a:spcPts val="0"/>
                        </a:spcAft>
                      </a:pPr>
                      <a:r>
                        <a:rPr lang="en-US" sz="1100">
                          <a:effectLst/>
                        </a:rPr>
                        <a:t>Proposals due to CSWE</a:t>
                      </a:r>
                      <a:endParaRPr lang="en-US" sz="1100">
                        <a:effectLst/>
                        <a:latin typeface="Arial" panose="020B0604020202020204" pitchFamily="34" charset="0"/>
                        <a:ea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100">
                          <a:effectLst/>
                        </a:rPr>
                        <a:t>April 19, 2019</a:t>
                      </a:r>
                      <a:endParaRPr lang="en-US" sz="1100">
                        <a:effectLst/>
                        <a:latin typeface="Arial" panose="020B0604020202020204" pitchFamily="34" charset="0"/>
                        <a:ea typeface="Arial" panose="020B0604020202020204" pitchFamily="34" charset="0"/>
                      </a:endParaRPr>
                    </a:p>
                  </a:txBody>
                  <a:tcPr marL="68580" marR="68580" marT="0" marB="0"/>
                </a:tc>
                <a:extLst>
                  <a:ext uri="{0D108BD9-81ED-4DB2-BD59-A6C34878D82A}">
                    <a16:rowId xmlns:a16="http://schemas.microsoft.com/office/drawing/2014/main" val="1963562538"/>
                  </a:ext>
                </a:extLst>
              </a:tr>
              <a:tr h="257212">
                <a:tc>
                  <a:txBody>
                    <a:bodyPr/>
                    <a:lstStyle/>
                    <a:p>
                      <a:pPr marL="0" marR="0" algn="l">
                        <a:lnSpc>
                          <a:spcPct val="115000"/>
                        </a:lnSpc>
                        <a:spcBef>
                          <a:spcPts val="0"/>
                        </a:spcBef>
                        <a:spcAft>
                          <a:spcPts val="0"/>
                        </a:spcAft>
                      </a:pPr>
                      <a:r>
                        <a:rPr lang="en-US" sz="1100">
                          <a:effectLst/>
                        </a:rPr>
                        <a:t>Awardees notified</a:t>
                      </a:r>
                      <a:endParaRPr lang="en-US" sz="1100">
                        <a:effectLst/>
                        <a:latin typeface="Arial" panose="020B0604020202020204" pitchFamily="34" charset="0"/>
                        <a:ea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100">
                          <a:effectLst/>
                        </a:rPr>
                        <a:t>June 17, 2019</a:t>
                      </a:r>
                      <a:endParaRPr lang="en-US" sz="1100">
                        <a:effectLst/>
                        <a:latin typeface="Arial" panose="020B0604020202020204" pitchFamily="34" charset="0"/>
                        <a:ea typeface="Arial" panose="020B0604020202020204" pitchFamily="34" charset="0"/>
                      </a:endParaRPr>
                    </a:p>
                  </a:txBody>
                  <a:tcPr marL="68580" marR="68580" marT="0" marB="0"/>
                </a:tc>
                <a:extLst>
                  <a:ext uri="{0D108BD9-81ED-4DB2-BD59-A6C34878D82A}">
                    <a16:rowId xmlns:a16="http://schemas.microsoft.com/office/drawing/2014/main" val="878532320"/>
                  </a:ext>
                </a:extLst>
              </a:tr>
              <a:tr h="257212">
                <a:tc>
                  <a:txBody>
                    <a:bodyPr/>
                    <a:lstStyle/>
                    <a:p>
                      <a:pPr marL="0" marR="0" algn="l">
                        <a:lnSpc>
                          <a:spcPct val="115000"/>
                        </a:lnSpc>
                        <a:spcBef>
                          <a:spcPts val="0"/>
                        </a:spcBef>
                        <a:spcAft>
                          <a:spcPts val="0"/>
                        </a:spcAft>
                      </a:pPr>
                      <a:r>
                        <a:rPr lang="en-US" sz="1100">
                          <a:effectLst/>
                        </a:rPr>
                        <a:t>Funds disseminated to awardees</a:t>
                      </a:r>
                      <a:endParaRPr lang="en-US" sz="1100">
                        <a:effectLst/>
                        <a:latin typeface="Arial" panose="020B0604020202020204" pitchFamily="34" charset="0"/>
                        <a:ea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100">
                          <a:effectLst/>
                        </a:rPr>
                        <a:t>July 1, 2019</a:t>
                      </a:r>
                      <a:endParaRPr lang="en-US" sz="1100">
                        <a:effectLst/>
                        <a:latin typeface="Arial" panose="020B0604020202020204" pitchFamily="34" charset="0"/>
                        <a:ea typeface="Arial" panose="020B0604020202020204" pitchFamily="34" charset="0"/>
                      </a:endParaRPr>
                    </a:p>
                  </a:txBody>
                  <a:tcPr marL="68580" marR="68580" marT="0" marB="0"/>
                </a:tc>
                <a:extLst>
                  <a:ext uri="{0D108BD9-81ED-4DB2-BD59-A6C34878D82A}">
                    <a16:rowId xmlns:a16="http://schemas.microsoft.com/office/drawing/2014/main" val="2838279208"/>
                  </a:ext>
                </a:extLst>
              </a:tr>
              <a:tr h="257212">
                <a:tc>
                  <a:txBody>
                    <a:bodyPr/>
                    <a:lstStyle/>
                    <a:p>
                      <a:pPr marL="0" marR="0" algn="l">
                        <a:lnSpc>
                          <a:spcPct val="115000"/>
                        </a:lnSpc>
                        <a:spcBef>
                          <a:spcPts val="0"/>
                        </a:spcBef>
                        <a:spcAft>
                          <a:spcPts val="0"/>
                        </a:spcAft>
                      </a:pPr>
                      <a:r>
                        <a:rPr lang="en-US" sz="1100">
                          <a:effectLst/>
                        </a:rPr>
                        <a:t>Implementation of grant project</a:t>
                      </a:r>
                      <a:endParaRPr lang="en-US" sz="1100">
                        <a:effectLst/>
                        <a:latin typeface="Arial" panose="020B0604020202020204" pitchFamily="34" charset="0"/>
                        <a:ea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100">
                          <a:effectLst/>
                        </a:rPr>
                        <a:t>July 2019</a:t>
                      </a:r>
                      <a:endParaRPr lang="en-US" sz="1100">
                        <a:effectLst/>
                        <a:latin typeface="Arial" panose="020B0604020202020204" pitchFamily="34" charset="0"/>
                        <a:ea typeface="Arial" panose="020B0604020202020204" pitchFamily="34" charset="0"/>
                      </a:endParaRPr>
                    </a:p>
                  </a:txBody>
                  <a:tcPr marL="68580" marR="68580" marT="0" marB="0"/>
                </a:tc>
                <a:extLst>
                  <a:ext uri="{0D108BD9-81ED-4DB2-BD59-A6C34878D82A}">
                    <a16:rowId xmlns:a16="http://schemas.microsoft.com/office/drawing/2014/main" val="1550637583"/>
                  </a:ext>
                </a:extLst>
              </a:tr>
              <a:tr h="257212">
                <a:tc>
                  <a:txBody>
                    <a:bodyPr/>
                    <a:lstStyle/>
                    <a:p>
                      <a:pPr marL="0" marR="0" algn="l">
                        <a:lnSpc>
                          <a:spcPct val="115000"/>
                        </a:lnSpc>
                        <a:spcBef>
                          <a:spcPts val="0"/>
                        </a:spcBef>
                        <a:spcAft>
                          <a:spcPts val="0"/>
                        </a:spcAft>
                      </a:pPr>
                      <a:r>
                        <a:rPr lang="en-US" sz="1100">
                          <a:effectLst/>
                        </a:rPr>
                        <a:t>Y1 Cohort Zoom call</a:t>
                      </a:r>
                      <a:endParaRPr lang="en-US" sz="1100">
                        <a:effectLst/>
                        <a:latin typeface="Arial" panose="020B0604020202020204" pitchFamily="34" charset="0"/>
                        <a:ea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100">
                          <a:effectLst/>
                        </a:rPr>
                        <a:t>Fall 2019</a:t>
                      </a:r>
                      <a:endParaRPr lang="en-US" sz="1100">
                        <a:effectLst/>
                        <a:latin typeface="Arial" panose="020B0604020202020204" pitchFamily="34" charset="0"/>
                        <a:ea typeface="Arial" panose="020B0604020202020204" pitchFamily="34" charset="0"/>
                      </a:endParaRPr>
                    </a:p>
                  </a:txBody>
                  <a:tcPr marL="68580" marR="68580" marT="0" marB="0"/>
                </a:tc>
                <a:extLst>
                  <a:ext uri="{0D108BD9-81ED-4DB2-BD59-A6C34878D82A}">
                    <a16:rowId xmlns:a16="http://schemas.microsoft.com/office/drawing/2014/main" val="3409439113"/>
                  </a:ext>
                </a:extLst>
              </a:tr>
              <a:tr h="257212">
                <a:tc>
                  <a:txBody>
                    <a:bodyPr/>
                    <a:lstStyle/>
                    <a:p>
                      <a:pPr marL="0" marR="0" algn="l">
                        <a:lnSpc>
                          <a:spcPct val="115000"/>
                        </a:lnSpc>
                        <a:spcBef>
                          <a:spcPts val="0"/>
                        </a:spcBef>
                        <a:spcAft>
                          <a:spcPts val="0"/>
                        </a:spcAft>
                      </a:pPr>
                      <a:r>
                        <a:rPr lang="en-US" sz="1100">
                          <a:effectLst/>
                        </a:rPr>
                        <a:t>Y1 Individual grantee meeting with program associate</a:t>
                      </a:r>
                      <a:endParaRPr lang="en-US" sz="1100">
                        <a:effectLst/>
                        <a:latin typeface="Arial" panose="020B0604020202020204" pitchFamily="34" charset="0"/>
                        <a:ea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100">
                          <a:effectLst/>
                        </a:rPr>
                        <a:t>TBD*</a:t>
                      </a:r>
                      <a:endParaRPr lang="en-US" sz="1100">
                        <a:effectLst/>
                        <a:latin typeface="Arial" panose="020B0604020202020204" pitchFamily="34" charset="0"/>
                        <a:ea typeface="Arial" panose="020B0604020202020204" pitchFamily="34" charset="0"/>
                      </a:endParaRPr>
                    </a:p>
                  </a:txBody>
                  <a:tcPr marL="68580" marR="68580" marT="0" marB="0"/>
                </a:tc>
                <a:extLst>
                  <a:ext uri="{0D108BD9-81ED-4DB2-BD59-A6C34878D82A}">
                    <a16:rowId xmlns:a16="http://schemas.microsoft.com/office/drawing/2014/main" val="1420499762"/>
                  </a:ext>
                </a:extLst>
              </a:tr>
              <a:tr h="257212">
                <a:tc>
                  <a:txBody>
                    <a:bodyPr/>
                    <a:lstStyle/>
                    <a:p>
                      <a:pPr marL="0" marR="0" algn="l">
                        <a:lnSpc>
                          <a:spcPct val="115000"/>
                        </a:lnSpc>
                        <a:spcBef>
                          <a:spcPts val="0"/>
                        </a:spcBef>
                        <a:spcAft>
                          <a:spcPts val="0"/>
                        </a:spcAft>
                      </a:pPr>
                      <a:r>
                        <a:rPr lang="en-US" sz="1100">
                          <a:effectLst/>
                        </a:rPr>
                        <a:t>Y2 Cohort Zoom call </a:t>
                      </a:r>
                      <a:endParaRPr lang="en-US" sz="1100">
                        <a:effectLst/>
                        <a:latin typeface="Arial" panose="020B0604020202020204" pitchFamily="34" charset="0"/>
                        <a:ea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100">
                          <a:effectLst/>
                        </a:rPr>
                        <a:t>Fall 2020</a:t>
                      </a:r>
                      <a:endParaRPr lang="en-US" sz="1100">
                        <a:effectLst/>
                        <a:latin typeface="Arial" panose="020B0604020202020204" pitchFamily="34" charset="0"/>
                        <a:ea typeface="Arial" panose="020B0604020202020204" pitchFamily="34" charset="0"/>
                      </a:endParaRPr>
                    </a:p>
                  </a:txBody>
                  <a:tcPr marL="68580" marR="68580" marT="0" marB="0"/>
                </a:tc>
                <a:extLst>
                  <a:ext uri="{0D108BD9-81ED-4DB2-BD59-A6C34878D82A}">
                    <a16:rowId xmlns:a16="http://schemas.microsoft.com/office/drawing/2014/main" val="586570061"/>
                  </a:ext>
                </a:extLst>
              </a:tr>
              <a:tr h="257212">
                <a:tc>
                  <a:txBody>
                    <a:bodyPr/>
                    <a:lstStyle/>
                    <a:p>
                      <a:pPr marL="0" marR="0" algn="l">
                        <a:lnSpc>
                          <a:spcPct val="115000"/>
                        </a:lnSpc>
                        <a:spcBef>
                          <a:spcPts val="0"/>
                        </a:spcBef>
                        <a:spcAft>
                          <a:spcPts val="0"/>
                        </a:spcAft>
                      </a:pPr>
                      <a:r>
                        <a:rPr lang="en-US" sz="1100">
                          <a:effectLst/>
                        </a:rPr>
                        <a:t>Y2 Individual grantee meeting with program associate</a:t>
                      </a:r>
                      <a:endParaRPr lang="en-US" sz="1100">
                        <a:effectLst/>
                        <a:latin typeface="Arial" panose="020B0604020202020204" pitchFamily="34" charset="0"/>
                        <a:ea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100" dirty="0">
                          <a:effectLst/>
                        </a:rPr>
                        <a:t>TBD*</a:t>
                      </a:r>
                      <a:endParaRPr lang="en-US" sz="1100" dirty="0">
                        <a:effectLst/>
                        <a:latin typeface="Arial" panose="020B0604020202020204" pitchFamily="34" charset="0"/>
                        <a:ea typeface="Arial" panose="020B0604020202020204" pitchFamily="34" charset="0"/>
                      </a:endParaRPr>
                    </a:p>
                  </a:txBody>
                  <a:tcPr marL="68580" marR="68580" marT="0" marB="0"/>
                </a:tc>
                <a:extLst>
                  <a:ext uri="{0D108BD9-81ED-4DB2-BD59-A6C34878D82A}">
                    <a16:rowId xmlns:a16="http://schemas.microsoft.com/office/drawing/2014/main" val="420160323"/>
                  </a:ext>
                </a:extLst>
              </a:tr>
              <a:tr h="257212">
                <a:tc>
                  <a:txBody>
                    <a:bodyPr/>
                    <a:lstStyle/>
                    <a:p>
                      <a:pPr marL="0" marR="0" algn="l">
                        <a:lnSpc>
                          <a:spcPct val="115000"/>
                        </a:lnSpc>
                        <a:spcBef>
                          <a:spcPts val="0"/>
                        </a:spcBef>
                        <a:spcAft>
                          <a:spcPts val="0"/>
                        </a:spcAft>
                      </a:pPr>
                      <a:r>
                        <a:rPr lang="en-US" sz="1100">
                          <a:effectLst/>
                        </a:rPr>
                        <a:t>Progress report submitted</a:t>
                      </a:r>
                      <a:endParaRPr lang="en-US" sz="1100">
                        <a:effectLst/>
                        <a:latin typeface="Arial" panose="020B0604020202020204" pitchFamily="34" charset="0"/>
                        <a:ea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100">
                          <a:effectLst/>
                        </a:rPr>
                        <a:t>TBD*</a:t>
                      </a:r>
                      <a:endParaRPr lang="en-US" sz="1100">
                        <a:effectLst/>
                        <a:latin typeface="Arial" panose="020B0604020202020204" pitchFamily="34" charset="0"/>
                        <a:ea typeface="Arial" panose="020B0604020202020204" pitchFamily="34" charset="0"/>
                      </a:endParaRPr>
                    </a:p>
                  </a:txBody>
                  <a:tcPr marL="68580" marR="68580" marT="0" marB="0"/>
                </a:tc>
                <a:extLst>
                  <a:ext uri="{0D108BD9-81ED-4DB2-BD59-A6C34878D82A}">
                    <a16:rowId xmlns:a16="http://schemas.microsoft.com/office/drawing/2014/main" val="1602865788"/>
                  </a:ext>
                </a:extLst>
              </a:tr>
              <a:tr h="532079">
                <a:tc>
                  <a:txBody>
                    <a:bodyPr/>
                    <a:lstStyle/>
                    <a:p>
                      <a:pPr marL="0" marR="0" algn="l">
                        <a:lnSpc>
                          <a:spcPct val="115000"/>
                        </a:lnSpc>
                        <a:spcBef>
                          <a:spcPts val="0"/>
                        </a:spcBef>
                        <a:spcAft>
                          <a:spcPts val="0"/>
                        </a:spcAft>
                      </a:pPr>
                      <a:r>
                        <a:rPr lang="en-US" sz="1100">
                          <a:effectLst/>
                        </a:rPr>
                        <a:t>Second installment of grant funds released</a:t>
                      </a:r>
                      <a:endParaRPr lang="en-US" sz="1100">
                        <a:effectLst/>
                        <a:latin typeface="Arial" panose="020B0604020202020204" pitchFamily="34" charset="0"/>
                        <a:ea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100" dirty="0">
                          <a:effectLst/>
                        </a:rPr>
                        <a:t>After review of progress report </a:t>
                      </a:r>
                      <a:endParaRPr lang="en-US" sz="1100" dirty="0">
                        <a:effectLst/>
                        <a:latin typeface="Arial" panose="020B0604020202020204" pitchFamily="34" charset="0"/>
                        <a:ea typeface="Arial" panose="020B0604020202020204" pitchFamily="34" charset="0"/>
                      </a:endParaRPr>
                    </a:p>
                  </a:txBody>
                  <a:tcPr marL="68580" marR="68580" marT="0" marB="0"/>
                </a:tc>
                <a:extLst>
                  <a:ext uri="{0D108BD9-81ED-4DB2-BD59-A6C34878D82A}">
                    <a16:rowId xmlns:a16="http://schemas.microsoft.com/office/drawing/2014/main" val="3011049915"/>
                  </a:ext>
                </a:extLst>
              </a:tr>
              <a:tr h="257212">
                <a:tc>
                  <a:txBody>
                    <a:bodyPr/>
                    <a:lstStyle/>
                    <a:p>
                      <a:pPr marL="0" marR="0" algn="l">
                        <a:lnSpc>
                          <a:spcPct val="115000"/>
                        </a:lnSpc>
                        <a:spcBef>
                          <a:spcPts val="0"/>
                        </a:spcBef>
                        <a:spcAft>
                          <a:spcPts val="0"/>
                        </a:spcAft>
                      </a:pPr>
                      <a:r>
                        <a:rPr lang="en-US" sz="1100">
                          <a:effectLst/>
                        </a:rPr>
                        <a:t>Y3 Cohort Zoom call </a:t>
                      </a:r>
                      <a:endParaRPr lang="en-US" sz="1100">
                        <a:effectLst/>
                        <a:latin typeface="Arial" panose="020B0604020202020204" pitchFamily="34" charset="0"/>
                        <a:ea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100">
                          <a:effectLst/>
                        </a:rPr>
                        <a:t>Fall 2021</a:t>
                      </a:r>
                      <a:endParaRPr lang="en-US" sz="1100">
                        <a:effectLst/>
                        <a:latin typeface="Arial" panose="020B0604020202020204" pitchFamily="34" charset="0"/>
                        <a:ea typeface="Arial" panose="020B0604020202020204" pitchFamily="34" charset="0"/>
                      </a:endParaRPr>
                    </a:p>
                  </a:txBody>
                  <a:tcPr marL="68580" marR="68580" marT="0" marB="0"/>
                </a:tc>
                <a:extLst>
                  <a:ext uri="{0D108BD9-81ED-4DB2-BD59-A6C34878D82A}">
                    <a16:rowId xmlns:a16="http://schemas.microsoft.com/office/drawing/2014/main" val="2375865762"/>
                  </a:ext>
                </a:extLst>
              </a:tr>
              <a:tr h="477123">
                <a:tc>
                  <a:txBody>
                    <a:bodyPr/>
                    <a:lstStyle/>
                    <a:p>
                      <a:pPr marL="0" marR="0" algn="l">
                        <a:lnSpc>
                          <a:spcPct val="115000"/>
                        </a:lnSpc>
                        <a:spcBef>
                          <a:spcPts val="0"/>
                        </a:spcBef>
                        <a:spcAft>
                          <a:spcPts val="0"/>
                        </a:spcAft>
                      </a:pPr>
                      <a:r>
                        <a:rPr lang="en-US" sz="1100">
                          <a:effectLst/>
                        </a:rPr>
                        <a:t>Y3 Individual grantee meeting with program associate </a:t>
                      </a:r>
                      <a:endParaRPr lang="en-US" sz="1100">
                        <a:effectLst/>
                        <a:latin typeface="Arial" panose="020B0604020202020204" pitchFamily="34" charset="0"/>
                        <a:ea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100">
                          <a:effectLst/>
                        </a:rPr>
                        <a:t>TBD* </a:t>
                      </a:r>
                      <a:endParaRPr lang="en-US" sz="1100">
                        <a:effectLst/>
                        <a:latin typeface="Arial" panose="020B0604020202020204" pitchFamily="34" charset="0"/>
                        <a:ea typeface="Arial" panose="020B0604020202020204" pitchFamily="34" charset="0"/>
                      </a:endParaRPr>
                    </a:p>
                  </a:txBody>
                  <a:tcPr marL="68580" marR="68580" marT="0" marB="0"/>
                </a:tc>
                <a:extLst>
                  <a:ext uri="{0D108BD9-81ED-4DB2-BD59-A6C34878D82A}">
                    <a16:rowId xmlns:a16="http://schemas.microsoft.com/office/drawing/2014/main" val="2926777367"/>
                  </a:ext>
                </a:extLst>
              </a:tr>
              <a:tr h="532079">
                <a:tc>
                  <a:txBody>
                    <a:bodyPr/>
                    <a:lstStyle/>
                    <a:p>
                      <a:pPr marL="0" marR="0" algn="l">
                        <a:lnSpc>
                          <a:spcPct val="115000"/>
                        </a:lnSpc>
                        <a:spcBef>
                          <a:spcPts val="0"/>
                        </a:spcBef>
                        <a:spcAft>
                          <a:spcPts val="0"/>
                        </a:spcAft>
                      </a:pPr>
                      <a:r>
                        <a:rPr lang="en-US" sz="1100">
                          <a:effectLst/>
                        </a:rPr>
                        <a:t>Final project submitted and presentation to 2019 Cohort and CSWE staff</a:t>
                      </a:r>
                      <a:endParaRPr lang="en-US" sz="1100">
                        <a:effectLst/>
                        <a:latin typeface="Arial" panose="020B0604020202020204" pitchFamily="34" charset="0"/>
                        <a:ea typeface="Arial" panose="020B0604020202020204" pitchFamily="34" charset="0"/>
                      </a:endParaRPr>
                    </a:p>
                  </a:txBody>
                  <a:tcPr marL="68580" marR="68580" marT="0" marB="0"/>
                </a:tc>
                <a:tc>
                  <a:txBody>
                    <a:bodyPr/>
                    <a:lstStyle/>
                    <a:p>
                      <a:pPr marL="0" marR="0" algn="l">
                        <a:lnSpc>
                          <a:spcPct val="115000"/>
                        </a:lnSpc>
                        <a:spcBef>
                          <a:spcPts val="0"/>
                        </a:spcBef>
                        <a:spcAft>
                          <a:spcPts val="0"/>
                        </a:spcAft>
                      </a:pPr>
                      <a:r>
                        <a:rPr lang="en-US" sz="1100" dirty="0">
                          <a:effectLst/>
                        </a:rPr>
                        <a:t>by June 30, 2022</a:t>
                      </a:r>
                      <a:endParaRPr lang="en-US" sz="1100" dirty="0">
                        <a:effectLst/>
                        <a:latin typeface="Arial" panose="020B0604020202020204" pitchFamily="34" charset="0"/>
                        <a:ea typeface="Arial" panose="020B0604020202020204" pitchFamily="34" charset="0"/>
                      </a:endParaRPr>
                    </a:p>
                  </a:txBody>
                  <a:tcPr marL="68580" marR="68580" marT="0" marB="0"/>
                </a:tc>
                <a:extLst>
                  <a:ext uri="{0D108BD9-81ED-4DB2-BD59-A6C34878D82A}">
                    <a16:rowId xmlns:a16="http://schemas.microsoft.com/office/drawing/2014/main" val="2646888784"/>
                  </a:ext>
                </a:extLst>
              </a:tr>
            </a:tbl>
          </a:graphicData>
        </a:graphic>
      </p:graphicFrame>
      <p:sp>
        <p:nvSpPr>
          <p:cNvPr id="11" name="TextBox 10">
            <a:extLst>
              <a:ext uri="{FF2B5EF4-FFF2-40B4-BE49-F238E27FC236}">
                <a16:creationId xmlns:a16="http://schemas.microsoft.com/office/drawing/2014/main" id="{BCF694DC-5E91-45E9-935F-52E86DB62DA1}"/>
              </a:ext>
            </a:extLst>
          </p:cNvPr>
          <p:cNvSpPr txBox="1"/>
          <p:nvPr/>
        </p:nvSpPr>
        <p:spPr>
          <a:xfrm>
            <a:off x="1905802" y="5852160"/>
            <a:ext cx="5929162" cy="584775"/>
          </a:xfrm>
          <a:prstGeom prst="rect">
            <a:avLst/>
          </a:prstGeom>
          <a:noFill/>
        </p:spPr>
        <p:txBody>
          <a:bodyPr wrap="square" rtlCol="0">
            <a:spAutoFit/>
          </a:bodyPr>
          <a:lstStyle/>
          <a:p>
            <a:r>
              <a:rPr lang="en-US" sz="1600" b="1" dirty="0"/>
              <a:t>*</a:t>
            </a:r>
            <a:r>
              <a:rPr lang="en-US" sz="1600" dirty="0"/>
              <a:t>Specific date proposed by applicant and scheduled with program associate</a:t>
            </a:r>
          </a:p>
        </p:txBody>
      </p:sp>
    </p:spTree>
    <p:extLst>
      <p:ext uri="{BB962C8B-B14F-4D97-AF65-F5344CB8AC3E}">
        <p14:creationId xmlns:p14="http://schemas.microsoft.com/office/powerpoint/2010/main" val="1030632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00C7C-F865-4A6D-9C79-34098325C9DD}"/>
              </a:ext>
            </a:extLst>
          </p:cNvPr>
          <p:cNvSpPr>
            <a:spLocks noGrp="1"/>
          </p:cNvSpPr>
          <p:nvPr>
            <p:ph type="title"/>
          </p:nvPr>
        </p:nvSpPr>
        <p:spPr/>
        <p:txBody>
          <a:bodyPr/>
          <a:lstStyle/>
          <a:p>
            <a:r>
              <a:rPr lang="en-US" dirty="0"/>
              <a:t>Submission </a:t>
            </a:r>
          </a:p>
        </p:txBody>
      </p:sp>
      <p:sp>
        <p:nvSpPr>
          <p:cNvPr id="4" name="Content Placeholder 3">
            <a:extLst>
              <a:ext uri="{FF2B5EF4-FFF2-40B4-BE49-F238E27FC236}">
                <a16:creationId xmlns:a16="http://schemas.microsoft.com/office/drawing/2014/main" id="{0EF472CB-CC97-4F2D-B6BD-910F460D3466}"/>
              </a:ext>
            </a:extLst>
          </p:cNvPr>
          <p:cNvSpPr>
            <a:spLocks noGrp="1"/>
          </p:cNvSpPr>
          <p:nvPr>
            <p:ph sz="half" idx="2"/>
          </p:nvPr>
        </p:nvSpPr>
        <p:spPr>
          <a:xfrm>
            <a:off x="1410026" y="1523364"/>
            <a:ext cx="8147860" cy="4232543"/>
          </a:xfrm>
        </p:spPr>
        <p:txBody>
          <a:bodyPr>
            <a:normAutofit/>
          </a:bodyPr>
          <a:lstStyle/>
          <a:p>
            <a:pPr marL="0" lvl="0" indent="0">
              <a:buNone/>
            </a:pPr>
            <a:r>
              <a:rPr lang="en-US" dirty="0"/>
              <a:t>Submit application through </a:t>
            </a:r>
            <a:r>
              <a:rPr lang="en-US" dirty="0" err="1"/>
              <a:t>FluidReview</a:t>
            </a:r>
            <a:r>
              <a:rPr lang="en-US" dirty="0"/>
              <a:t>: </a:t>
            </a:r>
            <a:r>
              <a:rPr lang="en-US" u="sng" dirty="0">
                <a:hlinkClick r:id="rId2"/>
              </a:rPr>
              <a:t>https://cswe.fluidreview.com/</a:t>
            </a:r>
            <a:r>
              <a:rPr lang="en-US" dirty="0"/>
              <a:t>.</a:t>
            </a:r>
          </a:p>
          <a:p>
            <a:pPr marL="0" lvl="0" indent="0">
              <a:buNone/>
            </a:pPr>
            <a:r>
              <a:rPr lang="en-US" dirty="0"/>
              <a:t>Applicants must complete all sections of application noted in </a:t>
            </a:r>
            <a:r>
              <a:rPr lang="en-US" dirty="0" err="1"/>
              <a:t>FluidReview</a:t>
            </a:r>
            <a:r>
              <a:rPr lang="en-US" dirty="0"/>
              <a:t>.</a:t>
            </a:r>
          </a:p>
          <a:p>
            <a:pPr marL="0" lvl="0" indent="0">
              <a:buNone/>
            </a:pPr>
            <a:r>
              <a:rPr lang="en-US" dirty="0"/>
              <a:t>Project budget must be included in an Excel document attached in the appropriate section of the </a:t>
            </a:r>
            <a:r>
              <a:rPr lang="en-US" dirty="0" err="1"/>
              <a:t>FluidReview</a:t>
            </a:r>
            <a:r>
              <a:rPr lang="en-US" dirty="0"/>
              <a:t> application.</a:t>
            </a:r>
          </a:p>
          <a:p>
            <a:pPr marL="0" indent="0">
              <a:buNone/>
            </a:pPr>
            <a:endParaRPr lang="en-US" dirty="0"/>
          </a:p>
          <a:p>
            <a:pPr marL="0" indent="0">
              <a:buNone/>
            </a:pPr>
            <a:r>
              <a:rPr lang="en-US" b="1" dirty="0"/>
              <a:t>Submissions are due no later than April 19, 2019, at 5:00 pm EDT. Submissions received after this time or not in compliance with the standards outlined above will not be reviewed for submission.</a:t>
            </a:r>
            <a:endParaRPr lang="en-US" dirty="0"/>
          </a:p>
          <a:p>
            <a:endParaRPr lang="en-US" dirty="0"/>
          </a:p>
        </p:txBody>
      </p:sp>
      <p:sp>
        <p:nvSpPr>
          <p:cNvPr id="7" name="Slide Number Placeholder 6">
            <a:extLst>
              <a:ext uri="{FF2B5EF4-FFF2-40B4-BE49-F238E27FC236}">
                <a16:creationId xmlns:a16="http://schemas.microsoft.com/office/drawing/2014/main" id="{A18FBA6A-68D9-4F31-86C7-BB54860CB98E}"/>
              </a:ext>
            </a:extLst>
          </p:cNvPr>
          <p:cNvSpPr>
            <a:spLocks noGrp="1"/>
          </p:cNvSpPr>
          <p:nvPr>
            <p:ph type="sldNum" sz="quarter" idx="12"/>
          </p:nvPr>
        </p:nvSpPr>
        <p:spPr/>
        <p:txBody>
          <a:bodyPr/>
          <a:lstStyle/>
          <a:p>
            <a:fld id="{9CD8D479-8942-46E8-A226-A4E01F7A105C}" type="slidenum">
              <a:rPr lang="en-US" smtClean="0"/>
              <a:t>11</a:t>
            </a:fld>
            <a:endParaRPr lang="en-US" dirty="0"/>
          </a:p>
        </p:txBody>
      </p:sp>
      <p:sp>
        <p:nvSpPr>
          <p:cNvPr id="8" name="Date Placeholder 7">
            <a:extLst>
              <a:ext uri="{FF2B5EF4-FFF2-40B4-BE49-F238E27FC236}">
                <a16:creationId xmlns:a16="http://schemas.microsoft.com/office/drawing/2014/main" id="{41BB018F-5100-45B9-9D4D-1724E3E7042F}"/>
              </a:ext>
            </a:extLst>
          </p:cNvPr>
          <p:cNvSpPr>
            <a:spLocks noGrp="1"/>
          </p:cNvSpPr>
          <p:nvPr>
            <p:ph type="dt" sz="half" idx="10"/>
          </p:nvPr>
        </p:nvSpPr>
        <p:spPr/>
        <p:txBody>
          <a:bodyPr/>
          <a:lstStyle/>
          <a:p>
            <a:fld id="{98641E90-549F-4FBC-A015-CD9031710F72}" type="datetime1">
              <a:rPr lang="en-US" smtClean="0"/>
              <a:t>2/25/2019</a:t>
            </a:fld>
            <a:endParaRPr lang="en-US" dirty="0"/>
          </a:p>
        </p:txBody>
      </p:sp>
      <p:sp>
        <p:nvSpPr>
          <p:cNvPr id="9" name="Footer Placeholder 8">
            <a:extLst>
              <a:ext uri="{FF2B5EF4-FFF2-40B4-BE49-F238E27FC236}">
                <a16:creationId xmlns:a16="http://schemas.microsoft.com/office/drawing/2014/main" id="{37E90A86-D1FD-4E3A-B119-B59959E2EA8B}"/>
              </a:ext>
            </a:extLst>
          </p:cNvPr>
          <p:cNvSpPr>
            <a:spLocks noGrp="1"/>
          </p:cNvSpPr>
          <p:nvPr>
            <p:ph type="ftr" sz="quarter" idx="11"/>
          </p:nvPr>
        </p:nvSpPr>
        <p:spPr/>
        <p:txBody>
          <a:bodyPr/>
          <a:lstStyle/>
          <a:p>
            <a:r>
              <a:rPr lang="en-US"/>
              <a:t>Council on Social Work Education                                                                                                                                                                                                                       www.cswe.org</a:t>
            </a:r>
            <a:endParaRPr lang="en-US" dirty="0"/>
          </a:p>
        </p:txBody>
      </p:sp>
      <p:pic>
        <p:nvPicPr>
          <p:cNvPr id="5" name="Picture 4">
            <a:extLst>
              <a:ext uri="{FF2B5EF4-FFF2-40B4-BE49-F238E27FC236}">
                <a16:creationId xmlns:a16="http://schemas.microsoft.com/office/drawing/2014/main" id="{0EC07B02-8EB8-497F-BC1F-2A901F699E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9733" y="3977473"/>
            <a:ext cx="1527716" cy="1523364"/>
          </a:xfrm>
          <a:prstGeom prst="rect">
            <a:avLst/>
          </a:prstGeom>
        </p:spPr>
      </p:pic>
    </p:spTree>
    <p:extLst>
      <p:ext uri="{BB962C8B-B14F-4D97-AF65-F5344CB8AC3E}">
        <p14:creationId xmlns:p14="http://schemas.microsoft.com/office/powerpoint/2010/main" val="2551920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A372E-52E1-4BAF-82C6-FE193BA85C14}"/>
              </a:ext>
            </a:extLst>
          </p:cNvPr>
          <p:cNvSpPr>
            <a:spLocks noGrp="1"/>
          </p:cNvSpPr>
          <p:nvPr>
            <p:ph type="title"/>
          </p:nvPr>
        </p:nvSpPr>
        <p:spPr>
          <a:xfrm>
            <a:off x="1410026" y="276087"/>
            <a:ext cx="9371949" cy="570936"/>
          </a:xfrm>
        </p:spPr>
        <p:txBody>
          <a:bodyPr>
            <a:normAutofit fontScale="90000"/>
          </a:bodyPr>
          <a:lstStyle/>
          <a:p>
            <a:r>
              <a:rPr lang="en-US" dirty="0"/>
              <a:t>Project Prompts </a:t>
            </a:r>
          </a:p>
        </p:txBody>
      </p:sp>
      <p:sp>
        <p:nvSpPr>
          <p:cNvPr id="4" name="Content Placeholder 3">
            <a:extLst>
              <a:ext uri="{FF2B5EF4-FFF2-40B4-BE49-F238E27FC236}">
                <a16:creationId xmlns:a16="http://schemas.microsoft.com/office/drawing/2014/main" id="{BF9DFEC5-7F4C-4A61-89B0-BB34A0DC5EF7}"/>
              </a:ext>
            </a:extLst>
          </p:cNvPr>
          <p:cNvSpPr>
            <a:spLocks noGrp="1"/>
          </p:cNvSpPr>
          <p:nvPr>
            <p:ph sz="half" idx="2"/>
          </p:nvPr>
        </p:nvSpPr>
        <p:spPr>
          <a:xfrm>
            <a:off x="1432485" y="955473"/>
            <a:ext cx="9543523" cy="3811271"/>
          </a:xfrm>
        </p:spPr>
        <p:txBody>
          <a:bodyPr>
            <a:normAutofit fontScale="92500"/>
          </a:bodyPr>
          <a:lstStyle/>
          <a:p>
            <a:pPr lvl="0"/>
            <a:r>
              <a:rPr lang="en-US" dirty="0"/>
              <a:t>How does this project bring the global context into the classroom in the United States? </a:t>
            </a:r>
          </a:p>
          <a:p>
            <a:pPr lvl="0"/>
            <a:r>
              <a:rPr lang="en-US" dirty="0"/>
              <a:t>How many students am I reaching with this project? How could I reach more? </a:t>
            </a:r>
          </a:p>
          <a:p>
            <a:pPr lvl="0"/>
            <a:r>
              <a:rPr lang="en-US" dirty="0"/>
              <a:t>How could other social work educators replicate this project in their own institutions? </a:t>
            </a:r>
          </a:p>
          <a:p>
            <a:pPr lvl="0"/>
            <a:r>
              <a:rPr lang="en-US" dirty="0"/>
              <a:t>What lasting impact will this project have on international social work education? </a:t>
            </a:r>
          </a:p>
          <a:p>
            <a:pPr lvl="0"/>
            <a:r>
              <a:rPr lang="en-US" dirty="0"/>
              <a:t>How does this advance the field of international social work education?</a:t>
            </a:r>
          </a:p>
          <a:p>
            <a:pPr marL="0" indent="0">
              <a:buNone/>
            </a:pPr>
            <a:r>
              <a:rPr lang="en-US" dirty="0"/>
              <a:t>Proposals that internationalize essential elements of the social work curriculum, including human behavior and the social environment, social policy, research, and social work practice, are encouraged. Other topics for grant projects may include human rights, social and economic justice, environmental justice, immigration, migration, climate change, globalization, colonialism, public health, or other suitable issues.</a:t>
            </a:r>
          </a:p>
          <a:p>
            <a:pPr lvl="0"/>
            <a:endParaRPr lang="en-US" dirty="0"/>
          </a:p>
          <a:p>
            <a:endParaRPr lang="en-US" dirty="0"/>
          </a:p>
        </p:txBody>
      </p:sp>
      <p:sp>
        <p:nvSpPr>
          <p:cNvPr id="7" name="Slide Number Placeholder 6">
            <a:extLst>
              <a:ext uri="{FF2B5EF4-FFF2-40B4-BE49-F238E27FC236}">
                <a16:creationId xmlns:a16="http://schemas.microsoft.com/office/drawing/2014/main" id="{3F00A38E-7E79-46CD-B260-54945FFC68D4}"/>
              </a:ext>
            </a:extLst>
          </p:cNvPr>
          <p:cNvSpPr>
            <a:spLocks noGrp="1"/>
          </p:cNvSpPr>
          <p:nvPr>
            <p:ph type="sldNum" sz="quarter" idx="12"/>
          </p:nvPr>
        </p:nvSpPr>
        <p:spPr/>
        <p:txBody>
          <a:bodyPr/>
          <a:lstStyle/>
          <a:p>
            <a:fld id="{9CD8D479-8942-46E8-A226-A4E01F7A105C}" type="slidenum">
              <a:rPr lang="en-US" smtClean="0"/>
              <a:t>12</a:t>
            </a:fld>
            <a:endParaRPr lang="en-US" dirty="0"/>
          </a:p>
        </p:txBody>
      </p:sp>
      <p:sp>
        <p:nvSpPr>
          <p:cNvPr id="8" name="Date Placeholder 7">
            <a:extLst>
              <a:ext uri="{FF2B5EF4-FFF2-40B4-BE49-F238E27FC236}">
                <a16:creationId xmlns:a16="http://schemas.microsoft.com/office/drawing/2014/main" id="{117B0DE6-A6D0-4DFD-8795-C8541A2DA0E1}"/>
              </a:ext>
            </a:extLst>
          </p:cNvPr>
          <p:cNvSpPr>
            <a:spLocks noGrp="1"/>
          </p:cNvSpPr>
          <p:nvPr>
            <p:ph type="dt" sz="half" idx="10"/>
          </p:nvPr>
        </p:nvSpPr>
        <p:spPr/>
        <p:txBody>
          <a:bodyPr/>
          <a:lstStyle/>
          <a:p>
            <a:fld id="{98641E90-549F-4FBC-A015-CD9031710F72}" type="datetime1">
              <a:rPr lang="en-US" smtClean="0"/>
              <a:t>2/25/2019</a:t>
            </a:fld>
            <a:endParaRPr lang="en-US" dirty="0"/>
          </a:p>
        </p:txBody>
      </p:sp>
      <p:sp>
        <p:nvSpPr>
          <p:cNvPr id="9" name="Footer Placeholder 8">
            <a:extLst>
              <a:ext uri="{FF2B5EF4-FFF2-40B4-BE49-F238E27FC236}">
                <a16:creationId xmlns:a16="http://schemas.microsoft.com/office/drawing/2014/main" id="{6A41B09E-9212-413B-BF08-44AC5328F5C0}"/>
              </a:ext>
            </a:extLst>
          </p:cNvPr>
          <p:cNvSpPr>
            <a:spLocks noGrp="1"/>
          </p:cNvSpPr>
          <p:nvPr>
            <p:ph type="ftr" sz="quarter" idx="11"/>
          </p:nvPr>
        </p:nvSpPr>
        <p:spPr/>
        <p:txBody>
          <a:bodyPr/>
          <a:lstStyle/>
          <a:p>
            <a:r>
              <a:rPr lang="en-US"/>
              <a:t>Council on Social Work Education                                                                                                                                                                                                                       www.cswe.org</a:t>
            </a:r>
            <a:endParaRPr lang="en-US" dirty="0"/>
          </a:p>
        </p:txBody>
      </p:sp>
      <p:pic>
        <p:nvPicPr>
          <p:cNvPr id="5" name="Picture 4">
            <a:extLst>
              <a:ext uri="{FF2B5EF4-FFF2-40B4-BE49-F238E27FC236}">
                <a16:creationId xmlns:a16="http://schemas.microsoft.com/office/drawing/2014/main" id="{04A4D387-86C5-4D80-A8C6-2532F442AC6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97088" y="4620128"/>
            <a:ext cx="2797824" cy="186433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147409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5F34E0B0-341B-4780-801A-712A0BD5C35A}"/>
              </a:ext>
            </a:extLst>
          </p:cNvPr>
          <p:cNvSpPr>
            <a:spLocks noGrp="1"/>
          </p:cNvSpPr>
          <p:nvPr>
            <p:ph type="title"/>
          </p:nvPr>
        </p:nvSpPr>
        <p:spPr/>
        <p:txBody>
          <a:bodyPr/>
          <a:lstStyle/>
          <a:p>
            <a:r>
              <a:rPr lang="en-US" dirty="0"/>
              <a:t>Proposal Contents </a:t>
            </a:r>
          </a:p>
        </p:txBody>
      </p:sp>
      <p:sp>
        <p:nvSpPr>
          <p:cNvPr id="12" name="Content Placeholder 11">
            <a:extLst>
              <a:ext uri="{FF2B5EF4-FFF2-40B4-BE49-F238E27FC236}">
                <a16:creationId xmlns:a16="http://schemas.microsoft.com/office/drawing/2014/main" id="{AF7C3C16-8B96-4B04-8ACE-8C408A2750A1}"/>
              </a:ext>
            </a:extLst>
          </p:cNvPr>
          <p:cNvSpPr>
            <a:spLocks noGrp="1"/>
          </p:cNvSpPr>
          <p:nvPr>
            <p:ph idx="1"/>
          </p:nvPr>
        </p:nvSpPr>
        <p:spPr/>
        <p:txBody>
          <a:bodyPr/>
          <a:lstStyle/>
          <a:p>
            <a:r>
              <a:rPr lang="en-US" dirty="0"/>
              <a:t>Project Abstract (500 words max)</a:t>
            </a:r>
          </a:p>
          <a:p>
            <a:pPr lvl="1"/>
            <a:r>
              <a:rPr lang="en-US" dirty="0"/>
              <a:t>The abstract should present a clear and concise summary of the project. It should include the need for the project, the population it will serve, goals and objectives, and the applicant’s professional background and qualifications. Make sure you include the amount of funding that is being sought and how the project will be evaluated to measure its success.</a:t>
            </a:r>
          </a:p>
          <a:p>
            <a:r>
              <a:rPr lang="en-US" dirty="0"/>
              <a:t>Statement of Need (500 words max)</a:t>
            </a:r>
          </a:p>
          <a:p>
            <a:pPr lvl="1"/>
            <a:r>
              <a:rPr lang="en-US" dirty="0"/>
              <a:t>The statement of need should clearly describe the problem the project addresses, the population it will serve, and how the project will advance international social work education by bringing the global context into the American classroom.</a:t>
            </a:r>
          </a:p>
          <a:p>
            <a:r>
              <a:rPr lang="en-US" dirty="0"/>
              <a:t>Project Description (1,000 words max)</a:t>
            </a:r>
          </a:p>
          <a:p>
            <a:pPr lvl="1"/>
            <a:r>
              <a:rPr lang="en-US" dirty="0"/>
              <a:t>Describe the project in detail using standard research and project procedures (planning and analysis, design, development, implementation, evaluation). Include specifics on what will be accomplished, evaluation measures, and expected outcomes. Explain how the project will advance international social work education for American students and how it will bring the global context into the American classroom.</a:t>
            </a:r>
          </a:p>
          <a:p>
            <a:endParaRPr lang="en-US" dirty="0"/>
          </a:p>
        </p:txBody>
      </p:sp>
      <p:sp>
        <p:nvSpPr>
          <p:cNvPr id="7" name="Slide Number Placeholder 6">
            <a:extLst>
              <a:ext uri="{FF2B5EF4-FFF2-40B4-BE49-F238E27FC236}">
                <a16:creationId xmlns:a16="http://schemas.microsoft.com/office/drawing/2014/main" id="{0B76C884-9928-47A3-AE64-3DD892788C9D}"/>
              </a:ext>
            </a:extLst>
          </p:cNvPr>
          <p:cNvSpPr>
            <a:spLocks noGrp="1"/>
          </p:cNvSpPr>
          <p:nvPr>
            <p:ph type="sldNum" sz="quarter" idx="12"/>
          </p:nvPr>
        </p:nvSpPr>
        <p:spPr/>
        <p:txBody>
          <a:bodyPr/>
          <a:lstStyle/>
          <a:p>
            <a:fld id="{9CD8D479-8942-46E8-A226-A4E01F7A105C}" type="slidenum">
              <a:rPr lang="en-US" smtClean="0"/>
              <a:t>13</a:t>
            </a:fld>
            <a:endParaRPr lang="en-US" dirty="0"/>
          </a:p>
        </p:txBody>
      </p:sp>
      <p:sp>
        <p:nvSpPr>
          <p:cNvPr id="8" name="Date Placeholder 7">
            <a:extLst>
              <a:ext uri="{FF2B5EF4-FFF2-40B4-BE49-F238E27FC236}">
                <a16:creationId xmlns:a16="http://schemas.microsoft.com/office/drawing/2014/main" id="{3E740990-A9F2-48A8-8802-952608626913}"/>
              </a:ext>
            </a:extLst>
          </p:cNvPr>
          <p:cNvSpPr>
            <a:spLocks noGrp="1"/>
          </p:cNvSpPr>
          <p:nvPr>
            <p:ph type="dt" sz="half" idx="10"/>
          </p:nvPr>
        </p:nvSpPr>
        <p:spPr/>
        <p:txBody>
          <a:bodyPr/>
          <a:lstStyle/>
          <a:p>
            <a:fld id="{98641E90-549F-4FBC-A015-CD9031710F72}" type="datetime1">
              <a:rPr lang="en-US" smtClean="0"/>
              <a:t>2/25/2019</a:t>
            </a:fld>
            <a:endParaRPr lang="en-US" dirty="0"/>
          </a:p>
        </p:txBody>
      </p:sp>
      <p:sp>
        <p:nvSpPr>
          <p:cNvPr id="9" name="Footer Placeholder 8">
            <a:extLst>
              <a:ext uri="{FF2B5EF4-FFF2-40B4-BE49-F238E27FC236}">
                <a16:creationId xmlns:a16="http://schemas.microsoft.com/office/drawing/2014/main" id="{79F8305F-61C1-4BF6-948C-6E1CF1CB5DEB}"/>
              </a:ext>
            </a:extLst>
          </p:cNvPr>
          <p:cNvSpPr>
            <a:spLocks noGrp="1"/>
          </p:cNvSpPr>
          <p:nvPr>
            <p:ph type="ftr" sz="quarter" idx="11"/>
          </p:nvPr>
        </p:nvSpPr>
        <p:spPr/>
        <p:txBody>
          <a:bodyPr/>
          <a:lstStyle/>
          <a:p>
            <a:r>
              <a:rPr lang="en-US"/>
              <a:t>Council on Social Work Education                                                                                                                                                                                                                       www.cswe.org</a:t>
            </a:r>
            <a:endParaRPr lang="en-US" dirty="0"/>
          </a:p>
        </p:txBody>
      </p:sp>
    </p:spTree>
    <p:extLst>
      <p:ext uri="{BB962C8B-B14F-4D97-AF65-F5344CB8AC3E}">
        <p14:creationId xmlns:p14="http://schemas.microsoft.com/office/powerpoint/2010/main" val="3006174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A511F-5958-422C-8D64-95AB732E18AC}"/>
              </a:ext>
            </a:extLst>
          </p:cNvPr>
          <p:cNvSpPr>
            <a:spLocks noGrp="1"/>
          </p:cNvSpPr>
          <p:nvPr>
            <p:ph type="title"/>
          </p:nvPr>
        </p:nvSpPr>
        <p:spPr/>
        <p:txBody>
          <a:bodyPr/>
          <a:lstStyle/>
          <a:p>
            <a:r>
              <a:rPr lang="en-US" dirty="0"/>
              <a:t>Project Contents Continued</a:t>
            </a:r>
          </a:p>
        </p:txBody>
      </p:sp>
      <p:sp>
        <p:nvSpPr>
          <p:cNvPr id="3" name="Content Placeholder 2">
            <a:extLst>
              <a:ext uri="{FF2B5EF4-FFF2-40B4-BE49-F238E27FC236}">
                <a16:creationId xmlns:a16="http://schemas.microsoft.com/office/drawing/2014/main" id="{7A2DFF78-75F4-4788-B98C-5653D3987ABA}"/>
              </a:ext>
            </a:extLst>
          </p:cNvPr>
          <p:cNvSpPr>
            <a:spLocks noGrp="1"/>
          </p:cNvSpPr>
          <p:nvPr>
            <p:ph idx="1"/>
          </p:nvPr>
        </p:nvSpPr>
        <p:spPr/>
        <p:txBody>
          <a:bodyPr>
            <a:normAutofit lnSpcReduction="10000"/>
          </a:bodyPr>
          <a:lstStyle/>
          <a:p>
            <a:r>
              <a:rPr lang="en-US" dirty="0"/>
              <a:t>Goals and Objectives (500 words max)</a:t>
            </a:r>
          </a:p>
          <a:p>
            <a:pPr lvl="1"/>
            <a:r>
              <a:rPr lang="en-US" dirty="0"/>
              <a:t>Outline project goals and objectives in relation to targeted outcomes. Indicate how goals and objectives will advance international social work education for American students. Include information on future use of the project deliverables and measures.</a:t>
            </a:r>
          </a:p>
          <a:p>
            <a:r>
              <a:rPr lang="en-US" dirty="0"/>
              <a:t>Transferability &amp; Sustainability (500 words max)</a:t>
            </a:r>
          </a:p>
          <a:p>
            <a:pPr lvl="1"/>
            <a:r>
              <a:rPr lang="en-US" dirty="0"/>
              <a:t>Describe plans for how the project can be used by other institutions. Discuss how this project can be adapted for different contexts over time.  </a:t>
            </a:r>
          </a:p>
          <a:p>
            <a:r>
              <a:rPr lang="en-US" dirty="0"/>
              <a:t>Timeline (500 words max)</a:t>
            </a:r>
          </a:p>
          <a:p>
            <a:pPr lvl="1"/>
            <a:r>
              <a:rPr lang="en-US" sz="2000" dirty="0"/>
              <a:t>Provide a detailed timeline of the project, including when the project funds will used.</a:t>
            </a:r>
          </a:p>
          <a:p>
            <a:pPr lvl="1"/>
            <a:r>
              <a:rPr lang="en-US" sz="2000" dirty="0"/>
              <a:t>Include the required in-person meetings with the CSWE program associate (see Continuous Review section).</a:t>
            </a:r>
          </a:p>
          <a:p>
            <a:r>
              <a:rPr lang="en-US" sz="2400" dirty="0"/>
              <a:t>Budget (1 page)</a:t>
            </a:r>
          </a:p>
          <a:p>
            <a:pPr lvl="1"/>
            <a:r>
              <a:rPr lang="en-US" dirty="0"/>
              <a:t>Itemize all expenses for your project. Provide specifics about how funds will enhance or support your tasks and objectives. </a:t>
            </a:r>
          </a:p>
          <a:p>
            <a:pPr marL="283464" lvl="1" indent="0">
              <a:buNone/>
            </a:pPr>
            <a:endParaRPr lang="en-US" sz="2000" dirty="0"/>
          </a:p>
          <a:p>
            <a:pPr lvl="1"/>
            <a:endParaRPr lang="en-US" dirty="0"/>
          </a:p>
        </p:txBody>
      </p:sp>
      <p:sp>
        <p:nvSpPr>
          <p:cNvPr id="4" name="Slide Number Placeholder 3">
            <a:extLst>
              <a:ext uri="{FF2B5EF4-FFF2-40B4-BE49-F238E27FC236}">
                <a16:creationId xmlns:a16="http://schemas.microsoft.com/office/drawing/2014/main" id="{9B6988D2-C7D3-4537-A961-4B7AB2121221}"/>
              </a:ext>
            </a:extLst>
          </p:cNvPr>
          <p:cNvSpPr>
            <a:spLocks noGrp="1"/>
          </p:cNvSpPr>
          <p:nvPr>
            <p:ph type="sldNum" sz="quarter" idx="12"/>
          </p:nvPr>
        </p:nvSpPr>
        <p:spPr/>
        <p:txBody>
          <a:bodyPr/>
          <a:lstStyle/>
          <a:p>
            <a:fld id="{9CD8D479-8942-46E8-A226-A4E01F7A105C}" type="slidenum">
              <a:rPr lang="en-US" smtClean="0"/>
              <a:t>14</a:t>
            </a:fld>
            <a:endParaRPr lang="en-US"/>
          </a:p>
        </p:txBody>
      </p:sp>
      <p:sp>
        <p:nvSpPr>
          <p:cNvPr id="5" name="Date Placeholder 4">
            <a:extLst>
              <a:ext uri="{FF2B5EF4-FFF2-40B4-BE49-F238E27FC236}">
                <a16:creationId xmlns:a16="http://schemas.microsoft.com/office/drawing/2014/main" id="{D8EB3233-578F-4D79-A0E5-3703F2AB757D}"/>
              </a:ext>
            </a:extLst>
          </p:cNvPr>
          <p:cNvSpPr>
            <a:spLocks noGrp="1"/>
          </p:cNvSpPr>
          <p:nvPr>
            <p:ph type="dt" sz="half" idx="10"/>
          </p:nvPr>
        </p:nvSpPr>
        <p:spPr/>
        <p:txBody>
          <a:bodyPr/>
          <a:lstStyle/>
          <a:p>
            <a:fld id="{8CBC4151-D429-490F-8B6F-CB9E6F3BB766}" type="datetime1">
              <a:rPr lang="en-US" smtClean="0"/>
              <a:t>2/25/2019</a:t>
            </a:fld>
            <a:endParaRPr lang="en-US" dirty="0"/>
          </a:p>
        </p:txBody>
      </p:sp>
      <p:sp>
        <p:nvSpPr>
          <p:cNvPr id="6" name="Footer Placeholder 5">
            <a:extLst>
              <a:ext uri="{FF2B5EF4-FFF2-40B4-BE49-F238E27FC236}">
                <a16:creationId xmlns:a16="http://schemas.microsoft.com/office/drawing/2014/main" id="{BC2E8E85-4E2F-4904-9A95-4BDA7BCEF767}"/>
              </a:ext>
            </a:extLst>
          </p:cNvPr>
          <p:cNvSpPr>
            <a:spLocks noGrp="1"/>
          </p:cNvSpPr>
          <p:nvPr>
            <p:ph type="ftr" sz="quarter" idx="11"/>
          </p:nvPr>
        </p:nvSpPr>
        <p:spPr/>
        <p:txBody>
          <a:bodyPr/>
          <a:lstStyle/>
          <a:p>
            <a:r>
              <a:rPr lang="en-US"/>
              <a:t>Council on Social Work Education                                                                                                                                                                                                                       www.cswe.org</a:t>
            </a:r>
            <a:endParaRPr lang="en-US" dirty="0"/>
          </a:p>
        </p:txBody>
      </p:sp>
    </p:spTree>
    <p:extLst>
      <p:ext uri="{BB962C8B-B14F-4D97-AF65-F5344CB8AC3E}">
        <p14:creationId xmlns:p14="http://schemas.microsoft.com/office/powerpoint/2010/main" val="2894928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94AF6-13DD-419F-BCB9-CF22E5D1B1A2}"/>
              </a:ext>
            </a:extLst>
          </p:cNvPr>
          <p:cNvSpPr>
            <a:spLocks noGrp="1"/>
          </p:cNvSpPr>
          <p:nvPr>
            <p:ph type="title"/>
          </p:nvPr>
        </p:nvSpPr>
        <p:spPr/>
        <p:txBody>
          <a:bodyPr/>
          <a:lstStyle/>
          <a:p>
            <a:r>
              <a:rPr lang="en-US" dirty="0"/>
              <a:t>Notes on Budget</a:t>
            </a:r>
          </a:p>
        </p:txBody>
      </p:sp>
      <p:sp>
        <p:nvSpPr>
          <p:cNvPr id="3" name="Content Placeholder 2">
            <a:extLst>
              <a:ext uri="{FF2B5EF4-FFF2-40B4-BE49-F238E27FC236}">
                <a16:creationId xmlns:a16="http://schemas.microsoft.com/office/drawing/2014/main" id="{070BD202-231C-48F6-869F-0EA30EDA688D}"/>
              </a:ext>
            </a:extLst>
          </p:cNvPr>
          <p:cNvSpPr>
            <a:spLocks noGrp="1"/>
          </p:cNvSpPr>
          <p:nvPr>
            <p:ph idx="1"/>
          </p:nvPr>
        </p:nvSpPr>
        <p:spPr/>
        <p:txBody>
          <a:bodyPr/>
          <a:lstStyle/>
          <a:p>
            <a:r>
              <a:rPr lang="en-US" i="1" dirty="0"/>
              <a:t>Travel funds</a:t>
            </a:r>
            <a:r>
              <a:rPr lang="en-US" dirty="0"/>
              <a:t>: KAKI will not fund projects for which the primary focus is travel. If travel costs are included in your budget, they must be kept to a minimum and applicants must provide a detailed description of why the travel is critical to the project.</a:t>
            </a:r>
          </a:p>
          <a:p>
            <a:r>
              <a:rPr lang="en-US" i="1" dirty="0"/>
              <a:t>Additional funding sources:</a:t>
            </a:r>
            <a:r>
              <a:rPr lang="en-US" dirty="0"/>
              <a:t> KAKI will consider funding projects that include funding from other sources, such as community partners or organizations. Please include a description of any additional funding or matching sources in this section.</a:t>
            </a:r>
          </a:p>
          <a:p>
            <a:r>
              <a:rPr lang="en-US" dirty="0"/>
              <a:t>Explanation is CRITICAL. Justify the purpose of each line item. </a:t>
            </a:r>
          </a:p>
        </p:txBody>
      </p:sp>
      <p:sp>
        <p:nvSpPr>
          <p:cNvPr id="4" name="Slide Number Placeholder 3">
            <a:extLst>
              <a:ext uri="{FF2B5EF4-FFF2-40B4-BE49-F238E27FC236}">
                <a16:creationId xmlns:a16="http://schemas.microsoft.com/office/drawing/2014/main" id="{11C3179A-C0FF-40C2-97BC-257E8686782E}"/>
              </a:ext>
            </a:extLst>
          </p:cNvPr>
          <p:cNvSpPr>
            <a:spLocks noGrp="1"/>
          </p:cNvSpPr>
          <p:nvPr>
            <p:ph type="sldNum" sz="quarter" idx="12"/>
          </p:nvPr>
        </p:nvSpPr>
        <p:spPr/>
        <p:txBody>
          <a:bodyPr/>
          <a:lstStyle/>
          <a:p>
            <a:fld id="{9CD8D479-8942-46E8-A226-A4E01F7A105C}" type="slidenum">
              <a:rPr lang="en-US" smtClean="0"/>
              <a:t>15</a:t>
            </a:fld>
            <a:endParaRPr lang="en-US"/>
          </a:p>
        </p:txBody>
      </p:sp>
      <p:sp>
        <p:nvSpPr>
          <p:cNvPr id="5" name="Date Placeholder 4">
            <a:extLst>
              <a:ext uri="{FF2B5EF4-FFF2-40B4-BE49-F238E27FC236}">
                <a16:creationId xmlns:a16="http://schemas.microsoft.com/office/drawing/2014/main" id="{45F93BD3-1954-466A-B7E2-7B5C0E516910}"/>
              </a:ext>
            </a:extLst>
          </p:cNvPr>
          <p:cNvSpPr>
            <a:spLocks noGrp="1"/>
          </p:cNvSpPr>
          <p:nvPr>
            <p:ph type="dt" sz="half" idx="10"/>
          </p:nvPr>
        </p:nvSpPr>
        <p:spPr/>
        <p:txBody>
          <a:bodyPr/>
          <a:lstStyle/>
          <a:p>
            <a:fld id="{8CBC4151-D429-490F-8B6F-CB9E6F3BB766}" type="datetime1">
              <a:rPr lang="en-US" smtClean="0"/>
              <a:t>2/25/2019</a:t>
            </a:fld>
            <a:endParaRPr lang="en-US" dirty="0"/>
          </a:p>
        </p:txBody>
      </p:sp>
      <p:sp>
        <p:nvSpPr>
          <p:cNvPr id="6" name="Footer Placeholder 5">
            <a:extLst>
              <a:ext uri="{FF2B5EF4-FFF2-40B4-BE49-F238E27FC236}">
                <a16:creationId xmlns:a16="http://schemas.microsoft.com/office/drawing/2014/main" id="{6848130E-E0B9-4B52-8A0D-06655B8F1E5D}"/>
              </a:ext>
            </a:extLst>
          </p:cNvPr>
          <p:cNvSpPr>
            <a:spLocks noGrp="1"/>
          </p:cNvSpPr>
          <p:nvPr>
            <p:ph type="ftr" sz="quarter" idx="11"/>
          </p:nvPr>
        </p:nvSpPr>
        <p:spPr/>
        <p:txBody>
          <a:bodyPr/>
          <a:lstStyle/>
          <a:p>
            <a:r>
              <a:rPr lang="en-US"/>
              <a:t>Council on Social Work Education                                                                                                                                                                                                                       www.cswe.org</a:t>
            </a:r>
            <a:endParaRPr lang="en-US" dirty="0"/>
          </a:p>
        </p:txBody>
      </p:sp>
    </p:spTree>
    <p:extLst>
      <p:ext uri="{BB962C8B-B14F-4D97-AF65-F5344CB8AC3E}">
        <p14:creationId xmlns:p14="http://schemas.microsoft.com/office/powerpoint/2010/main" val="1705062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0DF8B-22DF-4F84-96E6-3656FBEC6B98}"/>
              </a:ext>
            </a:extLst>
          </p:cNvPr>
          <p:cNvSpPr>
            <a:spLocks noGrp="1"/>
          </p:cNvSpPr>
          <p:nvPr>
            <p:ph type="title"/>
          </p:nvPr>
        </p:nvSpPr>
        <p:spPr/>
        <p:txBody>
          <a:bodyPr/>
          <a:lstStyle/>
          <a:p>
            <a:r>
              <a:rPr lang="en-US" dirty="0"/>
              <a:t>Questions/Comments/Contact</a:t>
            </a:r>
          </a:p>
        </p:txBody>
      </p:sp>
      <p:sp>
        <p:nvSpPr>
          <p:cNvPr id="3" name="Slide Number Placeholder 2">
            <a:extLst>
              <a:ext uri="{FF2B5EF4-FFF2-40B4-BE49-F238E27FC236}">
                <a16:creationId xmlns:a16="http://schemas.microsoft.com/office/drawing/2014/main" id="{9456EF7B-6931-453A-B669-D65E226FBCFF}"/>
              </a:ext>
            </a:extLst>
          </p:cNvPr>
          <p:cNvSpPr>
            <a:spLocks noGrp="1"/>
          </p:cNvSpPr>
          <p:nvPr>
            <p:ph type="sldNum" sz="quarter" idx="12"/>
          </p:nvPr>
        </p:nvSpPr>
        <p:spPr/>
        <p:txBody>
          <a:bodyPr/>
          <a:lstStyle/>
          <a:p>
            <a:fld id="{9CD8D479-8942-46E8-A226-A4E01F7A105C}" type="slidenum">
              <a:rPr lang="en-US" smtClean="0"/>
              <a:t>16</a:t>
            </a:fld>
            <a:endParaRPr lang="en-US"/>
          </a:p>
        </p:txBody>
      </p:sp>
      <p:sp>
        <p:nvSpPr>
          <p:cNvPr id="4" name="Date Placeholder 3">
            <a:extLst>
              <a:ext uri="{FF2B5EF4-FFF2-40B4-BE49-F238E27FC236}">
                <a16:creationId xmlns:a16="http://schemas.microsoft.com/office/drawing/2014/main" id="{A49A240C-6265-457D-8393-EB713AADF727}"/>
              </a:ext>
            </a:extLst>
          </p:cNvPr>
          <p:cNvSpPr>
            <a:spLocks noGrp="1"/>
          </p:cNvSpPr>
          <p:nvPr>
            <p:ph type="dt" sz="half" idx="10"/>
          </p:nvPr>
        </p:nvSpPr>
        <p:spPr/>
        <p:txBody>
          <a:bodyPr/>
          <a:lstStyle/>
          <a:p>
            <a:fld id="{2311AD68-56C7-4D31-B0FD-9CCEDEF9D6A0}" type="datetime1">
              <a:rPr lang="en-US" smtClean="0"/>
              <a:t>2/25/2019</a:t>
            </a:fld>
            <a:endParaRPr lang="en-US" dirty="0"/>
          </a:p>
        </p:txBody>
      </p:sp>
      <p:sp>
        <p:nvSpPr>
          <p:cNvPr id="5" name="Footer Placeholder 4">
            <a:extLst>
              <a:ext uri="{FF2B5EF4-FFF2-40B4-BE49-F238E27FC236}">
                <a16:creationId xmlns:a16="http://schemas.microsoft.com/office/drawing/2014/main" id="{6CF60CF6-5805-4A95-90D6-E1A88B8CF596}"/>
              </a:ext>
            </a:extLst>
          </p:cNvPr>
          <p:cNvSpPr>
            <a:spLocks noGrp="1"/>
          </p:cNvSpPr>
          <p:nvPr>
            <p:ph type="ftr" sz="quarter" idx="11"/>
          </p:nvPr>
        </p:nvSpPr>
        <p:spPr/>
        <p:txBody>
          <a:bodyPr/>
          <a:lstStyle/>
          <a:p>
            <a:r>
              <a:rPr lang="en-US"/>
              <a:t>Council on Social Work Education                                                                                                                                                                                                                       www.cswe.org</a:t>
            </a:r>
            <a:endParaRPr lang="en-US" dirty="0"/>
          </a:p>
        </p:txBody>
      </p:sp>
      <p:pic>
        <p:nvPicPr>
          <p:cNvPr id="7" name="Picture 6">
            <a:extLst>
              <a:ext uri="{FF2B5EF4-FFF2-40B4-BE49-F238E27FC236}">
                <a16:creationId xmlns:a16="http://schemas.microsoft.com/office/drawing/2014/main" id="{899DCC6C-E980-4DFF-A270-7361333D108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9588" y="2051716"/>
            <a:ext cx="3198850" cy="2754565"/>
          </a:xfrm>
          <a:prstGeom prst="rect">
            <a:avLst/>
          </a:prstGeom>
        </p:spPr>
      </p:pic>
      <p:sp>
        <p:nvSpPr>
          <p:cNvPr id="8" name="TextBox 7">
            <a:extLst>
              <a:ext uri="{FF2B5EF4-FFF2-40B4-BE49-F238E27FC236}">
                <a16:creationId xmlns:a16="http://schemas.microsoft.com/office/drawing/2014/main" id="{9D269EC5-2212-47CB-8FC0-6EEAE3A3CFC3}"/>
              </a:ext>
            </a:extLst>
          </p:cNvPr>
          <p:cNvSpPr txBox="1"/>
          <p:nvPr/>
        </p:nvSpPr>
        <p:spPr>
          <a:xfrm>
            <a:off x="4514248" y="2051716"/>
            <a:ext cx="6641432" cy="3693319"/>
          </a:xfrm>
          <a:prstGeom prst="rect">
            <a:avLst/>
          </a:prstGeom>
          <a:noFill/>
        </p:spPr>
        <p:txBody>
          <a:bodyPr wrap="square" rtlCol="0">
            <a:spAutoFit/>
          </a:bodyPr>
          <a:lstStyle/>
          <a:p>
            <a:r>
              <a:rPr lang="en-US" dirty="0"/>
              <a:t>Katherine Lord, Program Associate &amp; Grant Administrator</a:t>
            </a:r>
          </a:p>
          <a:p>
            <a:r>
              <a:rPr lang="en-US" dirty="0"/>
              <a:t>Email: </a:t>
            </a:r>
            <a:r>
              <a:rPr lang="en-US" dirty="0">
                <a:hlinkClick r:id="rId3"/>
              </a:rPr>
              <a:t>klord@cswe.org</a:t>
            </a:r>
            <a:endParaRPr lang="en-US" dirty="0"/>
          </a:p>
          <a:p>
            <a:r>
              <a:rPr lang="en-US" dirty="0"/>
              <a:t>Office Phone: 703.519.2047</a:t>
            </a:r>
          </a:p>
          <a:p>
            <a:endParaRPr lang="en-US" dirty="0"/>
          </a:p>
          <a:p>
            <a:r>
              <a:rPr lang="en-US" dirty="0"/>
              <a:t>KAKI Grants Website: </a:t>
            </a:r>
            <a:r>
              <a:rPr lang="en-US" dirty="0">
                <a:hlinkClick r:id="rId4"/>
              </a:rPr>
              <a:t>https://www.cswe.org/Centers-Initiatives/Centers/International-KAKI/Programs-and-Projects/Grants</a:t>
            </a:r>
            <a:endParaRPr lang="en-US" dirty="0"/>
          </a:p>
          <a:p>
            <a:endParaRPr lang="en-US" dirty="0"/>
          </a:p>
          <a:p>
            <a:r>
              <a:rPr lang="en-US" dirty="0"/>
              <a:t>2019 RFP: </a:t>
            </a:r>
            <a:r>
              <a:rPr lang="en-US" dirty="0">
                <a:hlinkClick r:id="rId5"/>
              </a:rPr>
              <a:t>https://www.cswe.org/CSWE/media/OtherFiles/2019-KAKI-RFP_FINAL.pdf</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1797942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Agenda </a:t>
            </a:r>
            <a:endParaRPr lang="en-US" dirty="0"/>
          </a:p>
        </p:txBody>
      </p:sp>
      <p:sp>
        <p:nvSpPr>
          <p:cNvPr id="3" name="Content Placeholder 2"/>
          <p:cNvSpPr>
            <a:spLocks noGrp="1"/>
          </p:cNvSpPr>
          <p:nvPr>
            <p:ph idx="1"/>
          </p:nvPr>
        </p:nvSpPr>
        <p:spPr/>
        <p:txBody>
          <a:bodyPr/>
          <a:lstStyle/>
          <a:p>
            <a:r>
              <a:rPr lang="en-US" dirty="0"/>
              <a:t>Panelist Introductions</a:t>
            </a:r>
          </a:p>
          <a:p>
            <a:r>
              <a:rPr lang="en-US" dirty="0"/>
              <a:t>Review RFP by section </a:t>
            </a:r>
          </a:p>
          <a:p>
            <a:r>
              <a:rPr lang="en-US" dirty="0"/>
              <a:t>Question &amp; Answer </a:t>
            </a:r>
          </a:p>
          <a:p>
            <a:endParaRPr lang="en-US" dirty="0"/>
          </a:p>
        </p:txBody>
      </p:sp>
      <p:sp>
        <p:nvSpPr>
          <p:cNvPr id="4" name="Slide Number Placeholder 3"/>
          <p:cNvSpPr>
            <a:spLocks noGrp="1"/>
          </p:cNvSpPr>
          <p:nvPr>
            <p:ph type="sldNum" sz="quarter" idx="12"/>
          </p:nvPr>
        </p:nvSpPr>
        <p:spPr/>
        <p:txBody>
          <a:bodyPr/>
          <a:lstStyle/>
          <a:p>
            <a:fld id="{9CD8D479-8942-46E8-A226-A4E01F7A105C}" type="slidenum">
              <a:rPr lang="en-US" smtClean="0"/>
              <a:t>2</a:t>
            </a:fld>
            <a:endParaRPr lang="en-US"/>
          </a:p>
        </p:txBody>
      </p:sp>
      <p:sp>
        <p:nvSpPr>
          <p:cNvPr id="5" name="Date Placeholder 4"/>
          <p:cNvSpPr>
            <a:spLocks noGrp="1"/>
          </p:cNvSpPr>
          <p:nvPr>
            <p:ph type="dt" sz="half" idx="10"/>
          </p:nvPr>
        </p:nvSpPr>
        <p:spPr/>
        <p:txBody>
          <a:bodyPr/>
          <a:lstStyle/>
          <a:p>
            <a:fld id="{03AC15E3-D832-46F0-AD18-AE1B82A40BEB}" type="datetime1">
              <a:rPr lang="en-US" smtClean="0"/>
              <a:t>2/25/2019</a:t>
            </a:fld>
            <a:endParaRPr lang="en-US" dirty="0"/>
          </a:p>
        </p:txBody>
      </p:sp>
      <p:sp>
        <p:nvSpPr>
          <p:cNvPr id="6" name="Footer Placeholder 5"/>
          <p:cNvSpPr>
            <a:spLocks noGrp="1"/>
          </p:cNvSpPr>
          <p:nvPr>
            <p:ph type="ftr" sz="quarter" idx="11"/>
          </p:nvPr>
        </p:nvSpPr>
        <p:spPr/>
        <p:txBody>
          <a:bodyPr/>
          <a:lstStyle/>
          <a:p>
            <a:r>
              <a:rPr lang="en-US"/>
              <a:t>Council on Social Work Education                                                                                                                                                                                                                       www.cswe.org</a:t>
            </a:r>
            <a:endParaRPr lang="en-US" dirty="0"/>
          </a:p>
        </p:txBody>
      </p:sp>
    </p:spTree>
    <p:extLst>
      <p:ext uri="{BB962C8B-B14F-4D97-AF65-F5344CB8AC3E}">
        <p14:creationId xmlns:p14="http://schemas.microsoft.com/office/powerpoint/2010/main" val="1627619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402" y="162139"/>
            <a:ext cx="9371949" cy="616314"/>
          </a:xfrm>
        </p:spPr>
        <p:txBody>
          <a:bodyPr/>
          <a:lstStyle/>
          <a:p>
            <a:r>
              <a:rPr lang="en-US" dirty="0"/>
              <a:t>Introductions </a:t>
            </a:r>
          </a:p>
        </p:txBody>
      </p:sp>
      <p:sp>
        <p:nvSpPr>
          <p:cNvPr id="4" name="Slide Number Placeholder 3"/>
          <p:cNvSpPr>
            <a:spLocks noGrp="1"/>
          </p:cNvSpPr>
          <p:nvPr>
            <p:ph type="sldNum" sz="quarter" idx="12"/>
          </p:nvPr>
        </p:nvSpPr>
        <p:spPr/>
        <p:txBody>
          <a:bodyPr/>
          <a:lstStyle/>
          <a:p>
            <a:fld id="{9CD8D479-8942-46E8-A226-A4E01F7A105C}" type="slidenum">
              <a:rPr lang="en-US" smtClean="0"/>
              <a:t>3</a:t>
            </a:fld>
            <a:endParaRPr lang="en-US"/>
          </a:p>
        </p:txBody>
      </p:sp>
      <p:sp>
        <p:nvSpPr>
          <p:cNvPr id="5" name="Date Placeholder 4"/>
          <p:cNvSpPr>
            <a:spLocks noGrp="1"/>
          </p:cNvSpPr>
          <p:nvPr>
            <p:ph type="dt" sz="half" idx="10"/>
          </p:nvPr>
        </p:nvSpPr>
        <p:spPr/>
        <p:txBody>
          <a:bodyPr/>
          <a:lstStyle/>
          <a:p>
            <a:fld id="{8ABC323C-8F58-49D7-B3E9-041246C3AAF0}" type="datetime1">
              <a:rPr lang="en-US" smtClean="0"/>
              <a:t>2/25/2019</a:t>
            </a:fld>
            <a:endParaRPr lang="en-US" dirty="0"/>
          </a:p>
        </p:txBody>
      </p:sp>
      <p:sp>
        <p:nvSpPr>
          <p:cNvPr id="6" name="Footer Placeholder 5"/>
          <p:cNvSpPr>
            <a:spLocks noGrp="1"/>
          </p:cNvSpPr>
          <p:nvPr>
            <p:ph type="ftr" sz="quarter" idx="11"/>
          </p:nvPr>
        </p:nvSpPr>
        <p:spPr/>
        <p:txBody>
          <a:bodyPr/>
          <a:lstStyle/>
          <a:p>
            <a:r>
              <a:rPr lang="en-US"/>
              <a:t>Council on Social Work Education                                                                                                                                                                                                                       www.cswe.org</a:t>
            </a:r>
            <a:endParaRPr lang="en-US" dirty="0"/>
          </a:p>
        </p:txBody>
      </p:sp>
      <p:sp>
        <p:nvSpPr>
          <p:cNvPr id="3" name="Content Placeholder 2">
            <a:extLst>
              <a:ext uri="{FF2B5EF4-FFF2-40B4-BE49-F238E27FC236}">
                <a16:creationId xmlns:a16="http://schemas.microsoft.com/office/drawing/2014/main" id="{AD097766-6D3A-4834-A625-CC372AD84CD9}"/>
              </a:ext>
            </a:extLst>
          </p:cNvPr>
          <p:cNvSpPr>
            <a:spLocks noGrp="1"/>
          </p:cNvSpPr>
          <p:nvPr>
            <p:ph idx="1"/>
          </p:nvPr>
        </p:nvSpPr>
        <p:spPr>
          <a:xfrm>
            <a:off x="1646230" y="951345"/>
            <a:ext cx="9371948" cy="5477164"/>
          </a:xfrm>
        </p:spPr>
        <p:txBody>
          <a:bodyPr>
            <a:normAutofit/>
          </a:bodyPr>
          <a:lstStyle/>
          <a:p>
            <a:pPr marL="0" indent="0">
              <a:buNone/>
            </a:pPr>
            <a:endParaRPr lang="en-US" dirty="0"/>
          </a:p>
          <a:p>
            <a:pPr marL="0" indent="0">
              <a:buNone/>
            </a:pPr>
            <a:r>
              <a:rPr lang="en-US" dirty="0"/>
              <a:t>Katherine Lord, CSWE Program Associate</a:t>
            </a:r>
          </a:p>
          <a:p>
            <a:pPr marL="283464" lvl="1" indent="0">
              <a:buNone/>
            </a:pPr>
            <a:r>
              <a:rPr lang="en-US" dirty="0"/>
              <a:t>Grants Administrator </a:t>
            </a:r>
          </a:p>
          <a:p>
            <a:pPr marL="0" indent="0">
              <a:buNone/>
            </a:pPr>
            <a:endParaRPr lang="en-US" dirty="0"/>
          </a:p>
          <a:p>
            <a:pPr marL="0" indent="0">
              <a:buNone/>
            </a:pPr>
            <a:r>
              <a:rPr lang="en-US" dirty="0"/>
              <a:t>Peter Szto, Professor of Social Work, University of Nebraska at Omaha</a:t>
            </a:r>
          </a:p>
          <a:p>
            <a:pPr marL="283464" lvl="1" indent="0">
              <a:buNone/>
            </a:pPr>
            <a:r>
              <a:rPr lang="en-US" dirty="0"/>
              <a:t>KAKI Advisory Board Member, Grants Sub-Committee</a:t>
            </a:r>
          </a:p>
          <a:p>
            <a:pPr marL="0" indent="0">
              <a:buNone/>
            </a:pPr>
            <a:endParaRPr lang="en-US" dirty="0"/>
          </a:p>
          <a:p>
            <a:pPr marL="0" indent="0">
              <a:buNone/>
            </a:pPr>
            <a:r>
              <a:rPr lang="en-US" dirty="0"/>
              <a:t>Lynne Healy, Professor Emeritus, University of Connecticut </a:t>
            </a:r>
          </a:p>
          <a:p>
            <a:pPr marL="283464" lvl="1" indent="0">
              <a:buNone/>
            </a:pPr>
            <a:r>
              <a:rPr lang="en-US" dirty="0"/>
              <a:t>KAKI Advisory Board Chair</a:t>
            </a:r>
          </a:p>
          <a:p>
            <a:pPr marL="0" indent="0">
              <a:buNone/>
            </a:pPr>
            <a:endParaRPr lang="en-US" dirty="0"/>
          </a:p>
          <a:p>
            <a:pPr marL="0" indent="0">
              <a:buNone/>
            </a:pPr>
            <a:r>
              <a:rPr lang="en-US" dirty="0"/>
              <a:t>Jane McPherson, Director of Global Engagement &amp; Assistant Professor, University of Georgia</a:t>
            </a:r>
          </a:p>
          <a:p>
            <a:pPr marL="283464" lvl="1" indent="0">
              <a:buNone/>
            </a:pPr>
            <a:r>
              <a:rPr lang="en-US" dirty="0"/>
              <a:t>2017 KAKI Grant Recipient </a:t>
            </a:r>
          </a:p>
        </p:txBody>
      </p:sp>
      <p:pic>
        <p:nvPicPr>
          <p:cNvPr id="9" name="Picture 2" descr="t-33698-004.jpg">
            <a:extLst>
              <a:ext uri="{FF2B5EF4-FFF2-40B4-BE49-F238E27FC236}">
                <a16:creationId xmlns:a16="http://schemas.microsoft.com/office/drawing/2014/main" id="{358898B7-A941-4EEF-B4E4-4F5390877A7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0736" y="4941455"/>
            <a:ext cx="856809" cy="1283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a:extLst>
              <a:ext uri="{FF2B5EF4-FFF2-40B4-BE49-F238E27FC236}">
                <a16:creationId xmlns:a16="http://schemas.microsoft.com/office/drawing/2014/main" id="{1AEFD8DB-6612-4117-8CFA-9CBA1474287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7054" y="2318947"/>
            <a:ext cx="856809" cy="1285214"/>
          </a:xfrm>
          <a:prstGeom prst="rect">
            <a:avLst/>
          </a:prstGeom>
        </p:spPr>
      </p:pic>
      <p:pic>
        <p:nvPicPr>
          <p:cNvPr id="12" name="Picture 11">
            <a:extLst>
              <a:ext uri="{FF2B5EF4-FFF2-40B4-BE49-F238E27FC236}">
                <a16:creationId xmlns:a16="http://schemas.microsoft.com/office/drawing/2014/main" id="{3FC9D3BA-831C-4F5A-B926-23F44701345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7054" y="1029610"/>
            <a:ext cx="870491" cy="1088446"/>
          </a:xfrm>
          <a:prstGeom prst="rect">
            <a:avLst/>
          </a:prstGeom>
        </p:spPr>
      </p:pic>
      <p:pic>
        <p:nvPicPr>
          <p:cNvPr id="14" name="Picture 13">
            <a:extLst>
              <a:ext uri="{FF2B5EF4-FFF2-40B4-BE49-F238E27FC236}">
                <a16:creationId xmlns:a16="http://schemas.microsoft.com/office/drawing/2014/main" id="{CD6FA688-47C8-4A05-8B85-F029B4BC95E2}"/>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8608" t="1" r="18171" b="2264"/>
          <a:stretch/>
        </p:blipFill>
        <p:spPr>
          <a:xfrm>
            <a:off x="453403" y="3730871"/>
            <a:ext cx="1133972" cy="1009073"/>
          </a:xfrm>
          <a:prstGeom prst="rect">
            <a:avLst/>
          </a:prstGeom>
        </p:spPr>
      </p:pic>
    </p:spTree>
    <p:extLst>
      <p:ext uri="{BB962C8B-B14F-4D97-AF65-F5344CB8AC3E}">
        <p14:creationId xmlns:p14="http://schemas.microsoft.com/office/powerpoint/2010/main" val="2632695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Request for Proposals </a:t>
            </a:r>
          </a:p>
        </p:txBody>
      </p:sp>
      <p:sp>
        <p:nvSpPr>
          <p:cNvPr id="3" name="Content Placeholder 2"/>
          <p:cNvSpPr>
            <a:spLocks noGrp="1"/>
          </p:cNvSpPr>
          <p:nvPr>
            <p:ph sz="half" idx="1"/>
          </p:nvPr>
        </p:nvSpPr>
        <p:spPr/>
        <p:txBody>
          <a:bodyPr>
            <a:normAutofit fontScale="70000" lnSpcReduction="20000"/>
          </a:bodyPr>
          <a:lstStyle/>
          <a:p>
            <a:pPr marL="0" indent="0">
              <a:buNone/>
            </a:pPr>
            <a:r>
              <a:rPr lang="en-US" b="1" dirty="0"/>
              <a:t>Overview</a:t>
            </a:r>
          </a:p>
          <a:p>
            <a:pPr>
              <a:lnSpc>
                <a:spcPct val="120000"/>
              </a:lnSpc>
            </a:pPr>
            <a:r>
              <a:rPr lang="en-US" dirty="0"/>
              <a:t>This is a 2019 grant cycle request for proposals (RFP) for the Katherine A. Kendall Institute for International Social Work (KAKI).</a:t>
            </a:r>
          </a:p>
          <a:p>
            <a:pPr>
              <a:lnSpc>
                <a:spcPct val="120000"/>
              </a:lnSpc>
            </a:pPr>
            <a:r>
              <a:rPr lang="en-US" dirty="0"/>
              <a:t>The KAKI Grant Program facilitates the development of international social work education materials and curricula by helping educators create tools that bring the global context into social work classrooms in the United States. These projects leverage creativity and innovation with existing knowledge and practice to influence the future of international social work education nationwide.</a:t>
            </a:r>
          </a:p>
          <a:p>
            <a:pPr>
              <a:lnSpc>
                <a:spcPct val="120000"/>
              </a:lnSpc>
            </a:pPr>
            <a:r>
              <a:rPr lang="en-US" dirty="0"/>
              <a:t>The 2019 grant cycle spans 3 years, July 1, 2019, to June 31, 2022. KAKI will award at least three grantees up to $10,000 each in this cycle.</a:t>
            </a:r>
          </a:p>
          <a:p>
            <a:endParaRPr lang="en-US" dirty="0"/>
          </a:p>
        </p:txBody>
      </p:sp>
      <p:sp>
        <p:nvSpPr>
          <p:cNvPr id="5" name="Slide Number Placeholder 4"/>
          <p:cNvSpPr>
            <a:spLocks noGrp="1"/>
          </p:cNvSpPr>
          <p:nvPr>
            <p:ph type="sldNum" sz="quarter" idx="12"/>
          </p:nvPr>
        </p:nvSpPr>
        <p:spPr/>
        <p:txBody>
          <a:bodyPr/>
          <a:lstStyle/>
          <a:p>
            <a:fld id="{9CD8D479-8942-46E8-A226-A4E01F7A105C}" type="slidenum">
              <a:rPr lang="en-US" smtClean="0"/>
              <a:t>4</a:t>
            </a:fld>
            <a:endParaRPr lang="en-US"/>
          </a:p>
        </p:txBody>
      </p:sp>
      <p:sp>
        <p:nvSpPr>
          <p:cNvPr id="6" name="Date Placeholder 5"/>
          <p:cNvSpPr>
            <a:spLocks noGrp="1"/>
          </p:cNvSpPr>
          <p:nvPr>
            <p:ph type="dt" sz="half" idx="10"/>
          </p:nvPr>
        </p:nvSpPr>
        <p:spPr/>
        <p:txBody>
          <a:bodyPr/>
          <a:lstStyle/>
          <a:p>
            <a:fld id="{BDF49124-7D5D-491F-9DB1-D15C03C85AB4}" type="datetime1">
              <a:rPr lang="en-US" smtClean="0"/>
              <a:t>2/25/2019</a:t>
            </a:fld>
            <a:endParaRPr lang="en-US" dirty="0"/>
          </a:p>
        </p:txBody>
      </p:sp>
      <p:sp>
        <p:nvSpPr>
          <p:cNvPr id="7" name="Footer Placeholder 6"/>
          <p:cNvSpPr>
            <a:spLocks noGrp="1"/>
          </p:cNvSpPr>
          <p:nvPr>
            <p:ph type="ftr" sz="quarter" idx="11"/>
          </p:nvPr>
        </p:nvSpPr>
        <p:spPr/>
        <p:txBody>
          <a:bodyPr/>
          <a:lstStyle/>
          <a:p>
            <a:r>
              <a:rPr lang="en-US"/>
              <a:t>Council on Social Work Education                                                                                                                                                                                                                       www.cswe.org</a:t>
            </a:r>
            <a:endParaRPr lang="en-US" dirty="0"/>
          </a:p>
        </p:txBody>
      </p:sp>
      <p:sp>
        <p:nvSpPr>
          <p:cNvPr id="9" name="Content Placeholder 8">
            <a:extLst>
              <a:ext uri="{FF2B5EF4-FFF2-40B4-BE49-F238E27FC236}">
                <a16:creationId xmlns:a16="http://schemas.microsoft.com/office/drawing/2014/main" id="{491933D2-1619-43FB-AE1A-EE9C9556DE13}"/>
              </a:ext>
            </a:extLst>
          </p:cNvPr>
          <p:cNvSpPr>
            <a:spLocks noGrp="1"/>
          </p:cNvSpPr>
          <p:nvPr>
            <p:ph sz="half" idx="2"/>
          </p:nvPr>
        </p:nvSpPr>
        <p:spPr/>
        <p:txBody>
          <a:bodyPr>
            <a:normAutofit fontScale="70000" lnSpcReduction="20000"/>
          </a:bodyPr>
          <a:lstStyle/>
          <a:p>
            <a:pPr marL="0" indent="0">
              <a:buNone/>
            </a:pPr>
            <a:r>
              <a:rPr lang="en-US" b="1" dirty="0"/>
              <a:t>Outcomes</a:t>
            </a:r>
          </a:p>
          <a:p>
            <a:pPr>
              <a:lnSpc>
                <a:spcPct val="120000"/>
              </a:lnSpc>
            </a:pPr>
            <a:r>
              <a:rPr lang="en-US" dirty="0"/>
              <a:t>The outcomes from the KAKI grant projects will be creative, timely, transferable, and sustainable educational materials that support bringing the global context into social work classrooms in the United States. The completed project deliverables, shared with the CSWE membership via the KAKI website, serve as replicable and sustainable teaching resources that educators can use in their own institutions.</a:t>
            </a:r>
          </a:p>
          <a:p>
            <a:endParaRPr lang="en-US" dirty="0"/>
          </a:p>
        </p:txBody>
      </p:sp>
      <p:pic>
        <p:nvPicPr>
          <p:cNvPr id="11" name="Picture 10">
            <a:extLst>
              <a:ext uri="{FF2B5EF4-FFF2-40B4-BE49-F238E27FC236}">
                <a16:creationId xmlns:a16="http://schemas.microsoft.com/office/drawing/2014/main" id="{1281E6A1-23A5-4DBB-9419-DDF076E76FC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15125" y="4631416"/>
            <a:ext cx="3323924" cy="1340606"/>
          </a:xfrm>
          <a:prstGeom prst="rect">
            <a:avLst/>
          </a:prstGeom>
        </p:spPr>
      </p:pic>
    </p:spTree>
    <p:extLst>
      <p:ext uri="{BB962C8B-B14F-4D97-AF65-F5344CB8AC3E}">
        <p14:creationId xmlns:p14="http://schemas.microsoft.com/office/powerpoint/2010/main" val="4015598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Cohort Format</a:t>
            </a:r>
          </a:p>
        </p:txBody>
      </p:sp>
      <p:sp>
        <p:nvSpPr>
          <p:cNvPr id="3" name="Content Placeholder 2"/>
          <p:cNvSpPr>
            <a:spLocks noGrp="1"/>
          </p:cNvSpPr>
          <p:nvPr>
            <p:ph sz="half" idx="1"/>
          </p:nvPr>
        </p:nvSpPr>
        <p:spPr/>
        <p:txBody>
          <a:bodyPr>
            <a:normAutofit lnSpcReduction="10000"/>
          </a:bodyPr>
          <a:lstStyle/>
          <a:p>
            <a:pPr marL="0" indent="0">
              <a:buNone/>
            </a:pPr>
            <a:r>
              <a:rPr lang="en-US" dirty="0"/>
              <a:t>To provide peer support, share expertise, and foster an opportunity for networking, the 2019 KAKI grantees will participate in a cohort model. Grantees will join a cohort Zoom call in each year of the grant cycle and virtually present their final projects to one another and the CSWE staff. Additionally, the current cohort and previous KAKI grant recipients will have the opportunity to meet at the CSWE Annual Program Meeting at the KAKI Partnership Session. A selection of grantees will report on their work and offer insights about their projects and process.</a:t>
            </a:r>
          </a:p>
        </p:txBody>
      </p:sp>
      <p:sp>
        <p:nvSpPr>
          <p:cNvPr id="5" name="Slide Number Placeholder 4"/>
          <p:cNvSpPr>
            <a:spLocks noGrp="1"/>
          </p:cNvSpPr>
          <p:nvPr>
            <p:ph type="sldNum" sz="quarter" idx="12"/>
          </p:nvPr>
        </p:nvSpPr>
        <p:spPr/>
        <p:txBody>
          <a:bodyPr/>
          <a:lstStyle/>
          <a:p>
            <a:fld id="{9CD8D479-8942-46E8-A226-A4E01F7A105C}" type="slidenum">
              <a:rPr lang="en-US" smtClean="0"/>
              <a:t>5</a:t>
            </a:fld>
            <a:endParaRPr lang="en-US"/>
          </a:p>
        </p:txBody>
      </p:sp>
      <p:sp>
        <p:nvSpPr>
          <p:cNvPr id="6" name="Date Placeholder 5"/>
          <p:cNvSpPr>
            <a:spLocks noGrp="1"/>
          </p:cNvSpPr>
          <p:nvPr>
            <p:ph type="dt" sz="half" idx="10"/>
          </p:nvPr>
        </p:nvSpPr>
        <p:spPr/>
        <p:txBody>
          <a:bodyPr/>
          <a:lstStyle/>
          <a:p>
            <a:fld id="{0D97FE05-B279-40BD-9672-FC093602F6CE}" type="datetime1">
              <a:rPr lang="en-US" smtClean="0"/>
              <a:t>2/25/2019</a:t>
            </a:fld>
            <a:endParaRPr lang="en-US" dirty="0"/>
          </a:p>
        </p:txBody>
      </p:sp>
      <p:sp>
        <p:nvSpPr>
          <p:cNvPr id="7" name="Footer Placeholder 6"/>
          <p:cNvSpPr>
            <a:spLocks noGrp="1"/>
          </p:cNvSpPr>
          <p:nvPr>
            <p:ph type="ftr" sz="quarter" idx="11"/>
          </p:nvPr>
        </p:nvSpPr>
        <p:spPr/>
        <p:txBody>
          <a:bodyPr/>
          <a:lstStyle/>
          <a:p>
            <a:r>
              <a:rPr lang="en-US"/>
              <a:t>Council on Social Work Education                                                                                                                                                                                                                       www.cswe.org</a:t>
            </a:r>
            <a:endParaRPr lang="en-US" dirty="0"/>
          </a:p>
        </p:txBody>
      </p:sp>
      <p:graphicFrame>
        <p:nvGraphicFramePr>
          <p:cNvPr id="9" name="Content Placeholder 8">
            <a:extLst>
              <a:ext uri="{FF2B5EF4-FFF2-40B4-BE49-F238E27FC236}">
                <a16:creationId xmlns:a16="http://schemas.microsoft.com/office/drawing/2014/main" id="{3D63DCAA-80E3-42A7-920E-C7CE47E46915}"/>
              </a:ext>
            </a:extLst>
          </p:cNvPr>
          <p:cNvGraphicFramePr>
            <a:graphicFrameLocks noGrp="1"/>
          </p:cNvGraphicFramePr>
          <p:nvPr>
            <p:ph sz="half" idx="2"/>
            <p:extLst>
              <p:ext uri="{D42A27DB-BD31-4B8C-83A1-F6EECF244321}">
                <p14:modId xmlns:p14="http://schemas.microsoft.com/office/powerpoint/2010/main" val="3727688240"/>
              </p:ext>
            </p:extLst>
          </p:nvPr>
        </p:nvGraphicFramePr>
        <p:xfrm>
          <a:off x="6172200" y="1555750"/>
          <a:ext cx="4610100" cy="4621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071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Eligibility </a:t>
            </a:r>
          </a:p>
        </p:txBody>
      </p:sp>
      <p:sp>
        <p:nvSpPr>
          <p:cNvPr id="4" name="Content Placeholder 3"/>
          <p:cNvSpPr>
            <a:spLocks noGrp="1"/>
          </p:cNvSpPr>
          <p:nvPr>
            <p:ph sz="half" idx="2"/>
          </p:nvPr>
        </p:nvSpPr>
        <p:spPr>
          <a:xfrm>
            <a:off x="1487423" y="1593639"/>
            <a:ext cx="9371949" cy="1361998"/>
          </a:xfrm>
        </p:spPr>
        <p:txBody>
          <a:bodyPr/>
          <a:lstStyle/>
          <a:p>
            <a:r>
              <a:rPr lang="en-US" dirty="0"/>
              <a:t>CSWE Members, including Program members in candidacy </a:t>
            </a:r>
          </a:p>
          <a:p>
            <a:r>
              <a:rPr lang="en-US" dirty="0"/>
              <a:t>One member must be a CSWE member throughout the duration of the grant</a:t>
            </a:r>
          </a:p>
          <a:p>
            <a:r>
              <a:rPr lang="en-US" dirty="0"/>
              <a:t>May include collaboration with community partners or organizations  </a:t>
            </a:r>
          </a:p>
        </p:txBody>
      </p:sp>
      <p:sp>
        <p:nvSpPr>
          <p:cNvPr id="7" name="Slide Number Placeholder 6"/>
          <p:cNvSpPr>
            <a:spLocks noGrp="1"/>
          </p:cNvSpPr>
          <p:nvPr>
            <p:ph type="sldNum" sz="quarter" idx="12"/>
          </p:nvPr>
        </p:nvSpPr>
        <p:spPr/>
        <p:txBody>
          <a:bodyPr/>
          <a:lstStyle/>
          <a:p>
            <a:fld id="{9CD8D479-8942-46E8-A226-A4E01F7A105C}" type="slidenum">
              <a:rPr lang="en-US" smtClean="0"/>
              <a:t>6</a:t>
            </a:fld>
            <a:endParaRPr lang="en-US" dirty="0"/>
          </a:p>
        </p:txBody>
      </p:sp>
      <p:sp>
        <p:nvSpPr>
          <p:cNvPr id="8" name="Date Placeholder 7"/>
          <p:cNvSpPr>
            <a:spLocks noGrp="1"/>
          </p:cNvSpPr>
          <p:nvPr>
            <p:ph type="dt" sz="half" idx="10"/>
          </p:nvPr>
        </p:nvSpPr>
        <p:spPr/>
        <p:txBody>
          <a:bodyPr/>
          <a:lstStyle/>
          <a:p>
            <a:fld id="{654F3874-FEB8-42CB-9E26-B805BC091B81}" type="datetime1">
              <a:rPr lang="en-US" smtClean="0"/>
              <a:t>2/25/2019</a:t>
            </a:fld>
            <a:endParaRPr lang="en-US" dirty="0"/>
          </a:p>
        </p:txBody>
      </p:sp>
      <p:sp>
        <p:nvSpPr>
          <p:cNvPr id="9" name="Footer Placeholder 8"/>
          <p:cNvSpPr>
            <a:spLocks noGrp="1"/>
          </p:cNvSpPr>
          <p:nvPr>
            <p:ph type="ftr" sz="quarter" idx="11"/>
          </p:nvPr>
        </p:nvSpPr>
        <p:spPr/>
        <p:txBody>
          <a:bodyPr/>
          <a:lstStyle/>
          <a:p>
            <a:r>
              <a:rPr lang="en-US"/>
              <a:t>Council on Social Work Education                                                                                                                                                                                                                       www.cswe.org</a:t>
            </a:r>
            <a:endParaRPr lang="en-US" dirty="0"/>
          </a:p>
        </p:txBody>
      </p:sp>
      <p:sp>
        <p:nvSpPr>
          <p:cNvPr id="10" name="Title 1">
            <a:extLst>
              <a:ext uri="{FF2B5EF4-FFF2-40B4-BE49-F238E27FC236}">
                <a16:creationId xmlns:a16="http://schemas.microsoft.com/office/drawing/2014/main" id="{31127597-D920-479E-A81D-4E63F108C12C}"/>
              </a:ext>
            </a:extLst>
          </p:cNvPr>
          <p:cNvSpPr txBox="1">
            <a:spLocks/>
          </p:cNvSpPr>
          <p:nvPr/>
        </p:nvSpPr>
        <p:spPr>
          <a:xfrm>
            <a:off x="1410025" y="2363854"/>
            <a:ext cx="9371949" cy="1183566"/>
          </a:xfrm>
          <a:prstGeom prst="rect">
            <a:avLst/>
          </a:prstGeom>
        </p:spPr>
        <p:txBody>
          <a:bodyPr vert="horz" lIns="91440" tIns="45720" rIns="91440" bIns="45720" rtlCol="0" anchor="b">
            <a:normAutofit/>
          </a:bodyPr>
          <a:lstStyle>
            <a:lvl1pPr algn="l" defTabSz="914400" rtl="0" eaLnBrk="1" latinLnBrk="0" hangingPunct="1">
              <a:spcBef>
                <a:spcPct val="0"/>
              </a:spcBef>
              <a:buNone/>
              <a:defRPr sz="3400" kern="1200">
                <a:solidFill>
                  <a:schemeClr val="accent1">
                    <a:lumMod val="75000"/>
                  </a:schemeClr>
                </a:solidFill>
                <a:latin typeface="+mj-lt"/>
                <a:ea typeface="+mj-ea"/>
                <a:cs typeface="+mj-cs"/>
              </a:defRPr>
            </a:lvl1pPr>
          </a:lstStyle>
          <a:p>
            <a:r>
              <a:rPr lang="en-US" dirty="0"/>
              <a:t>Exclusion Criteria </a:t>
            </a:r>
          </a:p>
        </p:txBody>
      </p:sp>
      <p:sp>
        <p:nvSpPr>
          <p:cNvPr id="13" name="Content Placeholder 3">
            <a:extLst>
              <a:ext uri="{FF2B5EF4-FFF2-40B4-BE49-F238E27FC236}">
                <a16:creationId xmlns:a16="http://schemas.microsoft.com/office/drawing/2014/main" id="{BB385FCC-615C-4074-B977-D477EDFE8A0B}"/>
              </a:ext>
            </a:extLst>
          </p:cNvPr>
          <p:cNvSpPr txBox="1">
            <a:spLocks/>
          </p:cNvSpPr>
          <p:nvPr/>
        </p:nvSpPr>
        <p:spPr>
          <a:xfrm>
            <a:off x="1523870" y="3547420"/>
            <a:ext cx="9707548" cy="2490197"/>
          </a:xfrm>
          <a:prstGeom prst="rect">
            <a:avLst/>
          </a:prstGeom>
        </p:spPr>
        <p:txBody>
          <a:bodyPr vert="horz" lIns="91440" tIns="45720" rIns="91440" bIns="45720" rtlCol="0">
            <a:normAutofit/>
          </a:bodyPr>
          <a:lstStyle>
            <a:lvl1pPr marL="210312" indent="-210312" algn="l" defTabSz="914400" rtl="0" eaLnBrk="1" latinLnBrk="0" hangingPunct="1">
              <a:lnSpc>
                <a:spcPct val="90000"/>
              </a:lnSpc>
              <a:spcBef>
                <a:spcPts val="1100"/>
              </a:spcBef>
              <a:buFont typeface="Arial" panose="020B0604020202020204" pitchFamily="34" charset="0"/>
              <a:buChar char="•"/>
              <a:defRPr sz="2200" kern="1200">
                <a:solidFill>
                  <a:schemeClr val="tx1"/>
                </a:solidFill>
                <a:latin typeface="+mn-lt"/>
                <a:ea typeface="+mn-ea"/>
                <a:cs typeface="+mn-cs"/>
              </a:defRPr>
            </a:lvl1pPr>
            <a:lvl2pPr marL="438912" indent="-155448" algn="l" defTabSz="914400" rtl="0" eaLnBrk="1" latinLnBrk="0" hangingPunct="1">
              <a:lnSpc>
                <a:spcPct val="90000"/>
              </a:lnSpc>
              <a:spcBef>
                <a:spcPts val="400"/>
              </a:spcBef>
              <a:buFont typeface="Arial" panose="020B0604020202020204" pitchFamily="34" charset="0"/>
              <a:buChar char="•"/>
              <a:defRPr sz="1800" kern="1200">
                <a:solidFill>
                  <a:schemeClr val="tx1"/>
                </a:solidFill>
                <a:latin typeface="+mn-lt"/>
                <a:ea typeface="+mn-ea"/>
                <a:cs typeface="+mn-cs"/>
              </a:defRPr>
            </a:lvl2pPr>
            <a:lvl3pPr marL="6766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3pPr>
            <a:lvl4pPr marL="9052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4pPr>
            <a:lvl5pPr marL="11338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5pPr>
            <a:lvl6pPr marL="13624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6pPr>
            <a:lvl7pPr marL="15910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7pPr>
            <a:lvl8pPr marL="18196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8pPr>
            <a:lvl9pPr marL="20482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9pPr>
          </a:lstStyle>
          <a:p>
            <a:pPr marL="0" indent="0">
              <a:buNone/>
            </a:pPr>
            <a:r>
              <a:rPr lang="en-US" dirty="0"/>
              <a:t>KAKI will not consider funding for: </a:t>
            </a:r>
          </a:p>
          <a:p>
            <a:r>
              <a:rPr lang="en-US" dirty="0"/>
              <a:t>Overhead costs; </a:t>
            </a:r>
          </a:p>
          <a:p>
            <a:r>
              <a:rPr lang="en-US" dirty="0"/>
              <a:t>Projects for which the primary purpose is travel; </a:t>
            </a:r>
          </a:p>
          <a:p>
            <a:r>
              <a:rPr lang="en-US" dirty="0"/>
              <a:t>Exclusively research-based projects; or</a:t>
            </a:r>
          </a:p>
          <a:p>
            <a:r>
              <a:rPr lang="en-US" dirty="0"/>
              <a:t>Projects without tangible, transferable </a:t>
            </a:r>
            <a:r>
              <a:rPr lang="en-US"/>
              <a:t>deliverables </a:t>
            </a:r>
            <a:endParaRPr lang="en-US" dirty="0"/>
          </a:p>
        </p:txBody>
      </p:sp>
    </p:spTree>
    <p:extLst>
      <p:ext uri="{BB962C8B-B14F-4D97-AF65-F5344CB8AC3E}">
        <p14:creationId xmlns:p14="http://schemas.microsoft.com/office/powerpoint/2010/main" val="2788333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FC8D0-4CCB-4725-B6BC-9B1C9211C50C}"/>
              </a:ext>
            </a:extLst>
          </p:cNvPr>
          <p:cNvSpPr>
            <a:spLocks noGrp="1"/>
          </p:cNvSpPr>
          <p:nvPr>
            <p:ph type="title"/>
          </p:nvPr>
        </p:nvSpPr>
        <p:spPr/>
        <p:txBody>
          <a:bodyPr/>
          <a:lstStyle/>
          <a:p>
            <a:r>
              <a:rPr lang="en-US" dirty="0"/>
              <a:t>Evaluation &amp; Selection </a:t>
            </a:r>
          </a:p>
        </p:txBody>
      </p:sp>
      <p:sp>
        <p:nvSpPr>
          <p:cNvPr id="3" name="Text Placeholder 2">
            <a:extLst>
              <a:ext uri="{FF2B5EF4-FFF2-40B4-BE49-F238E27FC236}">
                <a16:creationId xmlns:a16="http://schemas.microsoft.com/office/drawing/2014/main" id="{39B901B4-7FC8-415B-AEE7-6CF1AD147F3C}"/>
              </a:ext>
            </a:extLst>
          </p:cNvPr>
          <p:cNvSpPr>
            <a:spLocks noGrp="1"/>
          </p:cNvSpPr>
          <p:nvPr>
            <p:ph type="body" idx="1"/>
          </p:nvPr>
        </p:nvSpPr>
        <p:spPr/>
        <p:txBody>
          <a:bodyPr/>
          <a:lstStyle/>
          <a:p>
            <a:r>
              <a:rPr lang="en-US" dirty="0"/>
              <a:t>Evaluation </a:t>
            </a:r>
          </a:p>
        </p:txBody>
      </p:sp>
      <p:sp>
        <p:nvSpPr>
          <p:cNvPr id="4" name="Content Placeholder 3">
            <a:extLst>
              <a:ext uri="{FF2B5EF4-FFF2-40B4-BE49-F238E27FC236}">
                <a16:creationId xmlns:a16="http://schemas.microsoft.com/office/drawing/2014/main" id="{2B1A67AD-114D-4DC8-86D3-10D4E2CA9520}"/>
              </a:ext>
            </a:extLst>
          </p:cNvPr>
          <p:cNvSpPr>
            <a:spLocks noGrp="1"/>
          </p:cNvSpPr>
          <p:nvPr>
            <p:ph sz="half" idx="2"/>
          </p:nvPr>
        </p:nvSpPr>
        <p:spPr/>
        <p:txBody>
          <a:bodyPr/>
          <a:lstStyle/>
          <a:p>
            <a:r>
              <a:rPr lang="en-US" dirty="0"/>
              <a:t>Grant proposals will be evaluated based on adherence to application criteria, project focus, scope, innovation, and budget to support the project.</a:t>
            </a:r>
          </a:p>
          <a:p>
            <a:endParaRPr lang="en-US" dirty="0"/>
          </a:p>
        </p:txBody>
      </p:sp>
      <p:sp>
        <p:nvSpPr>
          <p:cNvPr id="5" name="Text Placeholder 4">
            <a:extLst>
              <a:ext uri="{FF2B5EF4-FFF2-40B4-BE49-F238E27FC236}">
                <a16:creationId xmlns:a16="http://schemas.microsoft.com/office/drawing/2014/main" id="{7289E434-F265-439E-AEAF-976A48B6BF99}"/>
              </a:ext>
            </a:extLst>
          </p:cNvPr>
          <p:cNvSpPr>
            <a:spLocks noGrp="1"/>
          </p:cNvSpPr>
          <p:nvPr>
            <p:ph type="body" sz="quarter" idx="3"/>
          </p:nvPr>
        </p:nvSpPr>
        <p:spPr/>
        <p:txBody>
          <a:bodyPr/>
          <a:lstStyle/>
          <a:p>
            <a:r>
              <a:rPr lang="en-US" dirty="0"/>
              <a:t>Selection </a:t>
            </a:r>
          </a:p>
        </p:txBody>
      </p:sp>
      <p:sp>
        <p:nvSpPr>
          <p:cNvPr id="6" name="Content Placeholder 5">
            <a:extLst>
              <a:ext uri="{FF2B5EF4-FFF2-40B4-BE49-F238E27FC236}">
                <a16:creationId xmlns:a16="http://schemas.microsoft.com/office/drawing/2014/main" id="{7D295918-6FA6-4FBB-91A0-DD83100E179A}"/>
              </a:ext>
            </a:extLst>
          </p:cNvPr>
          <p:cNvSpPr>
            <a:spLocks noGrp="1"/>
          </p:cNvSpPr>
          <p:nvPr>
            <p:ph sz="quarter" idx="4"/>
          </p:nvPr>
        </p:nvSpPr>
        <p:spPr/>
        <p:txBody>
          <a:bodyPr/>
          <a:lstStyle/>
          <a:p>
            <a:r>
              <a:rPr lang="en-US" dirty="0"/>
              <a:t>Proposals will be reviewed and selected by an internal CSWE team and the KAKI Advisory Board. Reviews will be guided by a grading rubric based on the proposal criteria and the respective missions of KAKI and CSWE. During the review process, applicants may be asked to clarify and elaborate on their proposals.</a:t>
            </a:r>
          </a:p>
          <a:p>
            <a:endParaRPr lang="en-US" dirty="0"/>
          </a:p>
        </p:txBody>
      </p:sp>
      <p:sp>
        <p:nvSpPr>
          <p:cNvPr id="7" name="Slide Number Placeholder 6">
            <a:extLst>
              <a:ext uri="{FF2B5EF4-FFF2-40B4-BE49-F238E27FC236}">
                <a16:creationId xmlns:a16="http://schemas.microsoft.com/office/drawing/2014/main" id="{569E17BA-6ABE-4F79-B5F6-008722871650}"/>
              </a:ext>
            </a:extLst>
          </p:cNvPr>
          <p:cNvSpPr>
            <a:spLocks noGrp="1"/>
          </p:cNvSpPr>
          <p:nvPr>
            <p:ph type="sldNum" sz="quarter" idx="12"/>
          </p:nvPr>
        </p:nvSpPr>
        <p:spPr/>
        <p:txBody>
          <a:bodyPr/>
          <a:lstStyle/>
          <a:p>
            <a:fld id="{9CD8D479-8942-46E8-A226-A4E01F7A105C}" type="slidenum">
              <a:rPr lang="en-US" smtClean="0"/>
              <a:t>7</a:t>
            </a:fld>
            <a:endParaRPr lang="en-US" dirty="0"/>
          </a:p>
        </p:txBody>
      </p:sp>
      <p:sp>
        <p:nvSpPr>
          <p:cNvPr id="8" name="Date Placeholder 7">
            <a:extLst>
              <a:ext uri="{FF2B5EF4-FFF2-40B4-BE49-F238E27FC236}">
                <a16:creationId xmlns:a16="http://schemas.microsoft.com/office/drawing/2014/main" id="{E31F769D-350B-4C0B-A737-7365B8797323}"/>
              </a:ext>
            </a:extLst>
          </p:cNvPr>
          <p:cNvSpPr>
            <a:spLocks noGrp="1"/>
          </p:cNvSpPr>
          <p:nvPr>
            <p:ph type="dt" sz="half" idx="10"/>
          </p:nvPr>
        </p:nvSpPr>
        <p:spPr/>
        <p:txBody>
          <a:bodyPr/>
          <a:lstStyle/>
          <a:p>
            <a:fld id="{98641E90-549F-4FBC-A015-CD9031710F72}" type="datetime1">
              <a:rPr lang="en-US" smtClean="0"/>
              <a:t>2/25/2019</a:t>
            </a:fld>
            <a:endParaRPr lang="en-US" dirty="0"/>
          </a:p>
        </p:txBody>
      </p:sp>
      <p:sp>
        <p:nvSpPr>
          <p:cNvPr id="9" name="Footer Placeholder 8">
            <a:extLst>
              <a:ext uri="{FF2B5EF4-FFF2-40B4-BE49-F238E27FC236}">
                <a16:creationId xmlns:a16="http://schemas.microsoft.com/office/drawing/2014/main" id="{CCC25D18-9B34-440E-BA8C-F353D1B81ACC}"/>
              </a:ext>
            </a:extLst>
          </p:cNvPr>
          <p:cNvSpPr>
            <a:spLocks noGrp="1"/>
          </p:cNvSpPr>
          <p:nvPr>
            <p:ph type="ftr" sz="quarter" idx="11"/>
          </p:nvPr>
        </p:nvSpPr>
        <p:spPr/>
        <p:txBody>
          <a:bodyPr/>
          <a:lstStyle/>
          <a:p>
            <a:r>
              <a:rPr lang="en-US"/>
              <a:t>Council on Social Work Education                                                                                                                                                                                                                       www.cswe.org</a:t>
            </a:r>
            <a:endParaRPr lang="en-US" dirty="0"/>
          </a:p>
        </p:txBody>
      </p:sp>
    </p:spTree>
    <p:extLst>
      <p:ext uri="{BB962C8B-B14F-4D97-AF65-F5344CB8AC3E}">
        <p14:creationId xmlns:p14="http://schemas.microsoft.com/office/powerpoint/2010/main" val="4048685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C0257-5214-4503-AA80-D96F79F86A56}"/>
              </a:ext>
            </a:extLst>
          </p:cNvPr>
          <p:cNvSpPr>
            <a:spLocks noGrp="1"/>
          </p:cNvSpPr>
          <p:nvPr>
            <p:ph type="title"/>
          </p:nvPr>
        </p:nvSpPr>
        <p:spPr/>
        <p:txBody>
          <a:bodyPr/>
          <a:lstStyle/>
          <a:p>
            <a:r>
              <a:rPr lang="en-US" dirty="0"/>
              <a:t>Continuous Review</a:t>
            </a:r>
          </a:p>
        </p:txBody>
      </p:sp>
      <p:sp>
        <p:nvSpPr>
          <p:cNvPr id="7" name="Slide Number Placeholder 6">
            <a:extLst>
              <a:ext uri="{FF2B5EF4-FFF2-40B4-BE49-F238E27FC236}">
                <a16:creationId xmlns:a16="http://schemas.microsoft.com/office/drawing/2014/main" id="{ED3120A8-FB74-4F08-85A5-6136D5598CC6}"/>
              </a:ext>
            </a:extLst>
          </p:cNvPr>
          <p:cNvSpPr>
            <a:spLocks noGrp="1"/>
          </p:cNvSpPr>
          <p:nvPr>
            <p:ph type="sldNum" sz="quarter" idx="12"/>
          </p:nvPr>
        </p:nvSpPr>
        <p:spPr/>
        <p:txBody>
          <a:bodyPr/>
          <a:lstStyle/>
          <a:p>
            <a:fld id="{9CD8D479-8942-46E8-A226-A4E01F7A105C}" type="slidenum">
              <a:rPr lang="en-US" smtClean="0"/>
              <a:t>8</a:t>
            </a:fld>
            <a:endParaRPr lang="en-US" dirty="0"/>
          </a:p>
        </p:txBody>
      </p:sp>
      <p:sp>
        <p:nvSpPr>
          <p:cNvPr id="8" name="Date Placeholder 7">
            <a:extLst>
              <a:ext uri="{FF2B5EF4-FFF2-40B4-BE49-F238E27FC236}">
                <a16:creationId xmlns:a16="http://schemas.microsoft.com/office/drawing/2014/main" id="{317A8773-06E5-4A95-B117-417B7C021403}"/>
              </a:ext>
            </a:extLst>
          </p:cNvPr>
          <p:cNvSpPr>
            <a:spLocks noGrp="1"/>
          </p:cNvSpPr>
          <p:nvPr>
            <p:ph type="dt" sz="half" idx="10"/>
          </p:nvPr>
        </p:nvSpPr>
        <p:spPr/>
        <p:txBody>
          <a:bodyPr/>
          <a:lstStyle/>
          <a:p>
            <a:fld id="{98641E90-549F-4FBC-A015-CD9031710F72}" type="datetime1">
              <a:rPr lang="en-US" smtClean="0"/>
              <a:t>2/25/2019</a:t>
            </a:fld>
            <a:endParaRPr lang="en-US" dirty="0"/>
          </a:p>
        </p:txBody>
      </p:sp>
      <p:sp>
        <p:nvSpPr>
          <p:cNvPr id="9" name="Footer Placeholder 8">
            <a:extLst>
              <a:ext uri="{FF2B5EF4-FFF2-40B4-BE49-F238E27FC236}">
                <a16:creationId xmlns:a16="http://schemas.microsoft.com/office/drawing/2014/main" id="{C2679645-0A78-4796-9785-A0B53327D8FD}"/>
              </a:ext>
            </a:extLst>
          </p:cNvPr>
          <p:cNvSpPr>
            <a:spLocks noGrp="1"/>
          </p:cNvSpPr>
          <p:nvPr>
            <p:ph type="ftr" sz="quarter" idx="11"/>
          </p:nvPr>
        </p:nvSpPr>
        <p:spPr/>
        <p:txBody>
          <a:bodyPr/>
          <a:lstStyle/>
          <a:p>
            <a:r>
              <a:rPr lang="en-US"/>
              <a:t>Council on Social Work Education                                                                                                                                                                                                                       www.cswe.org</a:t>
            </a:r>
            <a:endParaRPr lang="en-US" dirty="0"/>
          </a:p>
        </p:txBody>
      </p:sp>
      <p:graphicFrame>
        <p:nvGraphicFramePr>
          <p:cNvPr id="11" name="Diagram 10">
            <a:extLst>
              <a:ext uri="{FF2B5EF4-FFF2-40B4-BE49-F238E27FC236}">
                <a16:creationId xmlns:a16="http://schemas.microsoft.com/office/drawing/2014/main" id="{035A0431-0E64-42C4-BFB5-DF5A9A17FB22}"/>
              </a:ext>
            </a:extLst>
          </p:cNvPr>
          <p:cNvGraphicFramePr/>
          <p:nvPr>
            <p:extLst>
              <p:ext uri="{D42A27DB-BD31-4B8C-83A1-F6EECF244321}">
                <p14:modId xmlns:p14="http://schemas.microsoft.com/office/powerpoint/2010/main" val="245136145"/>
              </p:ext>
            </p:extLst>
          </p:nvPr>
        </p:nvGraphicFramePr>
        <p:xfrm>
          <a:off x="2032000" y="858285"/>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63463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9BBFB-AD27-4B12-A003-79348C6D6B26}"/>
              </a:ext>
            </a:extLst>
          </p:cNvPr>
          <p:cNvSpPr>
            <a:spLocks noGrp="1"/>
          </p:cNvSpPr>
          <p:nvPr>
            <p:ph type="title"/>
          </p:nvPr>
        </p:nvSpPr>
        <p:spPr/>
        <p:txBody>
          <a:bodyPr/>
          <a:lstStyle/>
          <a:p>
            <a:r>
              <a:rPr lang="en-US" dirty="0"/>
              <a:t>Changes to the Project </a:t>
            </a:r>
          </a:p>
        </p:txBody>
      </p:sp>
      <p:sp>
        <p:nvSpPr>
          <p:cNvPr id="4" name="Content Placeholder 3">
            <a:extLst>
              <a:ext uri="{FF2B5EF4-FFF2-40B4-BE49-F238E27FC236}">
                <a16:creationId xmlns:a16="http://schemas.microsoft.com/office/drawing/2014/main" id="{9A225899-AC50-4E12-9041-A5DE959BF755}"/>
              </a:ext>
            </a:extLst>
          </p:cNvPr>
          <p:cNvSpPr>
            <a:spLocks noGrp="1"/>
          </p:cNvSpPr>
          <p:nvPr>
            <p:ph sz="half" idx="2"/>
          </p:nvPr>
        </p:nvSpPr>
        <p:spPr>
          <a:xfrm>
            <a:off x="1410025" y="1673751"/>
            <a:ext cx="10226917" cy="3811271"/>
          </a:xfrm>
        </p:spPr>
        <p:txBody>
          <a:bodyPr/>
          <a:lstStyle/>
          <a:p>
            <a:r>
              <a:rPr lang="en-US" dirty="0"/>
              <a:t>If any changes are made to the original proposal due to deliberate or unforeseen circumstances, the program associate must be informed immediately to determine whether the new scope of work is approved for the remainder of the grant.</a:t>
            </a:r>
          </a:p>
          <a:p>
            <a:endParaRPr lang="en-US" dirty="0"/>
          </a:p>
        </p:txBody>
      </p:sp>
      <p:sp>
        <p:nvSpPr>
          <p:cNvPr id="7" name="Slide Number Placeholder 6">
            <a:extLst>
              <a:ext uri="{FF2B5EF4-FFF2-40B4-BE49-F238E27FC236}">
                <a16:creationId xmlns:a16="http://schemas.microsoft.com/office/drawing/2014/main" id="{72B2E13B-9A56-4BE3-AEA9-AA32ECCB03C4}"/>
              </a:ext>
            </a:extLst>
          </p:cNvPr>
          <p:cNvSpPr>
            <a:spLocks noGrp="1"/>
          </p:cNvSpPr>
          <p:nvPr>
            <p:ph type="sldNum" sz="quarter" idx="12"/>
          </p:nvPr>
        </p:nvSpPr>
        <p:spPr/>
        <p:txBody>
          <a:bodyPr/>
          <a:lstStyle/>
          <a:p>
            <a:fld id="{9CD8D479-8942-46E8-A226-A4E01F7A105C}" type="slidenum">
              <a:rPr lang="en-US" smtClean="0"/>
              <a:t>9</a:t>
            </a:fld>
            <a:endParaRPr lang="en-US" dirty="0"/>
          </a:p>
        </p:txBody>
      </p:sp>
      <p:sp>
        <p:nvSpPr>
          <p:cNvPr id="8" name="Date Placeholder 7">
            <a:extLst>
              <a:ext uri="{FF2B5EF4-FFF2-40B4-BE49-F238E27FC236}">
                <a16:creationId xmlns:a16="http://schemas.microsoft.com/office/drawing/2014/main" id="{AB45FBA8-AF2E-4048-AF08-6E0A70E3276F}"/>
              </a:ext>
            </a:extLst>
          </p:cNvPr>
          <p:cNvSpPr>
            <a:spLocks noGrp="1"/>
          </p:cNvSpPr>
          <p:nvPr>
            <p:ph type="dt" sz="half" idx="10"/>
          </p:nvPr>
        </p:nvSpPr>
        <p:spPr/>
        <p:txBody>
          <a:bodyPr/>
          <a:lstStyle/>
          <a:p>
            <a:fld id="{98641E90-549F-4FBC-A015-CD9031710F72}" type="datetime1">
              <a:rPr lang="en-US" smtClean="0"/>
              <a:t>2/25/2019</a:t>
            </a:fld>
            <a:endParaRPr lang="en-US" dirty="0"/>
          </a:p>
        </p:txBody>
      </p:sp>
      <p:sp>
        <p:nvSpPr>
          <p:cNvPr id="9" name="Footer Placeholder 8">
            <a:extLst>
              <a:ext uri="{FF2B5EF4-FFF2-40B4-BE49-F238E27FC236}">
                <a16:creationId xmlns:a16="http://schemas.microsoft.com/office/drawing/2014/main" id="{E023A0EB-5B54-4A4A-AF6F-C426D401BD56}"/>
              </a:ext>
            </a:extLst>
          </p:cNvPr>
          <p:cNvSpPr>
            <a:spLocks noGrp="1"/>
          </p:cNvSpPr>
          <p:nvPr>
            <p:ph type="ftr" sz="quarter" idx="11"/>
          </p:nvPr>
        </p:nvSpPr>
        <p:spPr/>
        <p:txBody>
          <a:bodyPr/>
          <a:lstStyle/>
          <a:p>
            <a:r>
              <a:rPr lang="en-US"/>
              <a:t>Council on Social Work Education                                                                                                                                                                                                                       www.cswe.org</a:t>
            </a:r>
            <a:endParaRPr lang="en-US" dirty="0"/>
          </a:p>
        </p:txBody>
      </p:sp>
      <p:pic>
        <p:nvPicPr>
          <p:cNvPr id="5" name="Picture 4">
            <a:extLst>
              <a:ext uri="{FF2B5EF4-FFF2-40B4-BE49-F238E27FC236}">
                <a16:creationId xmlns:a16="http://schemas.microsoft.com/office/drawing/2014/main" id="{475D5E9F-4D15-477D-BC2D-7E75C6C48C2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0902" y="2934903"/>
            <a:ext cx="2970196" cy="2970196"/>
          </a:xfrm>
          <a:prstGeom prst="rect">
            <a:avLst/>
          </a:prstGeom>
        </p:spPr>
      </p:pic>
    </p:spTree>
    <p:extLst>
      <p:ext uri="{BB962C8B-B14F-4D97-AF65-F5344CB8AC3E}">
        <p14:creationId xmlns:p14="http://schemas.microsoft.com/office/powerpoint/2010/main" val="2724206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Ecology 16x9">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ature ecology education photo presentation.potx" id="{C2041BFC-79DD-469A-9C9C-CE3A45FF64F3}" vid="{F6D325B2-35D9-40C5-B4CD-C0A8483D5659}"/>
    </a:ext>
  </a:extLst>
</a:theme>
</file>

<file path=ppt/theme/theme2.xml><?xml version="1.0" encoding="utf-8"?>
<a:theme xmlns:a="http://schemas.openxmlformats.org/drawingml/2006/main" name="Office Them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Nature ecology education photo presentation</Template>
  <TotalTime>554</TotalTime>
  <Words>1675</Words>
  <Application>Microsoft Office PowerPoint</Application>
  <PresentationFormat>Widescreen</PresentationFormat>
  <Paragraphs>186</Paragraphs>
  <Slides>16</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Corbel</vt:lpstr>
      <vt:lpstr>Ecology 16x9</vt:lpstr>
      <vt:lpstr>Katherine A. Kendall Institute for International Social Work   2019 KAKI Grant RFP</vt:lpstr>
      <vt:lpstr>Agenda </vt:lpstr>
      <vt:lpstr>Introductions </vt:lpstr>
      <vt:lpstr>Request for Proposals </vt:lpstr>
      <vt:lpstr>Cohort Format</vt:lpstr>
      <vt:lpstr>Eligibility </vt:lpstr>
      <vt:lpstr>Evaluation &amp; Selection </vt:lpstr>
      <vt:lpstr>Continuous Review</vt:lpstr>
      <vt:lpstr>Changes to the Project </vt:lpstr>
      <vt:lpstr>Timeline </vt:lpstr>
      <vt:lpstr>Submission </vt:lpstr>
      <vt:lpstr>Project Prompts </vt:lpstr>
      <vt:lpstr>Proposal Contents </vt:lpstr>
      <vt:lpstr>Project Contents Continued</vt:lpstr>
      <vt:lpstr>Notes on Budget</vt:lpstr>
      <vt:lpstr>Questions/Comments/Contact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Julie Ackerman Montross</dc:creator>
  <cp:lastModifiedBy>Katherine Lord</cp:lastModifiedBy>
  <cp:revision>20</cp:revision>
  <dcterms:created xsi:type="dcterms:W3CDTF">2018-09-06T13:48:01Z</dcterms:created>
  <dcterms:modified xsi:type="dcterms:W3CDTF">2019-02-25T19:15:05Z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