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8" r:id="rId2"/>
    <p:sldId id="354" r:id="rId3"/>
    <p:sldId id="396" r:id="rId4"/>
    <p:sldId id="454" r:id="rId5"/>
    <p:sldId id="397" r:id="rId6"/>
    <p:sldId id="399" r:id="rId7"/>
    <p:sldId id="400" r:id="rId8"/>
    <p:sldId id="402" r:id="rId9"/>
    <p:sldId id="394" r:id="rId10"/>
    <p:sldId id="401" r:id="rId11"/>
    <p:sldId id="403" r:id="rId12"/>
    <p:sldId id="478" r:id="rId13"/>
    <p:sldId id="405" r:id="rId14"/>
    <p:sldId id="414" r:id="rId15"/>
    <p:sldId id="415" r:id="rId16"/>
    <p:sldId id="417" r:id="rId17"/>
    <p:sldId id="416" r:id="rId18"/>
    <p:sldId id="427" r:id="rId19"/>
    <p:sldId id="413" r:id="rId20"/>
    <p:sldId id="393" r:id="rId21"/>
    <p:sldId id="436" r:id="rId22"/>
    <p:sldId id="444" r:id="rId23"/>
    <p:sldId id="418" r:id="rId24"/>
    <p:sldId id="419" r:id="rId25"/>
    <p:sldId id="420" r:id="rId26"/>
    <p:sldId id="429" r:id="rId27"/>
    <p:sldId id="447" r:id="rId28"/>
    <p:sldId id="412" r:id="rId29"/>
    <p:sldId id="443" r:id="rId30"/>
    <p:sldId id="437" r:id="rId31"/>
    <p:sldId id="463" r:id="rId32"/>
    <p:sldId id="460" r:id="rId33"/>
    <p:sldId id="467" r:id="rId34"/>
    <p:sldId id="425" r:id="rId35"/>
    <p:sldId id="426" r:id="rId36"/>
    <p:sldId id="430" r:id="rId37"/>
    <p:sldId id="434" r:id="rId38"/>
    <p:sldId id="449" r:id="rId39"/>
    <p:sldId id="450" r:id="rId40"/>
    <p:sldId id="422" r:id="rId41"/>
    <p:sldId id="423" r:id="rId42"/>
    <p:sldId id="439" r:id="rId43"/>
    <p:sldId id="451" r:id="rId44"/>
    <p:sldId id="470" r:id="rId45"/>
    <p:sldId id="431" r:id="rId46"/>
    <p:sldId id="471" r:id="rId47"/>
    <p:sldId id="465" r:id="rId48"/>
    <p:sldId id="472" r:id="rId49"/>
    <p:sldId id="473" r:id="rId50"/>
    <p:sldId id="474" r:id="rId51"/>
    <p:sldId id="475" r:id="rId52"/>
    <p:sldId id="289" r:id="rId53"/>
    <p:sldId id="387" r:id="rId54"/>
    <p:sldId id="438" r:id="rId55"/>
    <p:sldId id="455" r:id="rId56"/>
    <p:sldId id="441" r:id="rId57"/>
    <p:sldId id="457" r:id="rId58"/>
    <p:sldId id="445" r:id="rId59"/>
    <p:sldId id="310" r:id="rId60"/>
    <p:sldId id="47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Begun" initials="AB" lastIdx="1" clrIdx="0">
    <p:extLst>
      <p:ext uri="{19B8F6BF-5375-455C-9EA6-DF929625EA0E}">
        <p15:presenceInfo xmlns:p15="http://schemas.microsoft.com/office/powerpoint/2012/main" userId="00483d9f387899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D06"/>
    <a:srgbClr val="AF5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55582" autoAdjust="0"/>
  </p:normalViewPr>
  <p:slideViewPr>
    <p:cSldViewPr snapToGrid="0">
      <p:cViewPr varScale="1">
        <p:scale>
          <a:sx n="63" d="100"/>
          <a:sy n="63" d="100"/>
        </p:scale>
        <p:origin x="3036" y="72"/>
      </p:cViewPr>
      <p:guideLst>
        <p:guide orient="horz" pos="2160"/>
        <p:guide pos="288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Approximate Percent Agreeing </a:t>
            </a:r>
          </a:p>
          <a:p>
            <a:pPr>
              <a:defRPr/>
            </a:pPr>
            <a:r>
              <a:rPr lang="en-US"/>
              <a:t>by Stakeholder Type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public</c:v>
                </c:pt>
              </c:strCache>
            </c:strRef>
          </c:tx>
          <c:spPr>
            <a:solidFill>
              <a:schemeClr val="accent1"/>
            </a:solidFill>
            <a:ln>
              <a:noFill/>
            </a:ln>
            <a:effectLst/>
          </c:spPr>
          <c:invertIfNegative val="0"/>
          <c:cat>
            <c:strRef>
              <c:f>Sheet1!$A$2:$A$5</c:f>
              <c:strCache>
                <c:ptCount val="3"/>
                <c:pt idx="0">
                  <c:v>disease</c:v>
                </c:pt>
                <c:pt idx="1">
                  <c:v>treatable</c:v>
                </c:pt>
                <c:pt idx="2">
                  <c:v>weakness</c:v>
                </c:pt>
              </c:strCache>
            </c:strRef>
          </c:cat>
          <c:val>
            <c:numRef>
              <c:f>Sheet1!$B$2:$B$5</c:f>
              <c:numCache>
                <c:formatCode>General</c:formatCode>
                <c:ptCount val="4"/>
                <c:pt idx="0">
                  <c:v>55</c:v>
                </c:pt>
                <c:pt idx="1">
                  <c:v>78</c:v>
                </c:pt>
                <c:pt idx="2">
                  <c:v>30</c:v>
                </c:pt>
              </c:numCache>
            </c:numRef>
          </c:val>
          <c:extLst>
            <c:ext xmlns:c16="http://schemas.microsoft.com/office/drawing/2014/chart" uri="{C3380CC4-5D6E-409C-BE32-E72D297353CC}">
              <c16:uniqueId val="{00000000-FC27-4A29-B273-3070B31DF0C0}"/>
            </c:ext>
          </c:extLst>
        </c:ser>
        <c:ser>
          <c:idx val="1"/>
          <c:order val="1"/>
          <c:tx>
            <c:strRef>
              <c:f>Sheet1!$C$1</c:f>
              <c:strCache>
                <c:ptCount val="1"/>
                <c:pt idx="0">
                  <c:v>GPs</c:v>
                </c:pt>
              </c:strCache>
            </c:strRef>
          </c:tx>
          <c:spPr>
            <a:solidFill>
              <a:schemeClr val="accent2"/>
            </a:solidFill>
            <a:ln>
              <a:noFill/>
            </a:ln>
            <a:effectLst/>
          </c:spPr>
          <c:invertIfNegative val="0"/>
          <c:cat>
            <c:strRef>
              <c:f>Sheet1!$A$2:$A$5</c:f>
              <c:strCache>
                <c:ptCount val="3"/>
                <c:pt idx="0">
                  <c:v>disease</c:v>
                </c:pt>
                <c:pt idx="1">
                  <c:v>treatable</c:v>
                </c:pt>
                <c:pt idx="2">
                  <c:v>weakness</c:v>
                </c:pt>
              </c:strCache>
            </c:strRef>
          </c:cat>
          <c:val>
            <c:numRef>
              <c:f>Sheet1!$C$2:$C$5</c:f>
              <c:numCache>
                <c:formatCode>General</c:formatCode>
                <c:ptCount val="4"/>
                <c:pt idx="0">
                  <c:v>92</c:v>
                </c:pt>
                <c:pt idx="1">
                  <c:v>72</c:v>
                </c:pt>
                <c:pt idx="2">
                  <c:v>25</c:v>
                </c:pt>
              </c:numCache>
            </c:numRef>
          </c:val>
          <c:extLst>
            <c:ext xmlns:c16="http://schemas.microsoft.com/office/drawing/2014/chart" uri="{C3380CC4-5D6E-409C-BE32-E72D297353CC}">
              <c16:uniqueId val="{00000001-FC27-4A29-B273-3070B31DF0C0}"/>
            </c:ext>
          </c:extLst>
        </c:ser>
        <c:ser>
          <c:idx val="2"/>
          <c:order val="2"/>
          <c:tx>
            <c:strRef>
              <c:f>Sheet1!$D$1</c:f>
              <c:strCache>
                <c:ptCount val="1"/>
                <c:pt idx="0">
                  <c:v>MH specialists</c:v>
                </c:pt>
              </c:strCache>
            </c:strRef>
          </c:tx>
          <c:spPr>
            <a:solidFill>
              <a:schemeClr val="accent3"/>
            </a:solidFill>
            <a:ln>
              <a:noFill/>
            </a:ln>
            <a:effectLst/>
          </c:spPr>
          <c:invertIfNegative val="0"/>
          <c:cat>
            <c:strRef>
              <c:f>Sheet1!$A$2:$A$5</c:f>
              <c:strCache>
                <c:ptCount val="3"/>
                <c:pt idx="0">
                  <c:v>disease</c:v>
                </c:pt>
                <c:pt idx="1">
                  <c:v>treatable</c:v>
                </c:pt>
                <c:pt idx="2">
                  <c:v>weakness</c:v>
                </c:pt>
              </c:strCache>
            </c:strRef>
          </c:cat>
          <c:val>
            <c:numRef>
              <c:f>Sheet1!$D$2:$D$5</c:f>
              <c:numCache>
                <c:formatCode>General</c:formatCode>
                <c:ptCount val="4"/>
                <c:pt idx="0">
                  <c:v>90</c:v>
                </c:pt>
                <c:pt idx="1">
                  <c:v>79</c:v>
                </c:pt>
                <c:pt idx="2">
                  <c:v>5</c:v>
                </c:pt>
              </c:numCache>
            </c:numRef>
          </c:val>
          <c:extLst>
            <c:ext xmlns:c16="http://schemas.microsoft.com/office/drawing/2014/chart" uri="{C3380CC4-5D6E-409C-BE32-E72D297353CC}">
              <c16:uniqueId val="{00000002-FC27-4A29-B273-3070B31DF0C0}"/>
            </c:ext>
          </c:extLst>
        </c:ser>
        <c:ser>
          <c:idx val="3"/>
          <c:order val="3"/>
          <c:tx>
            <c:strRef>
              <c:f>Sheet1!$E$1</c:f>
              <c:strCache>
                <c:ptCount val="1"/>
                <c:pt idx="0">
                  <c:v>clients</c:v>
                </c:pt>
              </c:strCache>
            </c:strRef>
          </c:tx>
          <c:spPr>
            <a:solidFill>
              <a:schemeClr val="accent4"/>
            </a:solidFill>
            <a:ln>
              <a:noFill/>
            </a:ln>
            <a:effectLst/>
          </c:spPr>
          <c:invertIfNegative val="0"/>
          <c:cat>
            <c:strRef>
              <c:f>Sheet1!$A$2:$A$5</c:f>
              <c:strCache>
                <c:ptCount val="3"/>
                <c:pt idx="0">
                  <c:v>disease</c:v>
                </c:pt>
                <c:pt idx="1">
                  <c:v>treatable</c:v>
                </c:pt>
                <c:pt idx="2">
                  <c:v>weakness</c:v>
                </c:pt>
              </c:strCache>
            </c:strRef>
          </c:cat>
          <c:val>
            <c:numRef>
              <c:f>Sheet1!$E$2:$E$5</c:f>
              <c:numCache>
                <c:formatCode>General</c:formatCode>
                <c:ptCount val="4"/>
                <c:pt idx="0">
                  <c:v>76</c:v>
                </c:pt>
                <c:pt idx="1">
                  <c:v>80</c:v>
                </c:pt>
                <c:pt idx="2">
                  <c:v>20</c:v>
                </c:pt>
              </c:numCache>
            </c:numRef>
          </c:val>
          <c:extLst>
            <c:ext xmlns:c16="http://schemas.microsoft.com/office/drawing/2014/chart" uri="{C3380CC4-5D6E-409C-BE32-E72D297353CC}">
              <c16:uniqueId val="{00000004-FC27-4A29-B273-3070B31DF0C0}"/>
            </c:ext>
          </c:extLst>
        </c:ser>
        <c:dLbls>
          <c:showLegendKey val="0"/>
          <c:showVal val="0"/>
          <c:showCatName val="0"/>
          <c:showSerName val="0"/>
          <c:showPercent val="0"/>
          <c:showBubbleSize val="0"/>
        </c:dLbls>
        <c:gapWidth val="219"/>
        <c:overlap val="-27"/>
        <c:axId val="1415720096"/>
        <c:axId val="1452576944"/>
      </c:barChart>
      <c:catAx>
        <c:axId val="141572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52576944"/>
        <c:crosses val="autoZero"/>
        <c:auto val="0"/>
        <c:lblAlgn val="ctr"/>
        <c:lblOffset val="100"/>
        <c:noMultiLvlLbl val="0"/>
      </c:catAx>
      <c:valAx>
        <c:axId val="145257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157200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2615814397630829"/>
          <c:y val="0.16876975807001321"/>
          <c:w val="0.27221458872590293"/>
          <c:h val="0.3228139451698071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1" Type="http://schemas.openxmlformats.org/officeDocument/2006/relationships/image" Target="../media/image34.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A67D1-8191-494C-ABB7-9135E1801E8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6F9DEBE-D64D-4E57-A1F0-3DCE376C569B}">
      <dgm:prSet custT="1"/>
      <dgm:spPr>
        <a:solidFill>
          <a:schemeClr val="accent2">
            <a:lumMod val="60000"/>
            <a:lumOff val="40000"/>
          </a:schemeClr>
        </a:solidFill>
      </dgm:spPr>
      <dgm:t>
        <a:bodyPr/>
        <a:lstStyle/>
        <a:p>
          <a:r>
            <a:rPr lang="en-US" sz="2500" dirty="0">
              <a:solidFill>
                <a:schemeClr val="tx1"/>
              </a:solidFill>
            </a:rPr>
            <a:t>The Problem with Labels</a:t>
          </a:r>
        </a:p>
      </dgm:t>
    </dgm:pt>
    <dgm:pt modelId="{20F42EA3-BE13-4630-8682-08D25B5AD928}" type="parTrans" cxnId="{9D8FF74F-885C-4984-AAF2-879160D771E2}">
      <dgm:prSet/>
      <dgm:spPr/>
      <dgm:t>
        <a:bodyPr/>
        <a:lstStyle/>
        <a:p>
          <a:endParaRPr lang="en-US"/>
        </a:p>
      </dgm:t>
    </dgm:pt>
    <dgm:pt modelId="{F084D201-E93B-4408-A361-7F097685853B}" type="sibTrans" cxnId="{9D8FF74F-885C-4984-AAF2-879160D771E2}">
      <dgm:prSet/>
      <dgm:spPr>
        <a:solidFill>
          <a:srgbClr val="FA5D06">
            <a:alpha val="90000"/>
          </a:srgbClr>
        </a:solidFill>
      </dgm:spPr>
      <dgm:t>
        <a:bodyPr/>
        <a:lstStyle/>
        <a:p>
          <a:endParaRPr lang="en-US"/>
        </a:p>
      </dgm:t>
    </dgm:pt>
    <dgm:pt modelId="{ADF4B346-2F0B-45F7-A085-55CAED812AD3}">
      <dgm:prSet/>
      <dgm:spPr>
        <a:solidFill>
          <a:schemeClr val="accent2">
            <a:lumMod val="60000"/>
            <a:lumOff val="40000"/>
          </a:schemeClr>
        </a:solidFill>
      </dgm:spPr>
      <dgm:t>
        <a:bodyPr/>
        <a:lstStyle/>
        <a:p>
          <a:r>
            <a:rPr lang="en-US" dirty="0">
              <a:solidFill>
                <a:schemeClr val="tx1"/>
              </a:solidFill>
            </a:rPr>
            <a:t>The Stigma Problem &amp; Self-Stigma</a:t>
          </a:r>
        </a:p>
      </dgm:t>
    </dgm:pt>
    <dgm:pt modelId="{E06FB9DD-8912-43CA-B577-76C0A6CC9EB4}" type="parTrans" cxnId="{BF732276-305D-489E-B997-DFA9800028CF}">
      <dgm:prSet/>
      <dgm:spPr/>
      <dgm:t>
        <a:bodyPr/>
        <a:lstStyle/>
        <a:p>
          <a:endParaRPr lang="en-US"/>
        </a:p>
      </dgm:t>
    </dgm:pt>
    <dgm:pt modelId="{09E0ED6D-4FCE-47E4-BBC3-855FABE90334}" type="sibTrans" cxnId="{BF732276-305D-489E-B997-DFA9800028CF}">
      <dgm:prSet/>
      <dgm:spPr>
        <a:solidFill>
          <a:srgbClr val="FA5D06">
            <a:alpha val="90000"/>
          </a:srgbClr>
        </a:solidFill>
      </dgm:spPr>
      <dgm:t>
        <a:bodyPr/>
        <a:lstStyle/>
        <a:p>
          <a:endParaRPr lang="en-US"/>
        </a:p>
      </dgm:t>
    </dgm:pt>
    <dgm:pt modelId="{4228FC3A-1178-4CE0-B13E-7DABC765453E}">
      <dgm:prSet/>
      <dgm:spPr>
        <a:solidFill>
          <a:schemeClr val="accent2">
            <a:lumMod val="60000"/>
            <a:lumOff val="40000"/>
          </a:schemeClr>
        </a:solidFill>
      </dgm:spPr>
      <dgm:t>
        <a:bodyPr/>
        <a:lstStyle/>
        <a:p>
          <a:r>
            <a:rPr lang="en-US" dirty="0">
              <a:solidFill>
                <a:schemeClr val="tx1"/>
              </a:solidFill>
            </a:rPr>
            <a:t>Family Experiences with Stigma</a:t>
          </a:r>
        </a:p>
      </dgm:t>
    </dgm:pt>
    <dgm:pt modelId="{F74D8699-37BD-4326-9E40-F0DD111F3772}" type="parTrans" cxnId="{20E6D35B-5CB0-432C-A479-EE97BE428444}">
      <dgm:prSet/>
      <dgm:spPr/>
      <dgm:t>
        <a:bodyPr/>
        <a:lstStyle/>
        <a:p>
          <a:endParaRPr lang="en-US"/>
        </a:p>
      </dgm:t>
    </dgm:pt>
    <dgm:pt modelId="{14CF1B3A-B955-4187-8D80-8153B1C06B18}" type="sibTrans" cxnId="{20E6D35B-5CB0-432C-A479-EE97BE428444}">
      <dgm:prSet/>
      <dgm:spPr>
        <a:solidFill>
          <a:srgbClr val="FA5D06">
            <a:alpha val="90000"/>
          </a:srgbClr>
        </a:solidFill>
      </dgm:spPr>
      <dgm:t>
        <a:bodyPr/>
        <a:lstStyle/>
        <a:p>
          <a:endParaRPr lang="en-US"/>
        </a:p>
      </dgm:t>
    </dgm:pt>
    <dgm:pt modelId="{2FC567B3-BB85-4CF5-8476-5E5B4E9642D2}">
      <dgm:prSet/>
      <dgm:spPr>
        <a:solidFill>
          <a:schemeClr val="accent2">
            <a:lumMod val="60000"/>
            <a:lumOff val="40000"/>
          </a:schemeClr>
        </a:solidFill>
      </dgm:spPr>
      <dgm:t>
        <a:bodyPr/>
        <a:lstStyle/>
        <a:p>
          <a:r>
            <a:rPr lang="en-US" dirty="0">
              <a:solidFill>
                <a:schemeClr val="tx1"/>
              </a:solidFill>
            </a:rPr>
            <a:t>Making a Difference: Addressing Substance-Related Stigma</a:t>
          </a:r>
        </a:p>
      </dgm:t>
    </dgm:pt>
    <dgm:pt modelId="{7DFEA365-B952-4C92-892E-1247D1E1DF87}" type="parTrans" cxnId="{0F6ED8EF-97A7-430F-976B-91ED1EA98D55}">
      <dgm:prSet/>
      <dgm:spPr/>
      <dgm:t>
        <a:bodyPr/>
        <a:lstStyle/>
        <a:p>
          <a:endParaRPr lang="en-US"/>
        </a:p>
      </dgm:t>
    </dgm:pt>
    <dgm:pt modelId="{3B8114CC-1C6E-4C58-81DC-3E18762E6D7F}" type="sibTrans" cxnId="{0F6ED8EF-97A7-430F-976B-91ED1EA98D55}">
      <dgm:prSet/>
      <dgm:spPr/>
      <dgm:t>
        <a:bodyPr/>
        <a:lstStyle/>
        <a:p>
          <a:endParaRPr lang="en-US"/>
        </a:p>
      </dgm:t>
    </dgm:pt>
    <dgm:pt modelId="{939D6BC4-681A-4CE7-B012-BAEA33DC9C4E}" type="pres">
      <dgm:prSet presAssocID="{2BBA67D1-8191-494C-ABB7-9135E1801E86}" presName="outerComposite" presStyleCnt="0">
        <dgm:presLayoutVars>
          <dgm:chMax val="5"/>
          <dgm:dir/>
          <dgm:resizeHandles val="exact"/>
        </dgm:presLayoutVars>
      </dgm:prSet>
      <dgm:spPr/>
    </dgm:pt>
    <dgm:pt modelId="{E22ECEF0-3049-46E5-87A3-40E75B482D6D}" type="pres">
      <dgm:prSet presAssocID="{2BBA67D1-8191-494C-ABB7-9135E1801E86}" presName="dummyMaxCanvas" presStyleCnt="0">
        <dgm:presLayoutVars/>
      </dgm:prSet>
      <dgm:spPr/>
    </dgm:pt>
    <dgm:pt modelId="{70AA7ACA-858E-4673-864F-D174EF931B92}" type="pres">
      <dgm:prSet presAssocID="{2BBA67D1-8191-494C-ABB7-9135E1801E86}" presName="FourNodes_1" presStyleLbl="node1" presStyleIdx="0" presStyleCnt="4" custScaleX="125000" custLinFactNeighborX="13579" custLinFactNeighborY="1450">
        <dgm:presLayoutVars>
          <dgm:bulletEnabled val="1"/>
        </dgm:presLayoutVars>
      </dgm:prSet>
      <dgm:spPr/>
    </dgm:pt>
    <dgm:pt modelId="{AB7B1171-1829-4205-A3A0-A3521B7DE669}" type="pres">
      <dgm:prSet presAssocID="{2BBA67D1-8191-494C-ABB7-9135E1801E86}" presName="FourNodes_2" presStyleLbl="node1" presStyleIdx="1" presStyleCnt="4" custScaleX="125000" custLinFactNeighborX="5942" custLinFactNeighborY="-1548">
        <dgm:presLayoutVars>
          <dgm:bulletEnabled val="1"/>
        </dgm:presLayoutVars>
      </dgm:prSet>
      <dgm:spPr/>
    </dgm:pt>
    <dgm:pt modelId="{1C8AC1FF-D96B-4F39-9482-BA4385BE1294}" type="pres">
      <dgm:prSet presAssocID="{2BBA67D1-8191-494C-ABB7-9135E1801E86}" presName="FourNodes_3" presStyleLbl="node1" presStyleIdx="2" presStyleCnt="4" custScaleX="124300" custLinFactNeighborX="-3748" custLinFactNeighborY="-4338">
        <dgm:presLayoutVars>
          <dgm:bulletEnabled val="1"/>
        </dgm:presLayoutVars>
      </dgm:prSet>
      <dgm:spPr/>
    </dgm:pt>
    <dgm:pt modelId="{117B9413-809D-42E3-ADBC-C17EA3BB1858}" type="pres">
      <dgm:prSet presAssocID="{2BBA67D1-8191-494C-ABB7-9135E1801E86}" presName="FourNodes_4" presStyleLbl="node1" presStyleIdx="3" presStyleCnt="4" custScaleX="125000" custLinFactNeighborX="-17537" custLinFactNeighborY="-2002">
        <dgm:presLayoutVars>
          <dgm:bulletEnabled val="1"/>
        </dgm:presLayoutVars>
      </dgm:prSet>
      <dgm:spPr/>
    </dgm:pt>
    <dgm:pt modelId="{709B0B03-BC1F-48E7-B95C-FB71F9E4D08D}" type="pres">
      <dgm:prSet presAssocID="{2BBA67D1-8191-494C-ABB7-9135E1801E86}" presName="FourConn_1-2" presStyleLbl="fgAccFollowNode1" presStyleIdx="0" presStyleCnt="3" custScaleY="80427" custLinFactNeighborX="-26184" custLinFactNeighborY="2311">
        <dgm:presLayoutVars>
          <dgm:bulletEnabled val="1"/>
        </dgm:presLayoutVars>
      </dgm:prSet>
      <dgm:spPr/>
    </dgm:pt>
    <dgm:pt modelId="{A85C6BB6-F1BF-4697-B700-98B5CC5A6A5B}" type="pres">
      <dgm:prSet presAssocID="{2BBA67D1-8191-494C-ABB7-9135E1801E86}" presName="FourConn_2-3" presStyleLbl="fgAccFollowNode1" presStyleIdx="1" presStyleCnt="3" custScaleY="83954" custLinFactNeighborX="-65786" custLinFactNeighborY="-3081">
        <dgm:presLayoutVars>
          <dgm:bulletEnabled val="1"/>
        </dgm:presLayoutVars>
      </dgm:prSet>
      <dgm:spPr/>
    </dgm:pt>
    <dgm:pt modelId="{2750C244-A627-4C98-8ED2-C4E1110E2670}" type="pres">
      <dgm:prSet presAssocID="{2BBA67D1-8191-494C-ABB7-9135E1801E86}" presName="FourConn_3-4" presStyleLbl="fgAccFollowNode1" presStyleIdx="2" presStyleCnt="3" custScaleY="85105" custLinFactNeighborX="-98198" custLinFactNeighborY="-2567">
        <dgm:presLayoutVars>
          <dgm:bulletEnabled val="1"/>
        </dgm:presLayoutVars>
      </dgm:prSet>
      <dgm:spPr/>
    </dgm:pt>
    <dgm:pt modelId="{337B1C1D-3644-4717-9B33-ED04799F736B}" type="pres">
      <dgm:prSet presAssocID="{2BBA67D1-8191-494C-ABB7-9135E1801E86}" presName="FourNodes_1_text" presStyleLbl="node1" presStyleIdx="3" presStyleCnt="4">
        <dgm:presLayoutVars>
          <dgm:bulletEnabled val="1"/>
        </dgm:presLayoutVars>
      </dgm:prSet>
      <dgm:spPr/>
    </dgm:pt>
    <dgm:pt modelId="{F27CE60F-801A-4333-8DCE-41EA77315A42}" type="pres">
      <dgm:prSet presAssocID="{2BBA67D1-8191-494C-ABB7-9135E1801E86}" presName="FourNodes_2_text" presStyleLbl="node1" presStyleIdx="3" presStyleCnt="4">
        <dgm:presLayoutVars>
          <dgm:bulletEnabled val="1"/>
        </dgm:presLayoutVars>
      </dgm:prSet>
      <dgm:spPr/>
    </dgm:pt>
    <dgm:pt modelId="{A419B2FA-AD35-4F89-AC05-08D6EF36C1EE}" type="pres">
      <dgm:prSet presAssocID="{2BBA67D1-8191-494C-ABB7-9135E1801E86}" presName="FourNodes_3_text" presStyleLbl="node1" presStyleIdx="3" presStyleCnt="4">
        <dgm:presLayoutVars>
          <dgm:bulletEnabled val="1"/>
        </dgm:presLayoutVars>
      </dgm:prSet>
      <dgm:spPr/>
    </dgm:pt>
    <dgm:pt modelId="{CB5CF8D1-113F-42BB-B153-5A803F4451E5}" type="pres">
      <dgm:prSet presAssocID="{2BBA67D1-8191-494C-ABB7-9135E1801E86}" presName="FourNodes_4_text" presStyleLbl="node1" presStyleIdx="3" presStyleCnt="4">
        <dgm:presLayoutVars>
          <dgm:bulletEnabled val="1"/>
        </dgm:presLayoutVars>
      </dgm:prSet>
      <dgm:spPr/>
    </dgm:pt>
  </dgm:ptLst>
  <dgm:cxnLst>
    <dgm:cxn modelId="{5B806016-98ED-4C0F-AD4F-20713CBBA698}" type="presOf" srcId="{09E0ED6D-4FCE-47E4-BBC3-855FABE90334}" destId="{A85C6BB6-F1BF-4697-B700-98B5CC5A6A5B}" srcOrd="0" destOrd="0" presId="urn:microsoft.com/office/officeart/2005/8/layout/vProcess5"/>
    <dgm:cxn modelId="{35BEB334-4045-4127-B4E3-231246027A20}" type="presOf" srcId="{2FC567B3-BB85-4CF5-8476-5E5B4E9642D2}" destId="{117B9413-809D-42E3-ADBC-C17EA3BB1858}" srcOrd="0" destOrd="0" presId="urn:microsoft.com/office/officeart/2005/8/layout/vProcess5"/>
    <dgm:cxn modelId="{1E9C8B40-B568-47E4-B993-89479D66E597}" type="presOf" srcId="{ADF4B346-2F0B-45F7-A085-55CAED812AD3}" destId="{AB7B1171-1829-4205-A3A0-A3521B7DE669}" srcOrd="0" destOrd="0" presId="urn:microsoft.com/office/officeart/2005/8/layout/vProcess5"/>
    <dgm:cxn modelId="{20E6D35B-5CB0-432C-A479-EE97BE428444}" srcId="{2BBA67D1-8191-494C-ABB7-9135E1801E86}" destId="{4228FC3A-1178-4CE0-B13E-7DABC765453E}" srcOrd="2" destOrd="0" parTransId="{F74D8699-37BD-4326-9E40-F0DD111F3772}" sibTransId="{14CF1B3A-B955-4187-8D80-8153B1C06B18}"/>
    <dgm:cxn modelId="{8EDB9D5C-7DBA-45FA-803D-2AC1CD909B24}" type="presOf" srcId="{A6F9DEBE-D64D-4E57-A1F0-3DCE376C569B}" destId="{337B1C1D-3644-4717-9B33-ED04799F736B}" srcOrd="1" destOrd="0" presId="urn:microsoft.com/office/officeart/2005/8/layout/vProcess5"/>
    <dgm:cxn modelId="{9D8FF74F-885C-4984-AAF2-879160D771E2}" srcId="{2BBA67D1-8191-494C-ABB7-9135E1801E86}" destId="{A6F9DEBE-D64D-4E57-A1F0-3DCE376C569B}" srcOrd="0" destOrd="0" parTransId="{20F42EA3-BE13-4630-8682-08D25B5AD928}" sibTransId="{F084D201-E93B-4408-A361-7F097685853B}"/>
    <dgm:cxn modelId="{C5690951-5C62-44FB-A5A5-3928814FE1BF}" type="presOf" srcId="{F084D201-E93B-4408-A361-7F097685853B}" destId="{709B0B03-BC1F-48E7-B95C-FB71F9E4D08D}" srcOrd="0" destOrd="0" presId="urn:microsoft.com/office/officeart/2005/8/layout/vProcess5"/>
    <dgm:cxn modelId="{BF732276-305D-489E-B997-DFA9800028CF}" srcId="{2BBA67D1-8191-494C-ABB7-9135E1801E86}" destId="{ADF4B346-2F0B-45F7-A085-55CAED812AD3}" srcOrd="1" destOrd="0" parTransId="{E06FB9DD-8912-43CA-B577-76C0A6CC9EB4}" sibTransId="{09E0ED6D-4FCE-47E4-BBC3-855FABE90334}"/>
    <dgm:cxn modelId="{C775D88E-E869-4501-98BF-415C65BDC273}" type="presOf" srcId="{A6F9DEBE-D64D-4E57-A1F0-3DCE376C569B}" destId="{70AA7ACA-858E-4673-864F-D174EF931B92}" srcOrd="0" destOrd="0" presId="urn:microsoft.com/office/officeart/2005/8/layout/vProcess5"/>
    <dgm:cxn modelId="{52B0E693-BBF6-419A-BC20-C58A99AFBBD4}" type="presOf" srcId="{4228FC3A-1178-4CE0-B13E-7DABC765453E}" destId="{A419B2FA-AD35-4F89-AC05-08D6EF36C1EE}" srcOrd="1" destOrd="0" presId="urn:microsoft.com/office/officeart/2005/8/layout/vProcess5"/>
    <dgm:cxn modelId="{F81736A2-1386-46E1-8FC5-8ACDA5F22E7D}" type="presOf" srcId="{4228FC3A-1178-4CE0-B13E-7DABC765453E}" destId="{1C8AC1FF-D96B-4F39-9482-BA4385BE1294}" srcOrd="0" destOrd="0" presId="urn:microsoft.com/office/officeart/2005/8/layout/vProcess5"/>
    <dgm:cxn modelId="{995ECFBE-66B1-4F7F-8CD9-815383610667}" type="presOf" srcId="{14CF1B3A-B955-4187-8D80-8153B1C06B18}" destId="{2750C244-A627-4C98-8ED2-C4E1110E2670}" srcOrd="0" destOrd="0" presId="urn:microsoft.com/office/officeart/2005/8/layout/vProcess5"/>
    <dgm:cxn modelId="{A45756C3-F2AA-47B3-9B47-9D5D0AD5B3E1}" type="presOf" srcId="{2BBA67D1-8191-494C-ABB7-9135E1801E86}" destId="{939D6BC4-681A-4CE7-B012-BAEA33DC9C4E}" srcOrd="0" destOrd="0" presId="urn:microsoft.com/office/officeart/2005/8/layout/vProcess5"/>
    <dgm:cxn modelId="{705C77E5-958E-4348-B961-7A3FAD3E1EF4}" type="presOf" srcId="{2FC567B3-BB85-4CF5-8476-5E5B4E9642D2}" destId="{CB5CF8D1-113F-42BB-B153-5A803F4451E5}" srcOrd="1" destOrd="0" presId="urn:microsoft.com/office/officeart/2005/8/layout/vProcess5"/>
    <dgm:cxn modelId="{711D0DEC-0D05-4475-88B2-77EBAB881DF5}" type="presOf" srcId="{ADF4B346-2F0B-45F7-A085-55CAED812AD3}" destId="{F27CE60F-801A-4333-8DCE-41EA77315A42}" srcOrd="1" destOrd="0" presId="urn:microsoft.com/office/officeart/2005/8/layout/vProcess5"/>
    <dgm:cxn modelId="{0F6ED8EF-97A7-430F-976B-91ED1EA98D55}" srcId="{2BBA67D1-8191-494C-ABB7-9135E1801E86}" destId="{2FC567B3-BB85-4CF5-8476-5E5B4E9642D2}" srcOrd="3" destOrd="0" parTransId="{7DFEA365-B952-4C92-892E-1247D1E1DF87}" sibTransId="{3B8114CC-1C6E-4C58-81DC-3E18762E6D7F}"/>
    <dgm:cxn modelId="{E306F94A-7042-479D-AA8A-8E558F8E2F78}" type="presParOf" srcId="{939D6BC4-681A-4CE7-B012-BAEA33DC9C4E}" destId="{E22ECEF0-3049-46E5-87A3-40E75B482D6D}" srcOrd="0" destOrd="0" presId="urn:microsoft.com/office/officeart/2005/8/layout/vProcess5"/>
    <dgm:cxn modelId="{42009922-A1F6-4752-9DE1-6DB71EDD1C4D}" type="presParOf" srcId="{939D6BC4-681A-4CE7-B012-BAEA33DC9C4E}" destId="{70AA7ACA-858E-4673-864F-D174EF931B92}" srcOrd="1" destOrd="0" presId="urn:microsoft.com/office/officeart/2005/8/layout/vProcess5"/>
    <dgm:cxn modelId="{1739B362-A8D1-4F28-8D36-3EB3D883C562}" type="presParOf" srcId="{939D6BC4-681A-4CE7-B012-BAEA33DC9C4E}" destId="{AB7B1171-1829-4205-A3A0-A3521B7DE669}" srcOrd="2" destOrd="0" presId="urn:microsoft.com/office/officeart/2005/8/layout/vProcess5"/>
    <dgm:cxn modelId="{4CC8F029-E0C3-486F-B6CF-A5CCEB2A34BB}" type="presParOf" srcId="{939D6BC4-681A-4CE7-B012-BAEA33DC9C4E}" destId="{1C8AC1FF-D96B-4F39-9482-BA4385BE1294}" srcOrd="3" destOrd="0" presId="urn:microsoft.com/office/officeart/2005/8/layout/vProcess5"/>
    <dgm:cxn modelId="{C01860B7-D522-4338-B81A-9F6CA07A10B9}" type="presParOf" srcId="{939D6BC4-681A-4CE7-B012-BAEA33DC9C4E}" destId="{117B9413-809D-42E3-ADBC-C17EA3BB1858}" srcOrd="4" destOrd="0" presId="urn:microsoft.com/office/officeart/2005/8/layout/vProcess5"/>
    <dgm:cxn modelId="{EB38505B-65A1-4E84-B90E-4C10651FA448}" type="presParOf" srcId="{939D6BC4-681A-4CE7-B012-BAEA33DC9C4E}" destId="{709B0B03-BC1F-48E7-B95C-FB71F9E4D08D}" srcOrd="5" destOrd="0" presId="urn:microsoft.com/office/officeart/2005/8/layout/vProcess5"/>
    <dgm:cxn modelId="{C5655DCC-22BA-4B3B-834B-A644F1D01798}" type="presParOf" srcId="{939D6BC4-681A-4CE7-B012-BAEA33DC9C4E}" destId="{A85C6BB6-F1BF-4697-B700-98B5CC5A6A5B}" srcOrd="6" destOrd="0" presId="urn:microsoft.com/office/officeart/2005/8/layout/vProcess5"/>
    <dgm:cxn modelId="{459C44E3-39E6-4C62-9217-7D55D3151F93}" type="presParOf" srcId="{939D6BC4-681A-4CE7-B012-BAEA33DC9C4E}" destId="{2750C244-A627-4C98-8ED2-C4E1110E2670}" srcOrd="7" destOrd="0" presId="urn:microsoft.com/office/officeart/2005/8/layout/vProcess5"/>
    <dgm:cxn modelId="{242E5C8C-E129-49AC-9D4F-99276C85E79B}" type="presParOf" srcId="{939D6BC4-681A-4CE7-B012-BAEA33DC9C4E}" destId="{337B1C1D-3644-4717-9B33-ED04799F736B}" srcOrd="8" destOrd="0" presId="urn:microsoft.com/office/officeart/2005/8/layout/vProcess5"/>
    <dgm:cxn modelId="{E2FC8675-034F-4A08-A18B-CBC4CF8F8148}" type="presParOf" srcId="{939D6BC4-681A-4CE7-B012-BAEA33DC9C4E}" destId="{F27CE60F-801A-4333-8DCE-41EA77315A42}" srcOrd="9" destOrd="0" presId="urn:microsoft.com/office/officeart/2005/8/layout/vProcess5"/>
    <dgm:cxn modelId="{844CB67F-EECE-4E63-91AC-E63FE99B7DDA}" type="presParOf" srcId="{939D6BC4-681A-4CE7-B012-BAEA33DC9C4E}" destId="{A419B2FA-AD35-4F89-AC05-08D6EF36C1EE}" srcOrd="10" destOrd="0" presId="urn:microsoft.com/office/officeart/2005/8/layout/vProcess5"/>
    <dgm:cxn modelId="{29A14A3F-17EA-4C82-819B-8FDFE5644EE4}" type="presParOf" srcId="{939D6BC4-681A-4CE7-B012-BAEA33DC9C4E}" destId="{CB5CF8D1-113F-42BB-B153-5A803F4451E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FCDF90-D090-40BF-B807-FAEA29D0464B}" type="doc">
      <dgm:prSet loTypeId="urn:diagrams.loki3.com/VaryingWidthList" loCatId="list" qsTypeId="urn:microsoft.com/office/officeart/2005/8/quickstyle/simple1" qsCatId="simple" csTypeId="urn:microsoft.com/office/officeart/2005/8/colors/accent1_2" csCatId="accent1" phldr="1"/>
      <dgm:spPr/>
    </dgm:pt>
    <dgm:pt modelId="{8CB4EACA-20F2-44F5-862F-C90933439C95}">
      <dgm:prSet phldrT="[Text]"/>
      <dgm:spPr>
        <a:solidFill>
          <a:schemeClr val="accent5">
            <a:lumMod val="75000"/>
          </a:schemeClr>
        </a:solidFill>
      </dgm:spPr>
      <dgm:t>
        <a:bodyPr/>
        <a:lstStyle/>
        <a:p>
          <a:r>
            <a:rPr lang="en-US" dirty="0"/>
            <a:t>a mark of disgrace or infamy</a:t>
          </a:r>
        </a:p>
      </dgm:t>
    </dgm:pt>
    <dgm:pt modelId="{CCFEDEE9-DCA4-4B6A-9277-F93019DA0DBC}" type="parTrans" cxnId="{77BE3F71-0CBB-4033-B017-A00B929C648F}">
      <dgm:prSet/>
      <dgm:spPr/>
      <dgm:t>
        <a:bodyPr/>
        <a:lstStyle/>
        <a:p>
          <a:endParaRPr lang="en-US"/>
        </a:p>
      </dgm:t>
    </dgm:pt>
    <dgm:pt modelId="{6A4CBFF5-91F7-42AA-936A-721C8245D4F2}" type="sibTrans" cxnId="{77BE3F71-0CBB-4033-B017-A00B929C648F}">
      <dgm:prSet/>
      <dgm:spPr/>
      <dgm:t>
        <a:bodyPr/>
        <a:lstStyle/>
        <a:p>
          <a:endParaRPr lang="en-US"/>
        </a:p>
      </dgm:t>
    </dgm:pt>
    <dgm:pt modelId="{544AE9A6-AB64-4E25-AABA-E92A2CE8422B}">
      <dgm:prSet phldrT="[Text]"/>
      <dgm:spPr>
        <a:solidFill>
          <a:schemeClr val="accent6">
            <a:lumMod val="75000"/>
          </a:schemeClr>
        </a:solidFill>
      </dgm:spPr>
      <dgm:t>
        <a:bodyPr/>
        <a:lstStyle/>
        <a:p>
          <a:r>
            <a:rPr lang="en-US" dirty="0"/>
            <a:t>a mark of shame or discredit</a:t>
          </a:r>
        </a:p>
        <a:p>
          <a:r>
            <a:rPr lang="en-US" dirty="0"/>
            <a:t>(a blemish)</a:t>
          </a:r>
        </a:p>
      </dgm:t>
    </dgm:pt>
    <dgm:pt modelId="{A7622646-2DB1-4510-B173-B49116B5FBE0}" type="parTrans" cxnId="{7926821A-F9C2-4156-A804-76C8AF7F5B7E}">
      <dgm:prSet/>
      <dgm:spPr/>
      <dgm:t>
        <a:bodyPr/>
        <a:lstStyle/>
        <a:p>
          <a:endParaRPr lang="en-US"/>
        </a:p>
      </dgm:t>
    </dgm:pt>
    <dgm:pt modelId="{0801A539-243C-440D-9966-E2F6E40C80A6}" type="sibTrans" cxnId="{7926821A-F9C2-4156-A804-76C8AF7F5B7E}">
      <dgm:prSet/>
      <dgm:spPr/>
      <dgm:t>
        <a:bodyPr/>
        <a:lstStyle/>
        <a:p>
          <a:endParaRPr lang="en-US"/>
        </a:p>
      </dgm:t>
    </dgm:pt>
    <dgm:pt modelId="{12324030-CFE2-4AAD-A5A8-B7B01EA3EF54}">
      <dgm:prSet phldrT="[Text]"/>
      <dgm:spPr>
        <a:solidFill>
          <a:schemeClr val="accent2">
            <a:lumMod val="75000"/>
          </a:schemeClr>
        </a:solidFill>
      </dgm:spPr>
      <dgm:t>
        <a:bodyPr/>
        <a:lstStyle/>
        <a:p>
          <a:r>
            <a:rPr lang="en-US" dirty="0"/>
            <a:t>A strong feeling of disapproval that most people in a society have about something, especially when this is unfair</a:t>
          </a:r>
        </a:p>
      </dgm:t>
    </dgm:pt>
    <dgm:pt modelId="{EDFD10E7-CE65-4324-A379-5026B9E1CD84}" type="parTrans" cxnId="{3BF07C1F-93F0-4DC2-BA5A-7D37CF3CEF99}">
      <dgm:prSet/>
      <dgm:spPr/>
      <dgm:t>
        <a:bodyPr/>
        <a:lstStyle/>
        <a:p>
          <a:endParaRPr lang="en-US"/>
        </a:p>
      </dgm:t>
    </dgm:pt>
    <dgm:pt modelId="{4CC4372A-2053-4CF2-8AF4-D41333E54693}" type="sibTrans" cxnId="{3BF07C1F-93F0-4DC2-BA5A-7D37CF3CEF99}">
      <dgm:prSet/>
      <dgm:spPr/>
      <dgm:t>
        <a:bodyPr/>
        <a:lstStyle/>
        <a:p>
          <a:endParaRPr lang="en-US"/>
        </a:p>
      </dgm:t>
    </dgm:pt>
    <dgm:pt modelId="{370D5A96-D472-442B-9D9F-9B9433B190DD}" type="pres">
      <dgm:prSet presAssocID="{F1FCDF90-D090-40BF-B807-FAEA29D0464B}" presName="Name0" presStyleCnt="0">
        <dgm:presLayoutVars>
          <dgm:resizeHandles/>
        </dgm:presLayoutVars>
      </dgm:prSet>
      <dgm:spPr/>
    </dgm:pt>
    <dgm:pt modelId="{86BD7061-935B-4F3D-90C0-BBA85AEC007E}" type="pres">
      <dgm:prSet presAssocID="{8CB4EACA-20F2-44F5-862F-C90933439C95}" presName="text" presStyleLbl="node1" presStyleIdx="0" presStyleCnt="3" custScaleX="398209" custScaleY="71724">
        <dgm:presLayoutVars>
          <dgm:bulletEnabled val="1"/>
        </dgm:presLayoutVars>
      </dgm:prSet>
      <dgm:spPr/>
    </dgm:pt>
    <dgm:pt modelId="{ECA2F532-FAA4-4EB5-9DCD-DB1DFED64508}" type="pres">
      <dgm:prSet presAssocID="{6A4CBFF5-91F7-42AA-936A-721C8245D4F2}" presName="space" presStyleCnt="0"/>
      <dgm:spPr/>
    </dgm:pt>
    <dgm:pt modelId="{0F9CF294-46B0-4783-B3BD-E11AF114EF27}" type="pres">
      <dgm:prSet presAssocID="{544AE9A6-AB64-4E25-AABA-E92A2CE8422B}" presName="text" presStyleLbl="node1" presStyleIdx="1" presStyleCnt="3" custScaleX="274206" custScaleY="56553">
        <dgm:presLayoutVars>
          <dgm:bulletEnabled val="1"/>
        </dgm:presLayoutVars>
      </dgm:prSet>
      <dgm:spPr/>
    </dgm:pt>
    <dgm:pt modelId="{A07AFBC3-0F8C-4B88-AC72-E87FB9D35C6F}" type="pres">
      <dgm:prSet presAssocID="{0801A539-243C-440D-9966-E2F6E40C80A6}" presName="space" presStyleCnt="0"/>
      <dgm:spPr/>
    </dgm:pt>
    <dgm:pt modelId="{2BF4855F-BC79-4F77-8861-57F11808F174}" type="pres">
      <dgm:prSet presAssocID="{12324030-CFE2-4AAD-A5A8-B7B01EA3EF54}" presName="text" presStyleLbl="node1" presStyleIdx="2" presStyleCnt="3" custScaleX="135391">
        <dgm:presLayoutVars>
          <dgm:bulletEnabled val="1"/>
        </dgm:presLayoutVars>
      </dgm:prSet>
      <dgm:spPr/>
    </dgm:pt>
  </dgm:ptLst>
  <dgm:cxnLst>
    <dgm:cxn modelId="{7926821A-F9C2-4156-A804-76C8AF7F5B7E}" srcId="{F1FCDF90-D090-40BF-B807-FAEA29D0464B}" destId="{544AE9A6-AB64-4E25-AABA-E92A2CE8422B}" srcOrd="1" destOrd="0" parTransId="{A7622646-2DB1-4510-B173-B49116B5FBE0}" sibTransId="{0801A539-243C-440D-9966-E2F6E40C80A6}"/>
    <dgm:cxn modelId="{3BF07C1F-93F0-4DC2-BA5A-7D37CF3CEF99}" srcId="{F1FCDF90-D090-40BF-B807-FAEA29D0464B}" destId="{12324030-CFE2-4AAD-A5A8-B7B01EA3EF54}" srcOrd="2" destOrd="0" parTransId="{EDFD10E7-CE65-4324-A379-5026B9E1CD84}" sibTransId="{4CC4372A-2053-4CF2-8AF4-D41333E54693}"/>
    <dgm:cxn modelId="{F3EBEA3E-5F6F-485C-90D5-642BDB203DF6}" type="presOf" srcId="{544AE9A6-AB64-4E25-AABA-E92A2CE8422B}" destId="{0F9CF294-46B0-4783-B3BD-E11AF114EF27}" srcOrd="0" destOrd="0" presId="urn:diagrams.loki3.com/VaryingWidthList"/>
    <dgm:cxn modelId="{77BE3F71-0CBB-4033-B017-A00B929C648F}" srcId="{F1FCDF90-D090-40BF-B807-FAEA29D0464B}" destId="{8CB4EACA-20F2-44F5-862F-C90933439C95}" srcOrd="0" destOrd="0" parTransId="{CCFEDEE9-DCA4-4B6A-9277-F93019DA0DBC}" sibTransId="{6A4CBFF5-91F7-42AA-936A-721C8245D4F2}"/>
    <dgm:cxn modelId="{43A702D5-88BA-4532-95E5-6BECDF3A5948}" type="presOf" srcId="{F1FCDF90-D090-40BF-B807-FAEA29D0464B}" destId="{370D5A96-D472-442B-9D9F-9B9433B190DD}" srcOrd="0" destOrd="0" presId="urn:diagrams.loki3.com/VaryingWidthList"/>
    <dgm:cxn modelId="{EAF039E0-983E-4CD1-8BB3-006AA24EC813}" type="presOf" srcId="{12324030-CFE2-4AAD-A5A8-B7B01EA3EF54}" destId="{2BF4855F-BC79-4F77-8861-57F11808F174}" srcOrd="0" destOrd="0" presId="urn:diagrams.loki3.com/VaryingWidthList"/>
    <dgm:cxn modelId="{83CFD6EF-F49D-460E-8C8A-E6356A6E5880}" type="presOf" srcId="{8CB4EACA-20F2-44F5-862F-C90933439C95}" destId="{86BD7061-935B-4F3D-90C0-BBA85AEC007E}" srcOrd="0" destOrd="0" presId="urn:diagrams.loki3.com/VaryingWidthList"/>
    <dgm:cxn modelId="{9BCB6487-8344-41E6-903C-ABDB2ECDE7AC}" type="presParOf" srcId="{370D5A96-D472-442B-9D9F-9B9433B190DD}" destId="{86BD7061-935B-4F3D-90C0-BBA85AEC007E}" srcOrd="0" destOrd="0" presId="urn:diagrams.loki3.com/VaryingWidthList"/>
    <dgm:cxn modelId="{ECD57211-898E-43C0-B9C7-768C88F91E57}" type="presParOf" srcId="{370D5A96-D472-442B-9D9F-9B9433B190DD}" destId="{ECA2F532-FAA4-4EB5-9DCD-DB1DFED64508}" srcOrd="1" destOrd="0" presId="urn:diagrams.loki3.com/VaryingWidthList"/>
    <dgm:cxn modelId="{F9B14F65-3BA2-462A-A7B9-124D355D2323}" type="presParOf" srcId="{370D5A96-D472-442B-9D9F-9B9433B190DD}" destId="{0F9CF294-46B0-4783-B3BD-E11AF114EF27}" srcOrd="2" destOrd="0" presId="urn:diagrams.loki3.com/VaryingWidthList"/>
    <dgm:cxn modelId="{FB153776-7542-406E-840A-383C82370BF5}" type="presParOf" srcId="{370D5A96-D472-442B-9D9F-9B9433B190DD}" destId="{A07AFBC3-0F8C-4B88-AC72-E87FB9D35C6F}" srcOrd="3" destOrd="0" presId="urn:diagrams.loki3.com/VaryingWidthList"/>
    <dgm:cxn modelId="{283C76E0-9883-44BA-BFF4-EF02D83B72FD}" type="presParOf" srcId="{370D5A96-D472-442B-9D9F-9B9433B190DD}" destId="{2BF4855F-BC79-4F77-8861-57F11808F174}"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229151-D94E-4C7E-97AB-EDF19CD0627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C4B8A22-8C7E-4FA6-83F9-49DDB2E62C8B}">
      <dgm:prSet phldrT="[Text]"/>
      <dgm:spPr>
        <a:solidFill>
          <a:schemeClr val="accent3">
            <a:lumMod val="75000"/>
          </a:schemeClr>
        </a:solidFill>
      </dgm:spPr>
      <dgm:t>
        <a:bodyPr/>
        <a:lstStyle/>
        <a:p>
          <a:r>
            <a:rPr lang="en-US" dirty="0"/>
            <a:t>Stigma</a:t>
          </a:r>
        </a:p>
      </dgm:t>
    </dgm:pt>
    <dgm:pt modelId="{D199E5D6-66FE-4F60-8192-B8B23E28861D}" type="parTrans" cxnId="{D7FC7909-B7B9-4F61-8EFF-B29B8552A5A3}">
      <dgm:prSet/>
      <dgm:spPr/>
      <dgm:t>
        <a:bodyPr/>
        <a:lstStyle/>
        <a:p>
          <a:endParaRPr lang="en-US"/>
        </a:p>
      </dgm:t>
    </dgm:pt>
    <dgm:pt modelId="{078BDB9B-0748-4307-A0E9-C4BF9B5111C1}" type="sibTrans" cxnId="{D7FC7909-B7B9-4F61-8EFF-B29B8552A5A3}">
      <dgm:prSet/>
      <dgm:spPr/>
      <dgm:t>
        <a:bodyPr/>
        <a:lstStyle/>
        <a:p>
          <a:endParaRPr lang="en-US"/>
        </a:p>
      </dgm:t>
    </dgm:pt>
    <dgm:pt modelId="{50C4766D-C061-45E0-B0CD-D7BE3D5595DA}">
      <dgm:prSet phldrT="[Text]" custT="1"/>
      <dgm:spPr>
        <a:solidFill>
          <a:schemeClr val="accent3">
            <a:alpha val="90000"/>
          </a:schemeClr>
        </a:solidFill>
      </dgm:spPr>
      <dgm:t>
        <a:bodyPr/>
        <a:lstStyle/>
        <a:p>
          <a:r>
            <a:rPr lang="en-US" sz="2200" dirty="0"/>
            <a:t>they treat you differently</a:t>
          </a:r>
        </a:p>
      </dgm:t>
    </dgm:pt>
    <dgm:pt modelId="{D1C84117-C2C5-46DA-95D1-40695BDC31C0}" type="parTrans" cxnId="{3240AA9D-8645-44B8-A652-293EEAF89D70}">
      <dgm:prSet/>
      <dgm:spPr/>
      <dgm:t>
        <a:bodyPr/>
        <a:lstStyle/>
        <a:p>
          <a:endParaRPr lang="en-US"/>
        </a:p>
      </dgm:t>
    </dgm:pt>
    <dgm:pt modelId="{63DF36ED-3715-49F5-9DCD-3ED01CFFD314}" type="sibTrans" cxnId="{3240AA9D-8645-44B8-A652-293EEAF89D70}">
      <dgm:prSet/>
      <dgm:spPr/>
      <dgm:t>
        <a:bodyPr/>
        <a:lstStyle/>
        <a:p>
          <a:endParaRPr lang="en-US"/>
        </a:p>
      </dgm:t>
    </dgm:pt>
    <dgm:pt modelId="{521CFAEE-7B79-4B9C-A7E9-6B0E65B6B219}">
      <dgm:prSet phldrT="[Text]" custT="1"/>
      <dgm:spPr>
        <a:solidFill>
          <a:schemeClr val="accent3">
            <a:alpha val="90000"/>
          </a:schemeClr>
        </a:solidFill>
      </dgm:spPr>
      <dgm:t>
        <a:bodyPr/>
        <a:lstStyle/>
        <a:p>
          <a:r>
            <a:rPr lang="en-US" sz="2200" dirty="0"/>
            <a:t>people are going to talk</a:t>
          </a:r>
        </a:p>
      </dgm:t>
    </dgm:pt>
    <dgm:pt modelId="{E40E81D7-8F6C-40F1-BB40-66C1032F8002}" type="parTrans" cxnId="{1107AC20-55ED-419E-B0BB-D2D831AB3DD4}">
      <dgm:prSet/>
      <dgm:spPr/>
      <dgm:t>
        <a:bodyPr/>
        <a:lstStyle/>
        <a:p>
          <a:endParaRPr lang="en-US"/>
        </a:p>
      </dgm:t>
    </dgm:pt>
    <dgm:pt modelId="{8095EF25-8197-4C0F-A486-BE3D9C698CDC}" type="sibTrans" cxnId="{1107AC20-55ED-419E-B0BB-D2D831AB3DD4}">
      <dgm:prSet/>
      <dgm:spPr/>
      <dgm:t>
        <a:bodyPr/>
        <a:lstStyle/>
        <a:p>
          <a:endParaRPr lang="en-US"/>
        </a:p>
      </dgm:t>
    </dgm:pt>
    <dgm:pt modelId="{6B5EFB6C-7CBD-4DEE-878B-6612BF7D4807}">
      <dgm:prSet phldrT="[Text]"/>
      <dgm:spPr/>
      <dgm:t>
        <a:bodyPr/>
        <a:lstStyle/>
        <a:p>
          <a:r>
            <a:rPr lang="en-US" dirty="0"/>
            <a:t>Social Support</a:t>
          </a:r>
        </a:p>
      </dgm:t>
    </dgm:pt>
    <dgm:pt modelId="{DA27FA11-0170-4C32-8183-E644241FB7DD}" type="parTrans" cxnId="{DF77F4C2-38F7-4899-B33C-30EE9D0DFFE8}">
      <dgm:prSet/>
      <dgm:spPr/>
      <dgm:t>
        <a:bodyPr/>
        <a:lstStyle/>
        <a:p>
          <a:endParaRPr lang="en-US"/>
        </a:p>
      </dgm:t>
    </dgm:pt>
    <dgm:pt modelId="{49595FEB-D7D5-4B34-850D-BF4813EE3738}" type="sibTrans" cxnId="{DF77F4C2-38F7-4899-B33C-30EE9D0DFFE8}">
      <dgm:prSet/>
      <dgm:spPr/>
      <dgm:t>
        <a:bodyPr/>
        <a:lstStyle/>
        <a:p>
          <a:endParaRPr lang="en-US"/>
        </a:p>
      </dgm:t>
    </dgm:pt>
    <dgm:pt modelId="{8E0F3A27-7BE1-4D84-8019-23FB3691DB0D}">
      <dgm:prSet phldrT="[Text]" custT="1"/>
      <dgm:spPr>
        <a:solidFill>
          <a:schemeClr val="accent6">
            <a:lumMod val="60000"/>
            <a:lumOff val="40000"/>
            <a:alpha val="90000"/>
          </a:schemeClr>
        </a:solidFill>
      </dgm:spPr>
      <dgm:t>
        <a:bodyPr/>
        <a:lstStyle/>
        <a:p>
          <a:r>
            <a:rPr lang="en-US" sz="2200" dirty="0"/>
            <a:t>my friends changed their lifestyles to benefit me</a:t>
          </a:r>
        </a:p>
      </dgm:t>
    </dgm:pt>
    <dgm:pt modelId="{94725858-5457-417E-911D-818298B087FF}" type="parTrans" cxnId="{AAE5BE93-7D8D-42F9-BA6D-5E2253F2AE5A}">
      <dgm:prSet/>
      <dgm:spPr/>
      <dgm:t>
        <a:bodyPr/>
        <a:lstStyle/>
        <a:p>
          <a:endParaRPr lang="en-US"/>
        </a:p>
      </dgm:t>
    </dgm:pt>
    <dgm:pt modelId="{6324FF02-9FD6-4EEF-89CE-6BB8BBA2FEB1}" type="sibTrans" cxnId="{AAE5BE93-7D8D-42F9-BA6D-5E2253F2AE5A}">
      <dgm:prSet/>
      <dgm:spPr/>
      <dgm:t>
        <a:bodyPr/>
        <a:lstStyle/>
        <a:p>
          <a:endParaRPr lang="en-US"/>
        </a:p>
      </dgm:t>
    </dgm:pt>
    <dgm:pt modelId="{7EF66E43-FC41-4678-AD43-F84711D83C9F}">
      <dgm:prSet phldrT="[Text]" custT="1"/>
      <dgm:spPr>
        <a:solidFill>
          <a:schemeClr val="accent6">
            <a:lumMod val="60000"/>
            <a:lumOff val="40000"/>
            <a:alpha val="90000"/>
          </a:schemeClr>
        </a:solidFill>
      </dgm:spPr>
      <dgm:t>
        <a:bodyPr/>
        <a:lstStyle/>
        <a:p>
          <a:r>
            <a:rPr lang="en-US" sz="2200" dirty="0"/>
            <a:t>people encouraged me to attend treatment</a:t>
          </a:r>
        </a:p>
      </dgm:t>
    </dgm:pt>
    <dgm:pt modelId="{84F6E93B-96FF-47AB-BBD8-C66B5A450729}" type="parTrans" cxnId="{D1EF233C-BC15-46B7-9A6B-3053D810D771}">
      <dgm:prSet/>
      <dgm:spPr/>
      <dgm:t>
        <a:bodyPr/>
        <a:lstStyle/>
        <a:p>
          <a:endParaRPr lang="en-US"/>
        </a:p>
      </dgm:t>
    </dgm:pt>
    <dgm:pt modelId="{EDA53064-8D8E-47D3-B3A1-1DB3902B8577}" type="sibTrans" cxnId="{D1EF233C-BC15-46B7-9A6B-3053D810D771}">
      <dgm:prSet/>
      <dgm:spPr/>
      <dgm:t>
        <a:bodyPr/>
        <a:lstStyle/>
        <a:p>
          <a:endParaRPr lang="en-US"/>
        </a:p>
      </dgm:t>
    </dgm:pt>
    <dgm:pt modelId="{F0E18ABA-7F69-4DEB-9143-6C8C96A6DE63}">
      <dgm:prSet phldrT="[Text]" custT="1"/>
      <dgm:spPr>
        <a:solidFill>
          <a:schemeClr val="accent3">
            <a:alpha val="90000"/>
          </a:schemeClr>
        </a:solidFill>
      </dgm:spPr>
      <dgm:t>
        <a:bodyPr/>
        <a:lstStyle/>
        <a:p>
          <a:r>
            <a:rPr lang="en-US" sz="2200" dirty="0"/>
            <a:t>I’ll be judged for doing something wrong that made my child that way</a:t>
          </a:r>
        </a:p>
      </dgm:t>
    </dgm:pt>
    <dgm:pt modelId="{7A8CCBF1-BB63-4E36-A32E-BC296AC337B4}" type="parTrans" cxnId="{35C99C3F-D3BB-49C3-89D0-F29AF5EFEABB}">
      <dgm:prSet/>
      <dgm:spPr/>
      <dgm:t>
        <a:bodyPr/>
        <a:lstStyle/>
        <a:p>
          <a:endParaRPr lang="en-US"/>
        </a:p>
      </dgm:t>
    </dgm:pt>
    <dgm:pt modelId="{E2BB8EE1-1C6E-41AC-A5BD-D62DCE920EF3}" type="sibTrans" cxnId="{35C99C3F-D3BB-49C3-89D0-F29AF5EFEABB}">
      <dgm:prSet/>
      <dgm:spPr/>
      <dgm:t>
        <a:bodyPr/>
        <a:lstStyle/>
        <a:p>
          <a:endParaRPr lang="en-US"/>
        </a:p>
      </dgm:t>
    </dgm:pt>
    <dgm:pt modelId="{361A5ABB-3D4C-4953-8CC7-D1E3A9B0330C}">
      <dgm:prSet phldrT="[Text]" custT="1"/>
      <dgm:spPr>
        <a:solidFill>
          <a:schemeClr val="accent6">
            <a:lumMod val="60000"/>
            <a:lumOff val="40000"/>
            <a:alpha val="90000"/>
          </a:schemeClr>
        </a:solidFill>
      </dgm:spPr>
      <dgm:t>
        <a:bodyPr/>
        <a:lstStyle/>
        <a:p>
          <a:r>
            <a:rPr lang="en-US" sz="2200" dirty="0"/>
            <a:t>my friends are good at telling me I’m doing the right thing for my child, they comfort me</a:t>
          </a:r>
        </a:p>
      </dgm:t>
    </dgm:pt>
    <dgm:pt modelId="{C79D5BAC-48EE-4EE9-9CC8-13E6F1404EC9}" type="parTrans" cxnId="{691B76A9-CA2F-4063-A19F-B74ABDBDF4C9}">
      <dgm:prSet/>
      <dgm:spPr/>
      <dgm:t>
        <a:bodyPr/>
        <a:lstStyle/>
        <a:p>
          <a:endParaRPr lang="en-US"/>
        </a:p>
      </dgm:t>
    </dgm:pt>
    <dgm:pt modelId="{25B491D6-0348-43EB-AF48-B6D690C1AE21}" type="sibTrans" cxnId="{691B76A9-CA2F-4063-A19F-B74ABDBDF4C9}">
      <dgm:prSet/>
      <dgm:spPr/>
      <dgm:t>
        <a:bodyPr/>
        <a:lstStyle/>
        <a:p>
          <a:endParaRPr lang="en-US"/>
        </a:p>
      </dgm:t>
    </dgm:pt>
    <dgm:pt modelId="{869584EC-4D2A-4071-AC60-5601998C443B}" type="pres">
      <dgm:prSet presAssocID="{57229151-D94E-4C7E-97AB-EDF19CD0627A}" presName="list" presStyleCnt="0">
        <dgm:presLayoutVars>
          <dgm:dir/>
          <dgm:animLvl val="lvl"/>
        </dgm:presLayoutVars>
      </dgm:prSet>
      <dgm:spPr/>
    </dgm:pt>
    <dgm:pt modelId="{708D18BD-6399-4970-BB0B-A62D72FE4E7F}" type="pres">
      <dgm:prSet presAssocID="{0C4B8A22-8C7E-4FA6-83F9-49DDB2E62C8B}" presName="posSpace" presStyleCnt="0"/>
      <dgm:spPr/>
    </dgm:pt>
    <dgm:pt modelId="{0305943E-77C6-4BCC-95F8-AA00F0AAF746}" type="pres">
      <dgm:prSet presAssocID="{0C4B8A22-8C7E-4FA6-83F9-49DDB2E62C8B}" presName="vertFlow" presStyleCnt="0"/>
      <dgm:spPr/>
    </dgm:pt>
    <dgm:pt modelId="{8ABF649D-8061-4BB6-904A-209689C05D40}" type="pres">
      <dgm:prSet presAssocID="{0C4B8A22-8C7E-4FA6-83F9-49DDB2E62C8B}" presName="topSpace" presStyleCnt="0"/>
      <dgm:spPr/>
    </dgm:pt>
    <dgm:pt modelId="{F6C8D7C2-7E11-4515-BBD9-EAD2A5314FA5}" type="pres">
      <dgm:prSet presAssocID="{0C4B8A22-8C7E-4FA6-83F9-49DDB2E62C8B}" presName="firstComp" presStyleCnt="0"/>
      <dgm:spPr/>
    </dgm:pt>
    <dgm:pt modelId="{594BC3A0-6C0F-4C78-92ED-945A1B583ED3}" type="pres">
      <dgm:prSet presAssocID="{0C4B8A22-8C7E-4FA6-83F9-49DDB2E62C8B}" presName="firstChild" presStyleLbl="bgAccFollowNode1" presStyleIdx="0" presStyleCnt="6" custScaleX="137217" custLinFactNeighborX="-5512" custLinFactNeighborY="24692"/>
      <dgm:spPr/>
    </dgm:pt>
    <dgm:pt modelId="{13B8174F-0D30-4C62-A852-B76DBEA73482}" type="pres">
      <dgm:prSet presAssocID="{0C4B8A22-8C7E-4FA6-83F9-49DDB2E62C8B}" presName="firstChildTx" presStyleLbl="bgAccFollowNode1" presStyleIdx="0" presStyleCnt="6">
        <dgm:presLayoutVars>
          <dgm:bulletEnabled val="1"/>
        </dgm:presLayoutVars>
      </dgm:prSet>
      <dgm:spPr/>
    </dgm:pt>
    <dgm:pt modelId="{574AA5A1-21A2-465C-8C29-43DF9D7F9E30}" type="pres">
      <dgm:prSet presAssocID="{521CFAEE-7B79-4B9C-A7E9-6B0E65B6B219}" presName="comp" presStyleCnt="0"/>
      <dgm:spPr/>
    </dgm:pt>
    <dgm:pt modelId="{EAC11545-82A2-4C0C-B619-D4314E0CE747}" type="pres">
      <dgm:prSet presAssocID="{521CFAEE-7B79-4B9C-A7E9-6B0E65B6B219}" presName="child" presStyleLbl="bgAccFollowNode1" presStyleIdx="1" presStyleCnt="6" custScaleX="137139" custLinFactNeighborX="-8349" custLinFactNeighborY="15478"/>
      <dgm:spPr/>
    </dgm:pt>
    <dgm:pt modelId="{C3A9515F-6483-48CB-9282-DDD2C1998BBD}" type="pres">
      <dgm:prSet presAssocID="{521CFAEE-7B79-4B9C-A7E9-6B0E65B6B219}" presName="childTx" presStyleLbl="bgAccFollowNode1" presStyleIdx="1" presStyleCnt="6">
        <dgm:presLayoutVars>
          <dgm:bulletEnabled val="1"/>
        </dgm:presLayoutVars>
      </dgm:prSet>
      <dgm:spPr/>
    </dgm:pt>
    <dgm:pt modelId="{53BD8C74-004C-4D6F-8163-E341A1026487}" type="pres">
      <dgm:prSet presAssocID="{F0E18ABA-7F69-4DEB-9143-6C8C96A6DE63}" presName="comp" presStyleCnt="0"/>
      <dgm:spPr/>
    </dgm:pt>
    <dgm:pt modelId="{191B960C-2146-4DEA-8454-B5F4D7218C1C}" type="pres">
      <dgm:prSet presAssocID="{F0E18ABA-7F69-4DEB-9143-6C8C96A6DE63}" presName="child" presStyleLbl="bgAccFollowNode1" presStyleIdx="2" presStyleCnt="6" custScaleX="138842" custScaleY="119030" custLinFactNeighborX="-9842" custLinFactNeighborY="14609"/>
      <dgm:spPr/>
    </dgm:pt>
    <dgm:pt modelId="{EE8D0858-C94C-47A4-BC79-7093285B5FAD}" type="pres">
      <dgm:prSet presAssocID="{F0E18ABA-7F69-4DEB-9143-6C8C96A6DE63}" presName="childTx" presStyleLbl="bgAccFollowNode1" presStyleIdx="2" presStyleCnt="6">
        <dgm:presLayoutVars>
          <dgm:bulletEnabled val="1"/>
        </dgm:presLayoutVars>
      </dgm:prSet>
      <dgm:spPr/>
    </dgm:pt>
    <dgm:pt modelId="{33490F24-8716-4115-9C49-73BD67024200}" type="pres">
      <dgm:prSet presAssocID="{0C4B8A22-8C7E-4FA6-83F9-49DDB2E62C8B}" presName="negSpace" presStyleCnt="0"/>
      <dgm:spPr/>
    </dgm:pt>
    <dgm:pt modelId="{D411A8F8-FA26-447F-AC31-D194EBCFABFD}" type="pres">
      <dgm:prSet presAssocID="{0C4B8A22-8C7E-4FA6-83F9-49DDB2E62C8B}" presName="circle" presStyleLbl="node1" presStyleIdx="0" presStyleCnt="2" custLinFactX="1637" custLinFactNeighborX="100000" custLinFactNeighborY="-2290"/>
      <dgm:spPr/>
    </dgm:pt>
    <dgm:pt modelId="{EBFAB204-F446-403D-A262-D55046874CE2}" type="pres">
      <dgm:prSet presAssocID="{078BDB9B-0748-4307-A0E9-C4BF9B5111C1}" presName="transSpace" presStyleCnt="0"/>
      <dgm:spPr/>
    </dgm:pt>
    <dgm:pt modelId="{49CE06B1-E8DD-495E-AA89-6756A2281D11}" type="pres">
      <dgm:prSet presAssocID="{6B5EFB6C-7CBD-4DEE-878B-6612BF7D4807}" presName="posSpace" presStyleCnt="0"/>
      <dgm:spPr/>
    </dgm:pt>
    <dgm:pt modelId="{2C857539-FA85-4395-80CC-4D4183B783F3}" type="pres">
      <dgm:prSet presAssocID="{6B5EFB6C-7CBD-4DEE-878B-6612BF7D4807}" presName="vertFlow" presStyleCnt="0"/>
      <dgm:spPr/>
    </dgm:pt>
    <dgm:pt modelId="{41DF6145-8FC2-4C20-A972-E87EDD66E53B}" type="pres">
      <dgm:prSet presAssocID="{6B5EFB6C-7CBD-4DEE-878B-6612BF7D4807}" presName="topSpace" presStyleCnt="0"/>
      <dgm:spPr/>
    </dgm:pt>
    <dgm:pt modelId="{6AEAE4B4-078B-4B23-B6AD-AC201EFF28B5}" type="pres">
      <dgm:prSet presAssocID="{6B5EFB6C-7CBD-4DEE-878B-6612BF7D4807}" presName="firstComp" presStyleCnt="0"/>
      <dgm:spPr/>
    </dgm:pt>
    <dgm:pt modelId="{F44DF47F-54AC-486A-A276-4470CD6EEFF8}" type="pres">
      <dgm:prSet presAssocID="{6B5EFB6C-7CBD-4DEE-878B-6612BF7D4807}" presName="firstChild" presStyleLbl="bgAccFollowNode1" presStyleIdx="3" presStyleCnt="6" custScaleX="130532" custLinFactNeighborY="4748"/>
      <dgm:spPr/>
    </dgm:pt>
    <dgm:pt modelId="{CBBA5AFD-7EF3-47A8-90AF-A975288A82D9}" type="pres">
      <dgm:prSet presAssocID="{6B5EFB6C-7CBD-4DEE-878B-6612BF7D4807}" presName="firstChildTx" presStyleLbl="bgAccFollowNode1" presStyleIdx="3" presStyleCnt="6">
        <dgm:presLayoutVars>
          <dgm:bulletEnabled val="1"/>
        </dgm:presLayoutVars>
      </dgm:prSet>
      <dgm:spPr/>
    </dgm:pt>
    <dgm:pt modelId="{E2F0C12D-9613-428D-AA23-5B9DC67CAB8F}" type="pres">
      <dgm:prSet presAssocID="{7EF66E43-FC41-4678-AD43-F84711D83C9F}" presName="comp" presStyleCnt="0"/>
      <dgm:spPr/>
    </dgm:pt>
    <dgm:pt modelId="{9CC471D4-651E-43BA-A398-06550A8DCD63}" type="pres">
      <dgm:prSet presAssocID="{7EF66E43-FC41-4678-AD43-F84711D83C9F}" presName="child" presStyleLbl="bgAccFollowNode1" presStyleIdx="4" presStyleCnt="6" custScaleX="129895" custLinFactNeighborY="4748"/>
      <dgm:spPr/>
    </dgm:pt>
    <dgm:pt modelId="{85E787CB-B2E1-4F6E-AA2D-AA1F3DC7E284}" type="pres">
      <dgm:prSet presAssocID="{7EF66E43-FC41-4678-AD43-F84711D83C9F}" presName="childTx" presStyleLbl="bgAccFollowNode1" presStyleIdx="4" presStyleCnt="6">
        <dgm:presLayoutVars>
          <dgm:bulletEnabled val="1"/>
        </dgm:presLayoutVars>
      </dgm:prSet>
      <dgm:spPr/>
    </dgm:pt>
    <dgm:pt modelId="{8901C840-BD6B-4F37-94B7-64B491449E8B}" type="pres">
      <dgm:prSet presAssocID="{361A5ABB-3D4C-4953-8CC7-D1E3A9B0330C}" presName="comp" presStyleCnt="0"/>
      <dgm:spPr/>
    </dgm:pt>
    <dgm:pt modelId="{3043647E-373D-48FD-8563-A9D4DD717934}" type="pres">
      <dgm:prSet presAssocID="{361A5ABB-3D4C-4953-8CC7-D1E3A9B0330C}" presName="child" presStyleLbl="bgAccFollowNode1" presStyleIdx="5" presStyleCnt="6" custScaleX="130076" custScaleY="141928" custLinFactNeighborY="4748"/>
      <dgm:spPr/>
    </dgm:pt>
    <dgm:pt modelId="{2C2FC630-C86B-4C4A-A897-FBF7D3206E4A}" type="pres">
      <dgm:prSet presAssocID="{361A5ABB-3D4C-4953-8CC7-D1E3A9B0330C}" presName="childTx" presStyleLbl="bgAccFollowNode1" presStyleIdx="5" presStyleCnt="6">
        <dgm:presLayoutVars>
          <dgm:bulletEnabled val="1"/>
        </dgm:presLayoutVars>
      </dgm:prSet>
      <dgm:spPr/>
    </dgm:pt>
    <dgm:pt modelId="{505BD47A-52F3-4AFB-A558-3442950C2EBF}" type="pres">
      <dgm:prSet presAssocID="{6B5EFB6C-7CBD-4DEE-878B-6612BF7D4807}" presName="negSpace" presStyleCnt="0"/>
      <dgm:spPr/>
    </dgm:pt>
    <dgm:pt modelId="{19767635-A2FD-4F06-8BE6-013BDE25F16B}" type="pres">
      <dgm:prSet presAssocID="{6B5EFB6C-7CBD-4DEE-878B-6612BF7D4807}" presName="circle" presStyleLbl="node1" presStyleIdx="1" presStyleCnt="2" custLinFactNeighborX="-41480" custLinFactNeighborY="1217"/>
      <dgm:spPr/>
    </dgm:pt>
  </dgm:ptLst>
  <dgm:cxnLst>
    <dgm:cxn modelId="{D7FC7909-B7B9-4F61-8EFF-B29B8552A5A3}" srcId="{57229151-D94E-4C7E-97AB-EDF19CD0627A}" destId="{0C4B8A22-8C7E-4FA6-83F9-49DDB2E62C8B}" srcOrd="0" destOrd="0" parTransId="{D199E5D6-66FE-4F60-8192-B8B23E28861D}" sibTransId="{078BDB9B-0748-4307-A0E9-C4BF9B5111C1}"/>
    <dgm:cxn modelId="{C2A75313-88BD-44B8-980E-F1FAF398524B}" type="presOf" srcId="{50C4766D-C061-45E0-B0CD-D7BE3D5595DA}" destId="{13B8174F-0D30-4C62-A852-B76DBEA73482}" srcOrd="1" destOrd="0" presId="urn:microsoft.com/office/officeart/2005/8/layout/hList9"/>
    <dgm:cxn modelId="{1107AC20-55ED-419E-B0BB-D2D831AB3DD4}" srcId="{0C4B8A22-8C7E-4FA6-83F9-49DDB2E62C8B}" destId="{521CFAEE-7B79-4B9C-A7E9-6B0E65B6B219}" srcOrd="1" destOrd="0" parTransId="{E40E81D7-8F6C-40F1-BB40-66C1032F8002}" sibTransId="{8095EF25-8197-4C0F-A486-BE3D9C698CDC}"/>
    <dgm:cxn modelId="{CD589A34-98E2-4D01-8AEE-423F2EA8E553}" type="presOf" srcId="{8E0F3A27-7BE1-4D84-8019-23FB3691DB0D}" destId="{F44DF47F-54AC-486A-A276-4470CD6EEFF8}" srcOrd="0" destOrd="0" presId="urn:microsoft.com/office/officeart/2005/8/layout/hList9"/>
    <dgm:cxn modelId="{D1EF233C-BC15-46B7-9A6B-3053D810D771}" srcId="{6B5EFB6C-7CBD-4DEE-878B-6612BF7D4807}" destId="{7EF66E43-FC41-4678-AD43-F84711D83C9F}" srcOrd="1" destOrd="0" parTransId="{84F6E93B-96FF-47AB-BBD8-C66B5A450729}" sibTransId="{EDA53064-8D8E-47D3-B3A1-1DB3902B8577}"/>
    <dgm:cxn modelId="{35C99C3F-D3BB-49C3-89D0-F29AF5EFEABB}" srcId="{0C4B8A22-8C7E-4FA6-83F9-49DDB2E62C8B}" destId="{F0E18ABA-7F69-4DEB-9143-6C8C96A6DE63}" srcOrd="2" destOrd="0" parTransId="{7A8CCBF1-BB63-4E36-A32E-BC296AC337B4}" sibTransId="{E2BB8EE1-1C6E-41AC-A5BD-D62DCE920EF3}"/>
    <dgm:cxn modelId="{59DFE863-636C-41FB-A552-CD1F85C24584}" type="presOf" srcId="{7EF66E43-FC41-4678-AD43-F84711D83C9F}" destId="{9CC471D4-651E-43BA-A398-06550A8DCD63}" srcOrd="0" destOrd="0" presId="urn:microsoft.com/office/officeart/2005/8/layout/hList9"/>
    <dgm:cxn modelId="{23C67946-A63A-4344-BF43-725E41285EC0}" type="presOf" srcId="{361A5ABB-3D4C-4953-8CC7-D1E3A9B0330C}" destId="{3043647E-373D-48FD-8563-A9D4DD717934}" srcOrd="0" destOrd="0" presId="urn:microsoft.com/office/officeart/2005/8/layout/hList9"/>
    <dgm:cxn modelId="{1C073068-951A-4661-BAAA-FBCA2B112541}" type="presOf" srcId="{6B5EFB6C-7CBD-4DEE-878B-6612BF7D4807}" destId="{19767635-A2FD-4F06-8BE6-013BDE25F16B}" srcOrd="0" destOrd="0" presId="urn:microsoft.com/office/officeart/2005/8/layout/hList9"/>
    <dgm:cxn modelId="{99275B6A-8CEA-403B-B2FB-B5A708D6F6FB}" type="presOf" srcId="{57229151-D94E-4C7E-97AB-EDF19CD0627A}" destId="{869584EC-4D2A-4071-AC60-5601998C443B}" srcOrd="0" destOrd="0" presId="urn:microsoft.com/office/officeart/2005/8/layout/hList9"/>
    <dgm:cxn modelId="{AAE5BE93-7D8D-42F9-BA6D-5E2253F2AE5A}" srcId="{6B5EFB6C-7CBD-4DEE-878B-6612BF7D4807}" destId="{8E0F3A27-7BE1-4D84-8019-23FB3691DB0D}" srcOrd="0" destOrd="0" parTransId="{94725858-5457-417E-911D-818298B087FF}" sibTransId="{6324FF02-9FD6-4EEF-89CE-6BB8BBA2FEB1}"/>
    <dgm:cxn modelId="{DC67C394-9B0D-47B1-96B9-38E552E8C64F}" type="presOf" srcId="{361A5ABB-3D4C-4953-8CC7-D1E3A9B0330C}" destId="{2C2FC630-C86B-4C4A-A897-FBF7D3206E4A}" srcOrd="1" destOrd="0" presId="urn:microsoft.com/office/officeart/2005/8/layout/hList9"/>
    <dgm:cxn modelId="{3240AA9D-8645-44B8-A652-293EEAF89D70}" srcId="{0C4B8A22-8C7E-4FA6-83F9-49DDB2E62C8B}" destId="{50C4766D-C061-45E0-B0CD-D7BE3D5595DA}" srcOrd="0" destOrd="0" parTransId="{D1C84117-C2C5-46DA-95D1-40695BDC31C0}" sibTransId="{63DF36ED-3715-49F5-9DCD-3ED01CFFD314}"/>
    <dgm:cxn modelId="{CE6CF8A3-8225-4EE1-8F33-735D479E7ECE}" type="presOf" srcId="{F0E18ABA-7F69-4DEB-9143-6C8C96A6DE63}" destId="{191B960C-2146-4DEA-8454-B5F4D7218C1C}" srcOrd="0" destOrd="0" presId="urn:microsoft.com/office/officeart/2005/8/layout/hList9"/>
    <dgm:cxn modelId="{267D0EA5-EFD4-440C-98BD-57F58B4597BF}" type="presOf" srcId="{521CFAEE-7B79-4B9C-A7E9-6B0E65B6B219}" destId="{C3A9515F-6483-48CB-9282-DDD2C1998BBD}" srcOrd="1" destOrd="0" presId="urn:microsoft.com/office/officeart/2005/8/layout/hList9"/>
    <dgm:cxn modelId="{691B76A9-CA2F-4063-A19F-B74ABDBDF4C9}" srcId="{6B5EFB6C-7CBD-4DEE-878B-6612BF7D4807}" destId="{361A5ABB-3D4C-4953-8CC7-D1E3A9B0330C}" srcOrd="2" destOrd="0" parTransId="{C79D5BAC-48EE-4EE9-9CC8-13E6F1404EC9}" sibTransId="{25B491D6-0348-43EB-AF48-B6D690C1AE21}"/>
    <dgm:cxn modelId="{A4D385AA-DCC3-4A7D-82F3-C1FEC9E5B229}" type="presOf" srcId="{8E0F3A27-7BE1-4D84-8019-23FB3691DB0D}" destId="{CBBA5AFD-7EF3-47A8-90AF-A975288A82D9}" srcOrd="1" destOrd="0" presId="urn:microsoft.com/office/officeart/2005/8/layout/hList9"/>
    <dgm:cxn modelId="{FF668FBF-6FB6-4192-8845-AA192C0A3003}" type="presOf" srcId="{F0E18ABA-7F69-4DEB-9143-6C8C96A6DE63}" destId="{EE8D0858-C94C-47A4-BC79-7093285B5FAD}" srcOrd="1" destOrd="0" presId="urn:microsoft.com/office/officeart/2005/8/layout/hList9"/>
    <dgm:cxn modelId="{DF77F4C2-38F7-4899-B33C-30EE9D0DFFE8}" srcId="{57229151-D94E-4C7E-97AB-EDF19CD0627A}" destId="{6B5EFB6C-7CBD-4DEE-878B-6612BF7D4807}" srcOrd="1" destOrd="0" parTransId="{DA27FA11-0170-4C32-8183-E644241FB7DD}" sibTransId="{49595FEB-D7D5-4B34-850D-BF4813EE3738}"/>
    <dgm:cxn modelId="{D57374DD-8A5F-4A4A-A2D5-9CA8CA009074}" type="presOf" srcId="{7EF66E43-FC41-4678-AD43-F84711D83C9F}" destId="{85E787CB-B2E1-4F6E-AA2D-AA1F3DC7E284}" srcOrd="1" destOrd="0" presId="urn:microsoft.com/office/officeart/2005/8/layout/hList9"/>
    <dgm:cxn modelId="{87A516ED-1E97-44C4-A812-0B968DCBF59D}" type="presOf" srcId="{0C4B8A22-8C7E-4FA6-83F9-49DDB2E62C8B}" destId="{D411A8F8-FA26-447F-AC31-D194EBCFABFD}" srcOrd="0" destOrd="0" presId="urn:microsoft.com/office/officeart/2005/8/layout/hList9"/>
    <dgm:cxn modelId="{0FFD86F0-EE39-42B4-A219-F0E39108E2E7}" type="presOf" srcId="{50C4766D-C061-45E0-B0CD-D7BE3D5595DA}" destId="{594BC3A0-6C0F-4C78-92ED-945A1B583ED3}" srcOrd="0" destOrd="0" presId="urn:microsoft.com/office/officeart/2005/8/layout/hList9"/>
    <dgm:cxn modelId="{126B06F8-090E-498C-BFB4-D69A7922FEB7}" type="presOf" srcId="{521CFAEE-7B79-4B9C-A7E9-6B0E65B6B219}" destId="{EAC11545-82A2-4C0C-B619-D4314E0CE747}" srcOrd="0" destOrd="0" presId="urn:microsoft.com/office/officeart/2005/8/layout/hList9"/>
    <dgm:cxn modelId="{2281969F-092C-4F76-B705-6788D8015228}" type="presParOf" srcId="{869584EC-4D2A-4071-AC60-5601998C443B}" destId="{708D18BD-6399-4970-BB0B-A62D72FE4E7F}" srcOrd="0" destOrd="0" presId="urn:microsoft.com/office/officeart/2005/8/layout/hList9"/>
    <dgm:cxn modelId="{6A51C53E-1912-49BD-AE18-C402654FA5A1}" type="presParOf" srcId="{869584EC-4D2A-4071-AC60-5601998C443B}" destId="{0305943E-77C6-4BCC-95F8-AA00F0AAF746}" srcOrd="1" destOrd="0" presId="urn:microsoft.com/office/officeart/2005/8/layout/hList9"/>
    <dgm:cxn modelId="{7D002970-42E8-47E0-BE3A-B8D0F5D9715B}" type="presParOf" srcId="{0305943E-77C6-4BCC-95F8-AA00F0AAF746}" destId="{8ABF649D-8061-4BB6-904A-209689C05D40}" srcOrd="0" destOrd="0" presId="urn:microsoft.com/office/officeart/2005/8/layout/hList9"/>
    <dgm:cxn modelId="{5042E971-D82D-40F4-9AD1-44B626E304B0}" type="presParOf" srcId="{0305943E-77C6-4BCC-95F8-AA00F0AAF746}" destId="{F6C8D7C2-7E11-4515-BBD9-EAD2A5314FA5}" srcOrd="1" destOrd="0" presId="urn:microsoft.com/office/officeart/2005/8/layout/hList9"/>
    <dgm:cxn modelId="{6CCF4677-2EE5-4D25-9019-17D20076C338}" type="presParOf" srcId="{F6C8D7C2-7E11-4515-BBD9-EAD2A5314FA5}" destId="{594BC3A0-6C0F-4C78-92ED-945A1B583ED3}" srcOrd="0" destOrd="0" presId="urn:microsoft.com/office/officeart/2005/8/layout/hList9"/>
    <dgm:cxn modelId="{F81B6D8A-A02A-4C0E-9F96-783DE6BCBE55}" type="presParOf" srcId="{F6C8D7C2-7E11-4515-BBD9-EAD2A5314FA5}" destId="{13B8174F-0D30-4C62-A852-B76DBEA73482}" srcOrd="1" destOrd="0" presId="urn:microsoft.com/office/officeart/2005/8/layout/hList9"/>
    <dgm:cxn modelId="{C772C2BE-FAA4-4E72-84C8-E20C5FA91FA6}" type="presParOf" srcId="{0305943E-77C6-4BCC-95F8-AA00F0AAF746}" destId="{574AA5A1-21A2-465C-8C29-43DF9D7F9E30}" srcOrd="2" destOrd="0" presId="urn:microsoft.com/office/officeart/2005/8/layout/hList9"/>
    <dgm:cxn modelId="{2A77F64C-871D-4B45-94E6-08224CE4D254}" type="presParOf" srcId="{574AA5A1-21A2-465C-8C29-43DF9D7F9E30}" destId="{EAC11545-82A2-4C0C-B619-D4314E0CE747}" srcOrd="0" destOrd="0" presId="urn:microsoft.com/office/officeart/2005/8/layout/hList9"/>
    <dgm:cxn modelId="{2DCD6810-283B-492D-A489-5E1E952B77F8}" type="presParOf" srcId="{574AA5A1-21A2-465C-8C29-43DF9D7F9E30}" destId="{C3A9515F-6483-48CB-9282-DDD2C1998BBD}" srcOrd="1" destOrd="0" presId="urn:microsoft.com/office/officeart/2005/8/layout/hList9"/>
    <dgm:cxn modelId="{8B6EA66E-142D-49E3-AA81-103B66A6D7D0}" type="presParOf" srcId="{0305943E-77C6-4BCC-95F8-AA00F0AAF746}" destId="{53BD8C74-004C-4D6F-8163-E341A1026487}" srcOrd="3" destOrd="0" presId="urn:microsoft.com/office/officeart/2005/8/layout/hList9"/>
    <dgm:cxn modelId="{407052D2-B8F7-4F05-A194-206814C14C66}" type="presParOf" srcId="{53BD8C74-004C-4D6F-8163-E341A1026487}" destId="{191B960C-2146-4DEA-8454-B5F4D7218C1C}" srcOrd="0" destOrd="0" presId="urn:microsoft.com/office/officeart/2005/8/layout/hList9"/>
    <dgm:cxn modelId="{1945C071-99B8-4CF2-A01F-FC6A816EC484}" type="presParOf" srcId="{53BD8C74-004C-4D6F-8163-E341A1026487}" destId="{EE8D0858-C94C-47A4-BC79-7093285B5FAD}" srcOrd="1" destOrd="0" presId="urn:microsoft.com/office/officeart/2005/8/layout/hList9"/>
    <dgm:cxn modelId="{34ED594E-59D6-4391-92AE-6768ABE58A4B}" type="presParOf" srcId="{869584EC-4D2A-4071-AC60-5601998C443B}" destId="{33490F24-8716-4115-9C49-73BD67024200}" srcOrd="2" destOrd="0" presId="urn:microsoft.com/office/officeart/2005/8/layout/hList9"/>
    <dgm:cxn modelId="{E7BB9BFC-103C-46C5-AC9D-8084DDCFAD34}" type="presParOf" srcId="{869584EC-4D2A-4071-AC60-5601998C443B}" destId="{D411A8F8-FA26-447F-AC31-D194EBCFABFD}" srcOrd="3" destOrd="0" presId="urn:microsoft.com/office/officeart/2005/8/layout/hList9"/>
    <dgm:cxn modelId="{2E4E9E63-8E44-4002-B540-E94E09436904}" type="presParOf" srcId="{869584EC-4D2A-4071-AC60-5601998C443B}" destId="{EBFAB204-F446-403D-A262-D55046874CE2}" srcOrd="4" destOrd="0" presId="urn:microsoft.com/office/officeart/2005/8/layout/hList9"/>
    <dgm:cxn modelId="{0275040E-E712-4F4E-889E-10F868EAFAFC}" type="presParOf" srcId="{869584EC-4D2A-4071-AC60-5601998C443B}" destId="{49CE06B1-E8DD-495E-AA89-6756A2281D11}" srcOrd="5" destOrd="0" presId="urn:microsoft.com/office/officeart/2005/8/layout/hList9"/>
    <dgm:cxn modelId="{BD93D3BD-8C28-4B91-A37D-7194FADDC4C1}" type="presParOf" srcId="{869584EC-4D2A-4071-AC60-5601998C443B}" destId="{2C857539-FA85-4395-80CC-4D4183B783F3}" srcOrd="6" destOrd="0" presId="urn:microsoft.com/office/officeart/2005/8/layout/hList9"/>
    <dgm:cxn modelId="{5BE9339C-CA4E-42EB-8823-FF1ECAE86053}" type="presParOf" srcId="{2C857539-FA85-4395-80CC-4D4183B783F3}" destId="{41DF6145-8FC2-4C20-A972-E87EDD66E53B}" srcOrd="0" destOrd="0" presId="urn:microsoft.com/office/officeart/2005/8/layout/hList9"/>
    <dgm:cxn modelId="{A6CA1322-267F-441B-90FE-8B60441179D0}" type="presParOf" srcId="{2C857539-FA85-4395-80CC-4D4183B783F3}" destId="{6AEAE4B4-078B-4B23-B6AD-AC201EFF28B5}" srcOrd="1" destOrd="0" presId="urn:microsoft.com/office/officeart/2005/8/layout/hList9"/>
    <dgm:cxn modelId="{8BB74222-D462-4E30-9AD5-0D7D0FEA8B2F}" type="presParOf" srcId="{6AEAE4B4-078B-4B23-B6AD-AC201EFF28B5}" destId="{F44DF47F-54AC-486A-A276-4470CD6EEFF8}" srcOrd="0" destOrd="0" presId="urn:microsoft.com/office/officeart/2005/8/layout/hList9"/>
    <dgm:cxn modelId="{D5287BA5-2A2F-49A3-B8F9-6E34744F5070}" type="presParOf" srcId="{6AEAE4B4-078B-4B23-B6AD-AC201EFF28B5}" destId="{CBBA5AFD-7EF3-47A8-90AF-A975288A82D9}" srcOrd="1" destOrd="0" presId="urn:microsoft.com/office/officeart/2005/8/layout/hList9"/>
    <dgm:cxn modelId="{1750D373-8B91-4FC1-8233-B57C17692FA5}" type="presParOf" srcId="{2C857539-FA85-4395-80CC-4D4183B783F3}" destId="{E2F0C12D-9613-428D-AA23-5B9DC67CAB8F}" srcOrd="2" destOrd="0" presId="urn:microsoft.com/office/officeart/2005/8/layout/hList9"/>
    <dgm:cxn modelId="{F49091E5-CA31-4444-A6EB-D70D61FAB6BB}" type="presParOf" srcId="{E2F0C12D-9613-428D-AA23-5B9DC67CAB8F}" destId="{9CC471D4-651E-43BA-A398-06550A8DCD63}" srcOrd="0" destOrd="0" presId="urn:microsoft.com/office/officeart/2005/8/layout/hList9"/>
    <dgm:cxn modelId="{D97FA630-8C2F-437E-954F-630BB984A070}" type="presParOf" srcId="{E2F0C12D-9613-428D-AA23-5B9DC67CAB8F}" destId="{85E787CB-B2E1-4F6E-AA2D-AA1F3DC7E284}" srcOrd="1" destOrd="0" presId="urn:microsoft.com/office/officeart/2005/8/layout/hList9"/>
    <dgm:cxn modelId="{CD466C2A-F54A-4DD7-955E-37C7BABD117E}" type="presParOf" srcId="{2C857539-FA85-4395-80CC-4D4183B783F3}" destId="{8901C840-BD6B-4F37-94B7-64B491449E8B}" srcOrd="3" destOrd="0" presId="urn:microsoft.com/office/officeart/2005/8/layout/hList9"/>
    <dgm:cxn modelId="{954DED27-DE5C-4968-ACB7-6BF7C7E58CA1}" type="presParOf" srcId="{8901C840-BD6B-4F37-94B7-64B491449E8B}" destId="{3043647E-373D-48FD-8563-A9D4DD717934}" srcOrd="0" destOrd="0" presId="urn:microsoft.com/office/officeart/2005/8/layout/hList9"/>
    <dgm:cxn modelId="{F6F61CE2-2000-428D-97D2-7DF52FCDC5F6}" type="presParOf" srcId="{8901C840-BD6B-4F37-94B7-64B491449E8B}" destId="{2C2FC630-C86B-4C4A-A897-FBF7D3206E4A}" srcOrd="1" destOrd="0" presId="urn:microsoft.com/office/officeart/2005/8/layout/hList9"/>
    <dgm:cxn modelId="{21467955-E640-4644-8B6D-C322DD85FA9D}" type="presParOf" srcId="{869584EC-4D2A-4071-AC60-5601998C443B}" destId="{505BD47A-52F3-4AFB-A558-3442950C2EBF}" srcOrd="7" destOrd="0" presId="urn:microsoft.com/office/officeart/2005/8/layout/hList9"/>
    <dgm:cxn modelId="{15383C9D-A0B1-4B61-B53F-D1D0000C296B}" type="presParOf" srcId="{869584EC-4D2A-4071-AC60-5601998C443B}" destId="{19767635-A2FD-4F06-8BE6-013BDE25F16B}"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229151-D94E-4C7E-97AB-EDF19CD0627A}"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C4B8A22-8C7E-4FA6-83F9-49DDB2E62C8B}">
      <dgm:prSet phldrT="[Text]"/>
      <dgm:spPr>
        <a:solidFill>
          <a:schemeClr val="accent3">
            <a:lumMod val="75000"/>
          </a:schemeClr>
        </a:solidFill>
      </dgm:spPr>
      <dgm:t>
        <a:bodyPr/>
        <a:lstStyle/>
        <a:p>
          <a:r>
            <a:rPr lang="en-US" dirty="0"/>
            <a:t>Stigma</a:t>
          </a:r>
        </a:p>
      </dgm:t>
    </dgm:pt>
    <dgm:pt modelId="{D199E5D6-66FE-4F60-8192-B8B23E28861D}" type="parTrans" cxnId="{D7FC7909-B7B9-4F61-8EFF-B29B8552A5A3}">
      <dgm:prSet/>
      <dgm:spPr/>
      <dgm:t>
        <a:bodyPr/>
        <a:lstStyle/>
        <a:p>
          <a:endParaRPr lang="en-US"/>
        </a:p>
      </dgm:t>
    </dgm:pt>
    <dgm:pt modelId="{078BDB9B-0748-4307-A0E9-C4BF9B5111C1}" type="sibTrans" cxnId="{D7FC7909-B7B9-4F61-8EFF-B29B8552A5A3}">
      <dgm:prSet/>
      <dgm:spPr/>
      <dgm:t>
        <a:bodyPr/>
        <a:lstStyle/>
        <a:p>
          <a:endParaRPr lang="en-US"/>
        </a:p>
      </dgm:t>
    </dgm:pt>
    <dgm:pt modelId="{50C4766D-C061-45E0-B0CD-D7BE3D5595DA}">
      <dgm:prSet phldrT="[Text]" custT="1"/>
      <dgm:spPr>
        <a:solidFill>
          <a:schemeClr val="accent3">
            <a:alpha val="90000"/>
          </a:schemeClr>
        </a:solidFill>
      </dgm:spPr>
      <dgm:t>
        <a:bodyPr/>
        <a:lstStyle/>
        <a:p>
          <a:r>
            <a:rPr lang="en-US" sz="2200" dirty="0"/>
            <a:t>they treat you differently</a:t>
          </a:r>
        </a:p>
      </dgm:t>
    </dgm:pt>
    <dgm:pt modelId="{D1C84117-C2C5-46DA-95D1-40695BDC31C0}" type="parTrans" cxnId="{3240AA9D-8645-44B8-A652-293EEAF89D70}">
      <dgm:prSet/>
      <dgm:spPr/>
      <dgm:t>
        <a:bodyPr/>
        <a:lstStyle/>
        <a:p>
          <a:endParaRPr lang="en-US"/>
        </a:p>
      </dgm:t>
    </dgm:pt>
    <dgm:pt modelId="{63DF36ED-3715-49F5-9DCD-3ED01CFFD314}" type="sibTrans" cxnId="{3240AA9D-8645-44B8-A652-293EEAF89D70}">
      <dgm:prSet/>
      <dgm:spPr/>
      <dgm:t>
        <a:bodyPr/>
        <a:lstStyle/>
        <a:p>
          <a:endParaRPr lang="en-US"/>
        </a:p>
      </dgm:t>
    </dgm:pt>
    <dgm:pt modelId="{521CFAEE-7B79-4B9C-A7E9-6B0E65B6B219}">
      <dgm:prSet phldrT="[Text]" custT="1"/>
      <dgm:spPr>
        <a:solidFill>
          <a:schemeClr val="accent3">
            <a:alpha val="90000"/>
          </a:schemeClr>
        </a:solidFill>
      </dgm:spPr>
      <dgm:t>
        <a:bodyPr/>
        <a:lstStyle/>
        <a:p>
          <a:r>
            <a:rPr lang="en-US" sz="2200" dirty="0"/>
            <a:t>people are going to talk</a:t>
          </a:r>
        </a:p>
      </dgm:t>
    </dgm:pt>
    <dgm:pt modelId="{E40E81D7-8F6C-40F1-BB40-66C1032F8002}" type="parTrans" cxnId="{1107AC20-55ED-419E-B0BB-D2D831AB3DD4}">
      <dgm:prSet/>
      <dgm:spPr/>
      <dgm:t>
        <a:bodyPr/>
        <a:lstStyle/>
        <a:p>
          <a:endParaRPr lang="en-US"/>
        </a:p>
      </dgm:t>
    </dgm:pt>
    <dgm:pt modelId="{8095EF25-8197-4C0F-A486-BE3D9C698CDC}" type="sibTrans" cxnId="{1107AC20-55ED-419E-B0BB-D2D831AB3DD4}">
      <dgm:prSet/>
      <dgm:spPr/>
      <dgm:t>
        <a:bodyPr/>
        <a:lstStyle/>
        <a:p>
          <a:endParaRPr lang="en-US"/>
        </a:p>
      </dgm:t>
    </dgm:pt>
    <dgm:pt modelId="{6B5EFB6C-7CBD-4DEE-878B-6612BF7D4807}">
      <dgm:prSet phldrT="[Text]"/>
      <dgm:spPr/>
      <dgm:t>
        <a:bodyPr/>
        <a:lstStyle/>
        <a:p>
          <a:r>
            <a:rPr lang="en-US" dirty="0"/>
            <a:t>Social Support</a:t>
          </a:r>
        </a:p>
      </dgm:t>
    </dgm:pt>
    <dgm:pt modelId="{DA27FA11-0170-4C32-8183-E644241FB7DD}" type="parTrans" cxnId="{DF77F4C2-38F7-4899-B33C-30EE9D0DFFE8}">
      <dgm:prSet/>
      <dgm:spPr/>
      <dgm:t>
        <a:bodyPr/>
        <a:lstStyle/>
        <a:p>
          <a:endParaRPr lang="en-US"/>
        </a:p>
      </dgm:t>
    </dgm:pt>
    <dgm:pt modelId="{49595FEB-D7D5-4B34-850D-BF4813EE3738}" type="sibTrans" cxnId="{DF77F4C2-38F7-4899-B33C-30EE9D0DFFE8}">
      <dgm:prSet/>
      <dgm:spPr/>
      <dgm:t>
        <a:bodyPr/>
        <a:lstStyle/>
        <a:p>
          <a:endParaRPr lang="en-US"/>
        </a:p>
      </dgm:t>
    </dgm:pt>
    <dgm:pt modelId="{8E0F3A27-7BE1-4D84-8019-23FB3691DB0D}">
      <dgm:prSet phldrT="[Text]" custT="1"/>
      <dgm:spPr>
        <a:solidFill>
          <a:schemeClr val="accent6">
            <a:lumMod val="60000"/>
            <a:lumOff val="40000"/>
            <a:alpha val="90000"/>
          </a:schemeClr>
        </a:solidFill>
      </dgm:spPr>
      <dgm:t>
        <a:bodyPr/>
        <a:lstStyle/>
        <a:p>
          <a:r>
            <a:rPr lang="en-US" sz="2200" dirty="0"/>
            <a:t>my friends changed their lifestyles to benefit me</a:t>
          </a:r>
        </a:p>
      </dgm:t>
    </dgm:pt>
    <dgm:pt modelId="{94725858-5457-417E-911D-818298B087FF}" type="parTrans" cxnId="{AAE5BE93-7D8D-42F9-BA6D-5E2253F2AE5A}">
      <dgm:prSet/>
      <dgm:spPr/>
      <dgm:t>
        <a:bodyPr/>
        <a:lstStyle/>
        <a:p>
          <a:endParaRPr lang="en-US"/>
        </a:p>
      </dgm:t>
    </dgm:pt>
    <dgm:pt modelId="{6324FF02-9FD6-4EEF-89CE-6BB8BBA2FEB1}" type="sibTrans" cxnId="{AAE5BE93-7D8D-42F9-BA6D-5E2253F2AE5A}">
      <dgm:prSet/>
      <dgm:spPr/>
      <dgm:t>
        <a:bodyPr/>
        <a:lstStyle/>
        <a:p>
          <a:endParaRPr lang="en-US"/>
        </a:p>
      </dgm:t>
    </dgm:pt>
    <dgm:pt modelId="{7EF66E43-FC41-4678-AD43-F84711D83C9F}">
      <dgm:prSet phldrT="[Text]" custT="1"/>
      <dgm:spPr>
        <a:solidFill>
          <a:schemeClr val="accent6">
            <a:lumMod val="60000"/>
            <a:lumOff val="40000"/>
            <a:alpha val="90000"/>
          </a:schemeClr>
        </a:solidFill>
      </dgm:spPr>
      <dgm:t>
        <a:bodyPr/>
        <a:lstStyle/>
        <a:p>
          <a:r>
            <a:rPr lang="en-US" sz="2200" dirty="0"/>
            <a:t>people encouraged me to attend treatment</a:t>
          </a:r>
        </a:p>
      </dgm:t>
    </dgm:pt>
    <dgm:pt modelId="{84F6E93B-96FF-47AB-BBD8-C66B5A450729}" type="parTrans" cxnId="{D1EF233C-BC15-46B7-9A6B-3053D810D771}">
      <dgm:prSet/>
      <dgm:spPr/>
      <dgm:t>
        <a:bodyPr/>
        <a:lstStyle/>
        <a:p>
          <a:endParaRPr lang="en-US"/>
        </a:p>
      </dgm:t>
    </dgm:pt>
    <dgm:pt modelId="{EDA53064-8D8E-47D3-B3A1-1DB3902B8577}" type="sibTrans" cxnId="{D1EF233C-BC15-46B7-9A6B-3053D810D771}">
      <dgm:prSet/>
      <dgm:spPr/>
      <dgm:t>
        <a:bodyPr/>
        <a:lstStyle/>
        <a:p>
          <a:endParaRPr lang="en-US"/>
        </a:p>
      </dgm:t>
    </dgm:pt>
    <dgm:pt modelId="{F0E18ABA-7F69-4DEB-9143-6C8C96A6DE63}">
      <dgm:prSet phldrT="[Text]" custT="1"/>
      <dgm:spPr>
        <a:solidFill>
          <a:schemeClr val="accent3">
            <a:alpha val="90000"/>
          </a:schemeClr>
        </a:solidFill>
      </dgm:spPr>
      <dgm:t>
        <a:bodyPr/>
        <a:lstStyle/>
        <a:p>
          <a:r>
            <a:rPr lang="en-US" sz="2200" dirty="0"/>
            <a:t>I’ll be judged for doing something wrong that made my child that way</a:t>
          </a:r>
        </a:p>
      </dgm:t>
    </dgm:pt>
    <dgm:pt modelId="{7A8CCBF1-BB63-4E36-A32E-BC296AC337B4}" type="parTrans" cxnId="{35C99C3F-D3BB-49C3-89D0-F29AF5EFEABB}">
      <dgm:prSet/>
      <dgm:spPr/>
      <dgm:t>
        <a:bodyPr/>
        <a:lstStyle/>
        <a:p>
          <a:endParaRPr lang="en-US"/>
        </a:p>
      </dgm:t>
    </dgm:pt>
    <dgm:pt modelId="{E2BB8EE1-1C6E-41AC-A5BD-D62DCE920EF3}" type="sibTrans" cxnId="{35C99C3F-D3BB-49C3-89D0-F29AF5EFEABB}">
      <dgm:prSet/>
      <dgm:spPr/>
      <dgm:t>
        <a:bodyPr/>
        <a:lstStyle/>
        <a:p>
          <a:endParaRPr lang="en-US"/>
        </a:p>
      </dgm:t>
    </dgm:pt>
    <dgm:pt modelId="{361A5ABB-3D4C-4953-8CC7-D1E3A9B0330C}">
      <dgm:prSet phldrT="[Text]" custT="1"/>
      <dgm:spPr>
        <a:solidFill>
          <a:schemeClr val="accent6">
            <a:lumMod val="60000"/>
            <a:lumOff val="40000"/>
            <a:alpha val="90000"/>
          </a:schemeClr>
        </a:solidFill>
      </dgm:spPr>
      <dgm:t>
        <a:bodyPr/>
        <a:lstStyle/>
        <a:p>
          <a:r>
            <a:rPr lang="en-US" sz="2200" dirty="0"/>
            <a:t>my friends are good at telling me I’m doing the right thing for my child, they comfort me</a:t>
          </a:r>
        </a:p>
      </dgm:t>
    </dgm:pt>
    <dgm:pt modelId="{C79D5BAC-48EE-4EE9-9CC8-13E6F1404EC9}" type="parTrans" cxnId="{691B76A9-CA2F-4063-A19F-B74ABDBDF4C9}">
      <dgm:prSet/>
      <dgm:spPr/>
      <dgm:t>
        <a:bodyPr/>
        <a:lstStyle/>
        <a:p>
          <a:endParaRPr lang="en-US"/>
        </a:p>
      </dgm:t>
    </dgm:pt>
    <dgm:pt modelId="{25B491D6-0348-43EB-AF48-B6D690C1AE21}" type="sibTrans" cxnId="{691B76A9-CA2F-4063-A19F-B74ABDBDF4C9}">
      <dgm:prSet/>
      <dgm:spPr/>
      <dgm:t>
        <a:bodyPr/>
        <a:lstStyle/>
        <a:p>
          <a:endParaRPr lang="en-US"/>
        </a:p>
      </dgm:t>
    </dgm:pt>
    <dgm:pt modelId="{869584EC-4D2A-4071-AC60-5601998C443B}" type="pres">
      <dgm:prSet presAssocID="{57229151-D94E-4C7E-97AB-EDF19CD0627A}" presName="list" presStyleCnt="0">
        <dgm:presLayoutVars>
          <dgm:dir/>
          <dgm:animLvl val="lvl"/>
        </dgm:presLayoutVars>
      </dgm:prSet>
      <dgm:spPr/>
    </dgm:pt>
    <dgm:pt modelId="{708D18BD-6399-4970-BB0B-A62D72FE4E7F}" type="pres">
      <dgm:prSet presAssocID="{0C4B8A22-8C7E-4FA6-83F9-49DDB2E62C8B}" presName="posSpace" presStyleCnt="0"/>
      <dgm:spPr/>
    </dgm:pt>
    <dgm:pt modelId="{0305943E-77C6-4BCC-95F8-AA00F0AAF746}" type="pres">
      <dgm:prSet presAssocID="{0C4B8A22-8C7E-4FA6-83F9-49DDB2E62C8B}" presName="vertFlow" presStyleCnt="0"/>
      <dgm:spPr/>
    </dgm:pt>
    <dgm:pt modelId="{8ABF649D-8061-4BB6-904A-209689C05D40}" type="pres">
      <dgm:prSet presAssocID="{0C4B8A22-8C7E-4FA6-83F9-49DDB2E62C8B}" presName="topSpace" presStyleCnt="0"/>
      <dgm:spPr/>
    </dgm:pt>
    <dgm:pt modelId="{F6C8D7C2-7E11-4515-BBD9-EAD2A5314FA5}" type="pres">
      <dgm:prSet presAssocID="{0C4B8A22-8C7E-4FA6-83F9-49DDB2E62C8B}" presName="firstComp" presStyleCnt="0"/>
      <dgm:spPr/>
    </dgm:pt>
    <dgm:pt modelId="{594BC3A0-6C0F-4C78-92ED-945A1B583ED3}" type="pres">
      <dgm:prSet presAssocID="{0C4B8A22-8C7E-4FA6-83F9-49DDB2E62C8B}" presName="firstChild" presStyleLbl="bgAccFollowNode1" presStyleIdx="0" presStyleCnt="6" custScaleX="137217" custLinFactNeighborX="-5512" custLinFactNeighborY="24692"/>
      <dgm:spPr/>
    </dgm:pt>
    <dgm:pt modelId="{13B8174F-0D30-4C62-A852-B76DBEA73482}" type="pres">
      <dgm:prSet presAssocID="{0C4B8A22-8C7E-4FA6-83F9-49DDB2E62C8B}" presName="firstChildTx" presStyleLbl="bgAccFollowNode1" presStyleIdx="0" presStyleCnt="6">
        <dgm:presLayoutVars>
          <dgm:bulletEnabled val="1"/>
        </dgm:presLayoutVars>
      </dgm:prSet>
      <dgm:spPr/>
    </dgm:pt>
    <dgm:pt modelId="{574AA5A1-21A2-465C-8C29-43DF9D7F9E30}" type="pres">
      <dgm:prSet presAssocID="{521CFAEE-7B79-4B9C-A7E9-6B0E65B6B219}" presName="comp" presStyleCnt="0"/>
      <dgm:spPr/>
    </dgm:pt>
    <dgm:pt modelId="{EAC11545-82A2-4C0C-B619-D4314E0CE747}" type="pres">
      <dgm:prSet presAssocID="{521CFAEE-7B79-4B9C-A7E9-6B0E65B6B219}" presName="child" presStyleLbl="bgAccFollowNode1" presStyleIdx="1" presStyleCnt="6" custScaleX="137139" custLinFactNeighborX="-8349" custLinFactNeighborY="15478"/>
      <dgm:spPr/>
    </dgm:pt>
    <dgm:pt modelId="{C3A9515F-6483-48CB-9282-DDD2C1998BBD}" type="pres">
      <dgm:prSet presAssocID="{521CFAEE-7B79-4B9C-A7E9-6B0E65B6B219}" presName="childTx" presStyleLbl="bgAccFollowNode1" presStyleIdx="1" presStyleCnt="6">
        <dgm:presLayoutVars>
          <dgm:bulletEnabled val="1"/>
        </dgm:presLayoutVars>
      </dgm:prSet>
      <dgm:spPr/>
    </dgm:pt>
    <dgm:pt modelId="{53BD8C74-004C-4D6F-8163-E341A1026487}" type="pres">
      <dgm:prSet presAssocID="{F0E18ABA-7F69-4DEB-9143-6C8C96A6DE63}" presName="comp" presStyleCnt="0"/>
      <dgm:spPr/>
    </dgm:pt>
    <dgm:pt modelId="{191B960C-2146-4DEA-8454-B5F4D7218C1C}" type="pres">
      <dgm:prSet presAssocID="{F0E18ABA-7F69-4DEB-9143-6C8C96A6DE63}" presName="child" presStyleLbl="bgAccFollowNode1" presStyleIdx="2" presStyleCnt="6" custScaleX="138842" custScaleY="119030" custLinFactNeighborX="-9842" custLinFactNeighborY="14609"/>
      <dgm:spPr/>
    </dgm:pt>
    <dgm:pt modelId="{EE8D0858-C94C-47A4-BC79-7093285B5FAD}" type="pres">
      <dgm:prSet presAssocID="{F0E18ABA-7F69-4DEB-9143-6C8C96A6DE63}" presName="childTx" presStyleLbl="bgAccFollowNode1" presStyleIdx="2" presStyleCnt="6">
        <dgm:presLayoutVars>
          <dgm:bulletEnabled val="1"/>
        </dgm:presLayoutVars>
      </dgm:prSet>
      <dgm:spPr/>
    </dgm:pt>
    <dgm:pt modelId="{33490F24-8716-4115-9C49-73BD67024200}" type="pres">
      <dgm:prSet presAssocID="{0C4B8A22-8C7E-4FA6-83F9-49DDB2E62C8B}" presName="negSpace" presStyleCnt="0"/>
      <dgm:spPr/>
    </dgm:pt>
    <dgm:pt modelId="{D411A8F8-FA26-447F-AC31-D194EBCFABFD}" type="pres">
      <dgm:prSet presAssocID="{0C4B8A22-8C7E-4FA6-83F9-49DDB2E62C8B}" presName="circle" presStyleLbl="node1" presStyleIdx="0" presStyleCnt="2" custLinFactX="1637" custLinFactNeighborX="100000" custLinFactNeighborY="-2290"/>
      <dgm:spPr/>
    </dgm:pt>
    <dgm:pt modelId="{EBFAB204-F446-403D-A262-D55046874CE2}" type="pres">
      <dgm:prSet presAssocID="{078BDB9B-0748-4307-A0E9-C4BF9B5111C1}" presName="transSpace" presStyleCnt="0"/>
      <dgm:spPr/>
    </dgm:pt>
    <dgm:pt modelId="{49CE06B1-E8DD-495E-AA89-6756A2281D11}" type="pres">
      <dgm:prSet presAssocID="{6B5EFB6C-7CBD-4DEE-878B-6612BF7D4807}" presName="posSpace" presStyleCnt="0"/>
      <dgm:spPr/>
    </dgm:pt>
    <dgm:pt modelId="{2C857539-FA85-4395-80CC-4D4183B783F3}" type="pres">
      <dgm:prSet presAssocID="{6B5EFB6C-7CBD-4DEE-878B-6612BF7D4807}" presName="vertFlow" presStyleCnt="0"/>
      <dgm:spPr/>
    </dgm:pt>
    <dgm:pt modelId="{41DF6145-8FC2-4C20-A972-E87EDD66E53B}" type="pres">
      <dgm:prSet presAssocID="{6B5EFB6C-7CBD-4DEE-878B-6612BF7D4807}" presName="topSpace" presStyleCnt="0"/>
      <dgm:spPr/>
    </dgm:pt>
    <dgm:pt modelId="{6AEAE4B4-078B-4B23-B6AD-AC201EFF28B5}" type="pres">
      <dgm:prSet presAssocID="{6B5EFB6C-7CBD-4DEE-878B-6612BF7D4807}" presName="firstComp" presStyleCnt="0"/>
      <dgm:spPr/>
    </dgm:pt>
    <dgm:pt modelId="{F44DF47F-54AC-486A-A276-4470CD6EEFF8}" type="pres">
      <dgm:prSet presAssocID="{6B5EFB6C-7CBD-4DEE-878B-6612BF7D4807}" presName="firstChild" presStyleLbl="bgAccFollowNode1" presStyleIdx="3" presStyleCnt="6" custScaleX="130532" custLinFactNeighborY="4748"/>
      <dgm:spPr/>
    </dgm:pt>
    <dgm:pt modelId="{CBBA5AFD-7EF3-47A8-90AF-A975288A82D9}" type="pres">
      <dgm:prSet presAssocID="{6B5EFB6C-7CBD-4DEE-878B-6612BF7D4807}" presName="firstChildTx" presStyleLbl="bgAccFollowNode1" presStyleIdx="3" presStyleCnt="6">
        <dgm:presLayoutVars>
          <dgm:bulletEnabled val="1"/>
        </dgm:presLayoutVars>
      </dgm:prSet>
      <dgm:spPr/>
    </dgm:pt>
    <dgm:pt modelId="{E2F0C12D-9613-428D-AA23-5B9DC67CAB8F}" type="pres">
      <dgm:prSet presAssocID="{7EF66E43-FC41-4678-AD43-F84711D83C9F}" presName="comp" presStyleCnt="0"/>
      <dgm:spPr/>
    </dgm:pt>
    <dgm:pt modelId="{9CC471D4-651E-43BA-A398-06550A8DCD63}" type="pres">
      <dgm:prSet presAssocID="{7EF66E43-FC41-4678-AD43-F84711D83C9F}" presName="child" presStyleLbl="bgAccFollowNode1" presStyleIdx="4" presStyleCnt="6" custScaleX="129895" custLinFactNeighborY="4748"/>
      <dgm:spPr/>
    </dgm:pt>
    <dgm:pt modelId="{85E787CB-B2E1-4F6E-AA2D-AA1F3DC7E284}" type="pres">
      <dgm:prSet presAssocID="{7EF66E43-FC41-4678-AD43-F84711D83C9F}" presName="childTx" presStyleLbl="bgAccFollowNode1" presStyleIdx="4" presStyleCnt="6">
        <dgm:presLayoutVars>
          <dgm:bulletEnabled val="1"/>
        </dgm:presLayoutVars>
      </dgm:prSet>
      <dgm:spPr/>
    </dgm:pt>
    <dgm:pt modelId="{8901C840-BD6B-4F37-94B7-64B491449E8B}" type="pres">
      <dgm:prSet presAssocID="{361A5ABB-3D4C-4953-8CC7-D1E3A9B0330C}" presName="comp" presStyleCnt="0"/>
      <dgm:spPr/>
    </dgm:pt>
    <dgm:pt modelId="{3043647E-373D-48FD-8563-A9D4DD717934}" type="pres">
      <dgm:prSet presAssocID="{361A5ABB-3D4C-4953-8CC7-D1E3A9B0330C}" presName="child" presStyleLbl="bgAccFollowNode1" presStyleIdx="5" presStyleCnt="6" custScaleX="130076" custScaleY="141928" custLinFactNeighborY="4748"/>
      <dgm:spPr/>
    </dgm:pt>
    <dgm:pt modelId="{2C2FC630-C86B-4C4A-A897-FBF7D3206E4A}" type="pres">
      <dgm:prSet presAssocID="{361A5ABB-3D4C-4953-8CC7-D1E3A9B0330C}" presName="childTx" presStyleLbl="bgAccFollowNode1" presStyleIdx="5" presStyleCnt="6">
        <dgm:presLayoutVars>
          <dgm:bulletEnabled val="1"/>
        </dgm:presLayoutVars>
      </dgm:prSet>
      <dgm:spPr/>
    </dgm:pt>
    <dgm:pt modelId="{505BD47A-52F3-4AFB-A558-3442950C2EBF}" type="pres">
      <dgm:prSet presAssocID="{6B5EFB6C-7CBD-4DEE-878B-6612BF7D4807}" presName="negSpace" presStyleCnt="0"/>
      <dgm:spPr/>
    </dgm:pt>
    <dgm:pt modelId="{19767635-A2FD-4F06-8BE6-013BDE25F16B}" type="pres">
      <dgm:prSet presAssocID="{6B5EFB6C-7CBD-4DEE-878B-6612BF7D4807}" presName="circle" presStyleLbl="node1" presStyleIdx="1" presStyleCnt="2" custLinFactNeighborX="-41480" custLinFactNeighborY="1217"/>
      <dgm:spPr/>
    </dgm:pt>
  </dgm:ptLst>
  <dgm:cxnLst>
    <dgm:cxn modelId="{D7FC7909-B7B9-4F61-8EFF-B29B8552A5A3}" srcId="{57229151-D94E-4C7E-97AB-EDF19CD0627A}" destId="{0C4B8A22-8C7E-4FA6-83F9-49DDB2E62C8B}" srcOrd="0" destOrd="0" parTransId="{D199E5D6-66FE-4F60-8192-B8B23E28861D}" sibTransId="{078BDB9B-0748-4307-A0E9-C4BF9B5111C1}"/>
    <dgm:cxn modelId="{C2A75313-88BD-44B8-980E-F1FAF398524B}" type="presOf" srcId="{50C4766D-C061-45E0-B0CD-D7BE3D5595DA}" destId="{13B8174F-0D30-4C62-A852-B76DBEA73482}" srcOrd="1" destOrd="0" presId="urn:microsoft.com/office/officeart/2005/8/layout/hList9"/>
    <dgm:cxn modelId="{1107AC20-55ED-419E-B0BB-D2D831AB3DD4}" srcId="{0C4B8A22-8C7E-4FA6-83F9-49DDB2E62C8B}" destId="{521CFAEE-7B79-4B9C-A7E9-6B0E65B6B219}" srcOrd="1" destOrd="0" parTransId="{E40E81D7-8F6C-40F1-BB40-66C1032F8002}" sibTransId="{8095EF25-8197-4C0F-A486-BE3D9C698CDC}"/>
    <dgm:cxn modelId="{CD589A34-98E2-4D01-8AEE-423F2EA8E553}" type="presOf" srcId="{8E0F3A27-7BE1-4D84-8019-23FB3691DB0D}" destId="{F44DF47F-54AC-486A-A276-4470CD6EEFF8}" srcOrd="0" destOrd="0" presId="urn:microsoft.com/office/officeart/2005/8/layout/hList9"/>
    <dgm:cxn modelId="{D1EF233C-BC15-46B7-9A6B-3053D810D771}" srcId="{6B5EFB6C-7CBD-4DEE-878B-6612BF7D4807}" destId="{7EF66E43-FC41-4678-AD43-F84711D83C9F}" srcOrd="1" destOrd="0" parTransId="{84F6E93B-96FF-47AB-BBD8-C66B5A450729}" sibTransId="{EDA53064-8D8E-47D3-B3A1-1DB3902B8577}"/>
    <dgm:cxn modelId="{35C99C3F-D3BB-49C3-89D0-F29AF5EFEABB}" srcId="{0C4B8A22-8C7E-4FA6-83F9-49DDB2E62C8B}" destId="{F0E18ABA-7F69-4DEB-9143-6C8C96A6DE63}" srcOrd="2" destOrd="0" parTransId="{7A8CCBF1-BB63-4E36-A32E-BC296AC337B4}" sibTransId="{E2BB8EE1-1C6E-41AC-A5BD-D62DCE920EF3}"/>
    <dgm:cxn modelId="{59DFE863-636C-41FB-A552-CD1F85C24584}" type="presOf" srcId="{7EF66E43-FC41-4678-AD43-F84711D83C9F}" destId="{9CC471D4-651E-43BA-A398-06550A8DCD63}" srcOrd="0" destOrd="0" presId="urn:microsoft.com/office/officeart/2005/8/layout/hList9"/>
    <dgm:cxn modelId="{23C67946-A63A-4344-BF43-725E41285EC0}" type="presOf" srcId="{361A5ABB-3D4C-4953-8CC7-D1E3A9B0330C}" destId="{3043647E-373D-48FD-8563-A9D4DD717934}" srcOrd="0" destOrd="0" presId="urn:microsoft.com/office/officeart/2005/8/layout/hList9"/>
    <dgm:cxn modelId="{1C073068-951A-4661-BAAA-FBCA2B112541}" type="presOf" srcId="{6B5EFB6C-7CBD-4DEE-878B-6612BF7D4807}" destId="{19767635-A2FD-4F06-8BE6-013BDE25F16B}" srcOrd="0" destOrd="0" presId="urn:microsoft.com/office/officeart/2005/8/layout/hList9"/>
    <dgm:cxn modelId="{99275B6A-8CEA-403B-B2FB-B5A708D6F6FB}" type="presOf" srcId="{57229151-D94E-4C7E-97AB-EDF19CD0627A}" destId="{869584EC-4D2A-4071-AC60-5601998C443B}" srcOrd="0" destOrd="0" presId="urn:microsoft.com/office/officeart/2005/8/layout/hList9"/>
    <dgm:cxn modelId="{AAE5BE93-7D8D-42F9-BA6D-5E2253F2AE5A}" srcId="{6B5EFB6C-7CBD-4DEE-878B-6612BF7D4807}" destId="{8E0F3A27-7BE1-4D84-8019-23FB3691DB0D}" srcOrd="0" destOrd="0" parTransId="{94725858-5457-417E-911D-818298B087FF}" sibTransId="{6324FF02-9FD6-4EEF-89CE-6BB8BBA2FEB1}"/>
    <dgm:cxn modelId="{DC67C394-9B0D-47B1-96B9-38E552E8C64F}" type="presOf" srcId="{361A5ABB-3D4C-4953-8CC7-D1E3A9B0330C}" destId="{2C2FC630-C86B-4C4A-A897-FBF7D3206E4A}" srcOrd="1" destOrd="0" presId="urn:microsoft.com/office/officeart/2005/8/layout/hList9"/>
    <dgm:cxn modelId="{3240AA9D-8645-44B8-A652-293EEAF89D70}" srcId="{0C4B8A22-8C7E-4FA6-83F9-49DDB2E62C8B}" destId="{50C4766D-C061-45E0-B0CD-D7BE3D5595DA}" srcOrd="0" destOrd="0" parTransId="{D1C84117-C2C5-46DA-95D1-40695BDC31C0}" sibTransId="{63DF36ED-3715-49F5-9DCD-3ED01CFFD314}"/>
    <dgm:cxn modelId="{CE6CF8A3-8225-4EE1-8F33-735D479E7ECE}" type="presOf" srcId="{F0E18ABA-7F69-4DEB-9143-6C8C96A6DE63}" destId="{191B960C-2146-4DEA-8454-B5F4D7218C1C}" srcOrd="0" destOrd="0" presId="urn:microsoft.com/office/officeart/2005/8/layout/hList9"/>
    <dgm:cxn modelId="{267D0EA5-EFD4-440C-98BD-57F58B4597BF}" type="presOf" srcId="{521CFAEE-7B79-4B9C-A7E9-6B0E65B6B219}" destId="{C3A9515F-6483-48CB-9282-DDD2C1998BBD}" srcOrd="1" destOrd="0" presId="urn:microsoft.com/office/officeart/2005/8/layout/hList9"/>
    <dgm:cxn modelId="{691B76A9-CA2F-4063-A19F-B74ABDBDF4C9}" srcId="{6B5EFB6C-7CBD-4DEE-878B-6612BF7D4807}" destId="{361A5ABB-3D4C-4953-8CC7-D1E3A9B0330C}" srcOrd="2" destOrd="0" parTransId="{C79D5BAC-48EE-4EE9-9CC8-13E6F1404EC9}" sibTransId="{25B491D6-0348-43EB-AF48-B6D690C1AE21}"/>
    <dgm:cxn modelId="{A4D385AA-DCC3-4A7D-82F3-C1FEC9E5B229}" type="presOf" srcId="{8E0F3A27-7BE1-4D84-8019-23FB3691DB0D}" destId="{CBBA5AFD-7EF3-47A8-90AF-A975288A82D9}" srcOrd="1" destOrd="0" presId="urn:microsoft.com/office/officeart/2005/8/layout/hList9"/>
    <dgm:cxn modelId="{FF668FBF-6FB6-4192-8845-AA192C0A3003}" type="presOf" srcId="{F0E18ABA-7F69-4DEB-9143-6C8C96A6DE63}" destId="{EE8D0858-C94C-47A4-BC79-7093285B5FAD}" srcOrd="1" destOrd="0" presId="urn:microsoft.com/office/officeart/2005/8/layout/hList9"/>
    <dgm:cxn modelId="{DF77F4C2-38F7-4899-B33C-30EE9D0DFFE8}" srcId="{57229151-D94E-4C7E-97AB-EDF19CD0627A}" destId="{6B5EFB6C-7CBD-4DEE-878B-6612BF7D4807}" srcOrd="1" destOrd="0" parTransId="{DA27FA11-0170-4C32-8183-E644241FB7DD}" sibTransId="{49595FEB-D7D5-4B34-850D-BF4813EE3738}"/>
    <dgm:cxn modelId="{D57374DD-8A5F-4A4A-A2D5-9CA8CA009074}" type="presOf" srcId="{7EF66E43-FC41-4678-AD43-F84711D83C9F}" destId="{85E787CB-B2E1-4F6E-AA2D-AA1F3DC7E284}" srcOrd="1" destOrd="0" presId="urn:microsoft.com/office/officeart/2005/8/layout/hList9"/>
    <dgm:cxn modelId="{87A516ED-1E97-44C4-A812-0B968DCBF59D}" type="presOf" srcId="{0C4B8A22-8C7E-4FA6-83F9-49DDB2E62C8B}" destId="{D411A8F8-FA26-447F-AC31-D194EBCFABFD}" srcOrd="0" destOrd="0" presId="urn:microsoft.com/office/officeart/2005/8/layout/hList9"/>
    <dgm:cxn modelId="{0FFD86F0-EE39-42B4-A219-F0E39108E2E7}" type="presOf" srcId="{50C4766D-C061-45E0-B0CD-D7BE3D5595DA}" destId="{594BC3A0-6C0F-4C78-92ED-945A1B583ED3}" srcOrd="0" destOrd="0" presId="urn:microsoft.com/office/officeart/2005/8/layout/hList9"/>
    <dgm:cxn modelId="{126B06F8-090E-498C-BFB4-D69A7922FEB7}" type="presOf" srcId="{521CFAEE-7B79-4B9C-A7E9-6B0E65B6B219}" destId="{EAC11545-82A2-4C0C-B619-D4314E0CE747}" srcOrd="0" destOrd="0" presId="urn:microsoft.com/office/officeart/2005/8/layout/hList9"/>
    <dgm:cxn modelId="{2281969F-092C-4F76-B705-6788D8015228}" type="presParOf" srcId="{869584EC-4D2A-4071-AC60-5601998C443B}" destId="{708D18BD-6399-4970-BB0B-A62D72FE4E7F}" srcOrd="0" destOrd="0" presId="urn:microsoft.com/office/officeart/2005/8/layout/hList9"/>
    <dgm:cxn modelId="{6A51C53E-1912-49BD-AE18-C402654FA5A1}" type="presParOf" srcId="{869584EC-4D2A-4071-AC60-5601998C443B}" destId="{0305943E-77C6-4BCC-95F8-AA00F0AAF746}" srcOrd="1" destOrd="0" presId="urn:microsoft.com/office/officeart/2005/8/layout/hList9"/>
    <dgm:cxn modelId="{7D002970-42E8-47E0-BE3A-B8D0F5D9715B}" type="presParOf" srcId="{0305943E-77C6-4BCC-95F8-AA00F0AAF746}" destId="{8ABF649D-8061-4BB6-904A-209689C05D40}" srcOrd="0" destOrd="0" presId="urn:microsoft.com/office/officeart/2005/8/layout/hList9"/>
    <dgm:cxn modelId="{5042E971-D82D-40F4-9AD1-44B626E304B0}" type="presParOf" srcId="{0305943E-77C6-4BCC-95F8-AA00F0AAF746}" destId="{F6C8D7C2-7E11-4515-BBD9-EAD2A5314FA5}" srcOrd="1" destOrd="0" presId="urn:microsoft.com/office/officeart/2005/8/layout/hList9"/>
    <dgm:cxn modelId="{6CCF4677-2EE5-4D25-9019-17D20076C338}" type="presParOf" srcId="{F6C8D7C2-7E11-4515-BBD9-EAD2A5314FA5}" destId="{594BC3A0-6C0F-4C78-92ED-945A1B583ED3}" srcOrd="0" destOrd="0" presId="urn:microsoft.com/office/officeart/2005/8/layout/hList9"/>
    <dgm:cxn modelId="{F81B6D8A-A02A-4C0E-9F96-783DE6BCBE55}" type="presParOf" srcId="{F6C8D7C2-7E11-4515-BBD9-EAD2A5314FA5}" destId="{13B8174F-0D30-4C62-A852-B76DBEA73482}" srcOrd="1" destOrd="0" presId="urn:microsoft.com/office/officeart/2005/8/layout/hList9"/>
    <dgm:cxn modelId="{C772C2BE-FAA4-4E72-84C8-E20C5FA91FA6}" type="presParOf" srcId="{0305943E-77C6-4BCC-95F8-AA00F0AAF746}" destId="{574AA5A1-21A2-465C-8C29-43DF9D7F9E30}" srcOrd="2" destOrd="0" presId="urn:microsoft.com/office/officeart/2005/8/layout/hList9"/>
    <dgm:cxn modelId="{2A77F64C-871D-4B45-94E6-08224CE4D254}" type="presParOf" srcId="{574AA5A1-21A2-465C-8C29-43DF9D7F9E30}" destId="{EAC11545-82A2-4C0C-B619-D4314E0CE747}" srcOrd="0" destOrd="0" presId="urn:microsoft.com/office/officeart/2005/8/layout/hList9"/>
    <dgm:cxn modelId="{2DCD6810-283B-492D-A489-5E1E952B77F8}" type="presParOf" srcId="{574AA5A1-21A2-465C-8C29-43DF9D7F9E30}" destId="{C3A9515F-6483-48CB-9282-DDD2C1998BBD}" srcOrd="1" destOrd="0" presId="urn:microsoft.com/office/officeart/2005/8/layout/hList9"/>
    <dgm:cxn modelId="{8B6EA66E-142D-49E3-AA81-103B66A6D7D0}" type="presParOf" srcId="{0305943E-77C6-4BCC-95F8-AA00F0AAF746}" destId="{53BD8C74-004C-4D6F-8163-E341A1026487}" srcOrd="3" destOrd="0" presId="urn:microsoft.com/office/officeart/2005/8/layout/hList9"/>
    <dgm:cxn modelId="{407052D2-B8F7-4F05-A194-206814C14C66}" type="presParOf" srcId="{53BD8C74-004C-4D6F-8163-E341A1026487}" destId="{191B960C-2146-4DEA-8454-B5F4D7218C1C}" srcOrd="0" destOrd="0" presId="urn:microsoft.com/office/officeart/2005/8/layout/hList9"/>
    <dgm:cxn modelId="{1945C071-99B8-4CF2-A01F-FC6A816EC484}" type="presParOf" srcId="{53BD8C74-004C-4D6F-8163-E341A1026487}" destId="{EE8D0858-C94C-47A4-BC79-7093285B5FAD}" srcOrd="1" destOrd="0" presId="urn:microsoft.com/office/officeart/2005/8/layout/hList9"/>
    <dgm:cxn modelId="{34ED594E-59D6-4391-92AE-6768ABE58A4B}" type="presParOf" srcId="{869584EC-4D2A-4071-AC60-5601998C443B}" destId="{33490F24-8716-4115-9C49-73BD67024200}" srcOrd="2" destOrd="0" presId="urn:microsoft.com/office/officeart/2005/8/layout/hList9"/>
    <dgm:cxn modelId="{E7BB9BFC-103C-46C5-AC9D-8084DDCFAD34}" type="presParOf" srcId="{869584EC-4D2A-4071-AC60-5601998C443B}" destId="{D411A8F8-FA26-447F-AC31-D194EBCFABFD}" srcOrd="3" destOrd="0" presId="urn:microsoft.com/office/officeart/2005/8/layout/hList9"/>
    <dgm:cxn modelId="{2E4E9E63-8E44-4002-B540-E94E09436904}" type="presParOf" srcId="{869584EC-4D2A-4071-AC60-5601998C443B}" destId="{EBFAB204-F446-403D-A262-D55046874CE2}" srcOrd="4" destOrd="0" presId="urn:microsoft.com/office/officeart/2005/8/layout/hList9"/>
    <dgm:cxn modelId="{0275040E-E712-4F4E-889E-10F868EAFAFC}" type="presParOf" srcId="{869584EC-4D2A-4071-AC60-5601998C443B}" destId="{49CE06B1-E8DD-495E-AA89-6756A2281D11}" srcOrd="5" destOrd="0" presId="urn:microsoft.com/office/officeart/2005/8/layout/hList9"/>
    <dgm:cxn modelId="{BD93D3BD-8C28-4B91-A37D-7194FADDC4C1}" type="presParOf" srcId="{869584EC-4D2A-4071-AC60-5601998C443B}" destId="{2C857539-FA85-4395-80CC-4D4183B783F3}" srcOrd="6" destOrd="0" presId="urn:microsoft.com/office/officeart/2005/8/layout/hList9"/>
    <dgm:cxn modelId="{5BE9339C-CA4E-42EB-8823-FF1ECAE86053}" type="presParOf" srcId="{2C857539-FA85-4395-80CC-4D4183B783F3}" destId="{41DF6145-8FC2-4C20-A972-E87EDD66E53B}" srcOrd="0" destOrd="0" presId="urn:microsoft.com/office/officeart/2005/8/layout/hList9"/>
    <dgm:cxn modelId="{A6CA1322-267F-441B-90FE-8B60441179D0}" type="presParOf" srcId="{2C857539-FA85-4395-80CC-4D4183B783F3}" destId="{6AEAE4B4-078B-4B23-B6AD-AC201EFF28B5}" srcOrd="1" destOrd="0" presId="urn:microsoft.com/office/officeart/2005/8/layout/hList9"/>
    <dgm:cxn modelId="{8BB74222-D462-4E30-9AD5-0D7D0FEA8B2F}" type="presParOf" srcId="{6AEAE4B4-078B-4B23-B6AD-AC201EFF28B5}" destId="{F44DF47F-54AC-486A-A276-4470CD6EEFF8}" srcOrd="0" destOrd="0" presId="urn:microsoft.com/office/officeart/2005/8/layout/hList9"/>
    <dgm:cxn modelId="{D5287BA5-2A2F-49A3-B8F9-6E34744F5070}" type="presParOf" srcId="{6AEAE4B4-078B-4B23-B6AD-AC201EFF28B5}" destId="{CBBA5AFD-7EF3-47A8-90AF-A975288A82D9}" srcOrd="1" destOrd="0" presId="urn:microsoft.com/office/officeart/2005/8/layout/hList9"/>
    <dgm:cxn modelId="{1750D373-8B91-4FC1-8233-B57C17692FA5}" type="presParOf" srcId="{2C857539-FA85-4395-80CC-4D4183B783F3}" destId="{E2F0C12D-9613-428D-AA23-5B9DC67CAB8F}" srcOrd="2" destOrd="0" presId="urn:microsoft.com/office/officeart/2005/8/layout/hList9"/>
    <dgm:cxn modelId="{F49091E5-CA31-4444-A6EB-D70D61FAB6BB}" type="presParOf" srcId="{E2F0C12D-9613-428D-AA23-5B9DC67CAB8F}" destId="{9CC471D4-651E-43BA-A398-06550A8DCD63}" srcOrd="0" destOrd="0" presId="urn:microsoft.com/office/officeart/2005/8/layout/hList9"/>
    <dgm:cxn modelId="{D97FA630-8C2F-437E-954F-630BB984A070}" type="presParOf" srcId="{E2F0C12D-9613-428D-AA23-5B9DC67CAB8F}" destId="{85E787CB-B2E1-4F6E-AA2D-AA1F3DC7E284}" srcOrd="1" destOrd="0" presId="urn:microsoft.com/office/officeart/2005/8/layout/hList9"/>
    <dgm:cxn modelId="{CD466C2A-F54A-4DD7-955E-37C7BABD117E}" type="presParOf" srcId="{2C857539-FA85-4395-80CC-4D4183B783F3}" destId="{8901C840-BD6B-4F37-94B7-64B491449E8B}" srcOrd="3" destOrd="0" presId="urn:microsoft.com/office/officeart/2005/8/layout/hList9"/>
    <dgm:cxn modelId="{954DED27-DE5C-4968-ACB7-6BF7C7E58CA1}" type="presParOf" srcId="{8901C840-BD6B-4F37-94B7-64B491449E8B}" destId="{3043647E-373D-48FD-8563-A9D4DD717934}" srcOrd="0" destOrd="0" presId="urn:microsoft.com/office/officeart/2005/8/layout/hList9"/>
    <dgm:cxn modelId="{F6F61CE2-2000-428D-97D2-7DF52FCDC5F6}" type="presParOf" srcId="{8901C840-BD6B-4F37-94B7-64B491449E8B}" destId="{2C2FC630-C86B-4C4A-A897-FBF7D3206E4A}" srcOrd="1" destOrd="0" presId="urn:microsoft.com/office/officeart/2005/8/layout/hList9"/>
    <dgm:cxn modelId="{21467955-E640-4644-8B6D-C322DD85FA9D}" type="presParOf" srcId="{869584EC-4D2A-4071-AC60-5601998C443B}" destId="{505BD47A-52F3-4AFB-A558-3442950C2EBF}" srcOrd="7" destOrd="0" presId="urn:microsoft.com/office/officeart/2005/8/layout/hList9"/>
    <dgm:cxn modelId="{15383C9D-A0B1-4B61-B53F-D1D0000C296B}" type="presParOf" srcId="{869584EC-4D2A-4071-AC60-5601998C443B}" destId="{19767635-A2FD-4F06-8BE6-013BDE25F16B}"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0AD867-1485-4B70-8D10-20B3D90B45E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B0697F5-AD18-4F94-9A1C-C6622579EA5E}">
      <dgm:prSet phldrT="[Text]"/>
      <dgm:spPr/>
      <dgm:t>
        <a:bodyPr/>
        <a:lstStyle/>
        <a:p>
          <a:r>
            <a:rPr lang="en-US" dirty="0"/>
            <a:t>clean</a:t>
          </a:r>
        </a:p>
      </dgm:t>
    </dgm:pt>
    <dgm:pt modelId="{EA776C86-FF31-4C78-8AC9-B93C85CE2182}" type="parTrans" cxnId="{D566B225-9400-42E3-8114-63D11C86ABE6}">
      <dgm:prSet/>
      <dgm:spPr/>
      <dgm:t>
        <a:bodyPr/>
        <a:lstStyle/>
        <a:p>
          <a:endParaRPr lang="en-US"/>
        </a:p>
      </dgm:t>
    </dgm:pt>
    <dgm:pt modelId="{27E829C3-C636-46CF-8114-C64664E53D09}" type="sibTrans" cxnId="{D566B225-9400-42E3-8114-63D11C86ABE6}">
      <dgm:prSet/>
      <dgm:spPr/>
      <dgm:t>
        <a:bodyPr/>
        <a:lstStyle/>
        <a:p>
          <a:endParaRPr lang="en-US"/>
        </a:p>
      </dgm:t>
    </dgm:pt>
    <dgm:pt modelId="{8E269F4B-313C-4B85-A0B2-1EE793AA58D9}">
      <dgm:prSet phldrT="[Text]"/>
      <dgm:spPr/>
      <dgm:t>
        <a:bodyPr/>
        <a:lstStyle/>
        <a:p>
          <a:r>
            <a:rPr lang="en-US" dirty="0"/>
            <a:t>dirty</a:t>
          </a:r>
        </a:p>
      </dgm:t>
    </dgm:pt>
    <dgm:pt modelId="{FFA39AFD-94F6-4715-8CD2-D251505FBC3B}" type="parTrans" cxnId="{82F176CC-2179-4C62-AEBA-B3287F53228D}">
      <dgm:prSet/>
      <dgm:spPr/>
      <dgm:t>
        <a:bodyPr/>
        <a:lstStyle/>
        <a:p>
          <a:endParaRPr lang="en-US"/>
        </a:p>
      </dgm:t>
    </dgm:pt>
    <dgm:pt modelId="{B76ED26A-660D-4530-98CB-4085682B77C7}" type="sibTrans" cxnId="{82F176CC-2179-4C62-AEBA-B3287F53228D}">
      <dgm:prSet/>
      <dgm:spPr/>
      <dgm:t>
        <a:bodyPr/>
        <a:lstStyle/>
        <a:p>
          <a:endParaRPr lang="en-US"/>
        </a:p>
      </dgm:t>
    </dgm:pt>
    <dgm:pt modelId="{7D48B38B-C237-4F99-8082-FF7645939045}">
      <dgm:prSet phldrT="[Text]"/>
      <dgm:spPr/>
      <dgm:t>
        <a:bodyPr/>
        <a:lstStyle/>
        <a:p>
          <a:r>
            <a:rPr lang="en-US" dirty="0"/>
            <a:t>negative</a:t>
          </a:r>
        </a:p>
      </dgm:t>
    </dgm:pt>
    <dgm:pt modelId="{5A4BA7B7-2EAE-436B-9043-EFD3CAEF5BCB}" type="parTrans" cxnId="{C561A2B4-6142-4C9B-BE92-0F2EBF2C1E2E}">
      <dgm:prSet/>
      <dgm:spPr/>
      <dgm:t>
        <a:bodyPr/>
        <a:lstStyle/>
        <a:p>
          <a:endParaRPr lang="en-US"/>
        </a:p>
      </dgm:t>
    </dgm:pt>
    <dgm:pt modelId="{6254631B-548A-44C8-B39A-420AB0280D01}" type="sibTrans" cxnId="{C561A2B4-6142-4C9B-BE92-0F2EBF2C1E2E}">
      <dgm:prSet/>
      <dgm:spPr/>
      <dgm:t>
        <a:bodyPr/>
        <a:lstStyle/>
        <a:p>
          <a:endParaRPr lang="en-US"/>
        </a:p>
      </dgm:t>
    </dgm:pt>
    <dgm:pt modelId="{2FAF786F-7CD7-48C9-B8F7-F32696CCB7ED}">
      <dgm:prSet phldrT="[Text]"/>
      <dgm:spPr/>
      <dgm:t>
        <a:bodyPr/>
        <a:lstStyle/>
        <a:p>
          <a:r>
            <a:rPr lang="en-US" dirty="0"/>
            <a:t>positive</a:t>
          </a:r>
        </a:p>
      </dgm:t>
    </dgm:pt>
    <dgm:pt modelId="{2DEFBBD3-3589-4141-84C3-C2BC07EECEAD}" type="parTrans" cxnId="{26340DD5-8DD8-45EC-A01D-02BE822110C3}">
      <dgm:prSet/>
      <dgm:spPr/>
      <dgm:t>
        <a:bodyPr/>
        <a:lstStyle/>
        <a:p>
          <a:endParaRPr lang="en-US"/>
        </a:p>
      </dgm:t>
    </dgm:pt>
    <dgm:pt modelId="{D1C92F73-9E08-4F19-BCFE-59A37D4E6858}" type="sibTrans" cxnId="{26340DD5-8DD8-45EC-A01D-02BE822110C3}">
      <dgm:prSet/>
      <dgm:spPr/>
      <dgm:t>
        <a:bodyPr/>
        <a:lstStyle/>
        <a:p>
          <a:endParaRPr lang="en-US"/>
        </a:p>
      </dgm:t>
    </dgm:pt>
    <dgm:pt modelId="{A892648F-A01F-489C-B9B6-4661681DD137}" type="pres">
      <dgm:prSet presAssocID="{820AD867-1485-4B70-8D10-20B3D90B45EC}" presName="matrix" presStyleCnt="0">
        <dgm:presLayoutVars>
          <dgm:chMax val="1"/>
          <dgm:dir/>
          <dgm:resizeHandles val="exact"/>
        </dgm:presLayoutVars>
      </dgm:prSet>
      <dgm:spPr/>
    </dgm:pt>
    <dgm:pt modelId="{552CB07B-4FE4-4C1E-99F0-855D984F8C9D}" type="pres">
      <dgm:prSet presAssocID="{820AD867-1485-4B70-8D10-20B3D90B45EC}" presName="diamond" presStyleLbl="bgShp" presStyleIdx="0" presStyleCnt="1"/>
      <dgm:spPr/>
    </dgm:pt>
    <dgm:pt modelId="{DD1DD68D-41BA-48E8-9675-1D8A44B88840}" type="pres">
      <dgm:prSet presAssocID="{820AD867-1485-4B70-8D10-20B3D90B45EC}" presName="quad1" presStyleLbl="node1" presStyleIdx="0" presStyleCnt="4">
        <dgm:presLayoutVars>
          <dgm:chMax val="0"/>
          <dgm:chPref val="0"/>
          <dgm:bulletEnabled val="1"/>
        </dgm:presLayoutVars>
      </dgm:prSet>
      <dgm:spPr/>
    </dgm:pt>
    <dgm:pt modelId="{829D9947-37C5-4F99-9509-D89D21DF0BC9}" type="pres">
      <dgm:prSet presAssocID="{820AD867-1485-4B70-8D10-20B3D90B45EC}" presName="quad2" presStyleLbl="node1" presStyleIdx="1" presStyleCnt="4">
        <dgm:presLayoutVars>
          <dgm:chMax val="0"/>
          <dgm:chPref val="0"/>
          <dgm:bulletEnabled val="1"/>
        </dgm:presLayoutVars>
      </dgm:prSet>
      <dgm:spPr/>
    </dgm:pt>
    <dgm:pt modelId="{7B9FA99E-7271-46D6-8D20-9980DF458E09}" type="pres">
      <dgm:prSet presAssocID="{820AD867-1485-4B70-8D10-20B3D90B45EC}" presName="quad3" presStyleLbl="node1" presStyleIdx="2" presStyleCnt="4">
        <dgm:presLayoutVars>
          <dgm:chMax val="0"/>
          <dgm:chPref val="0"/>
          <dgm:bulletEnabled val="1"/>
        </dgm:presLayoutVars>
      </dgm:prSet>
      <dgm:spPr/>
    </dgm:pt>
    <dgm:pt modelId="{7445EF7E-41C0-4DE4-89C3-B1FF6C47E29F}" type="pres">
      <dgm:prSet presAssocID="{820AD867-1485-4B70-8D10-20B3D90B45EC}" presName="quad4" presStyleLbl="node1" presStyleIdx="3" presStyleCnt="4">
        <dgm:presLayoutVars>
          <dgm:chMax val="0"/>
          <dgm:chPref val="0"/>
          <dgm:bulletEnabled val="1"/>
        </dgm:presLayoutVars>
      </dgm:prSet>
      <dgm:spPr/>
    </dgm:pt>
  </dgm:ptLst>
  <dgm:cxnLst>
    <dgm:cxn modelId="{D566B225-9400-42E3-8114-63D11C86ABE6}" srcId="{820AD867-1485-4B70-8D10-20B3D90B45EC}" destId="{7B0697F5-AD18-4F94-9A1C-C6622579EA5E}" srcOrd="0" destOrd="0" parTransId="{EA776C86-FF31-4C78-8AC9-B93C85CE2182}" sibTransId="{27E829C3-C636-46CF-8114-C64664E53D09}"/>
    <dgm:cxn modelId="{6E5F5B28-9161-4DAE-8EFA-8A9959684BFF}" type="presOf" srcId="{7D48B38B-C237-4F99-8082-FF7645939045}" destId="{7B9FA99E-7271-46D6-8D20-9980DF458E09}" srcOrd="0" destOrd="0" presId="urn:microsoft.com/office/officeart/2005/8/layout/matrix3"/>
    <dgm:cxn modelId="{723E9B4E-EFAB-4975-BD42-9289459DF0D1}" type="presOf" srcId="{7B0697F5-AD18-4F94-9A1C-C6622579EA5E}" destId="{DD1DD68D-41BA-48E8-9675-1D8A44B88840}" srcOrd="0" destOrd="0" presId="urn:microsoft.com/office/officeart/2005/8/layout/matrix3"/>
    <dgm:cxn modelId="{61264D57-39AA-4E69-87F7-381AA8FD816F}" type="presOf" srcId="{8E269F4B-313C-4B85-A0B2-1EE793AA58D9}" destId="{829D9947-37C5-4F99-9509-D89D21DF0BC9}" srcOrd="0" destOrd="0" presId="urn:microsoft.com/office/officeart/2005/8/layout/matrix3"/>
    <dgm:cxn modelId="{EDEBC694-3421-488D-A895-D7B865B4E3E0}" type="presOf" srcId="{820AD867-1485-4B70-8D10-20B3D90B45EC}" destId="{A892648F-A01F-489C-B9B6-4661681DD137}" srcOrd="0" destOrd="0" presId="urn:microsoft.com/office/officeart/2005/8/layout/matrix3"/>
    <dgm:cxn modelId="{C561A2B4-6142-4C9B-BE92-0F2EBF2C1E2E}" srcId="{820AD867-1485-4B70-8D10-20B3D90B45EC}" destId="{7D48B38B-C237-4F99-8082-FF7645939045}" srcOrd="2" destOrd="0" parTransId="{5A4BA7B7-2EAE-436B-9043-EFD3CAEF5BCB}" sibTransId="{6254631B-548A-44C8-B39A-420AB0280D01}"/>
    <dgm:cxn modelId="{82F176CC-2179-4C62-AEBA-B3287F53228D}" srcId="{820AD867-1485-4B70-8D10-20B3D90B45EC}" destId="{8E269F4B-313C-4B85-A0B2-1EE793AA58D9}" srcOrd="1" destOrd="0" parTransId="{FFA39AFD-94F6-4715-8CD2-D251505FBC3B}" sibTransId="{B76ED26A-660D-4530-98CB-4085682B77C7}"/>
    <dgm:cxn modelId="{26340DD5-8DD8-45EC-A01D-02BE822110C3}" srcId="{820AD867-1485-4B70-8D10-20B3D90B45EC}" destId="{2FAF786F-7CD7-48C9-B8F7-F32696CCB7ED}" srcOrd="3" destOrd="0" parTransId="{2DEFBBD3-3589-4141-84C3-C2BC07EECEAD}" sibTransId="{D1C92F73-9E08-4F19-BCFE-59A37D4E6858}"/>
    <dgm:cxn modelId="{F0CBC2E4-A8DC-4A5D-8BF0-1D7CE8CF033A}" type="presOf" srcId="{2FAF786F-7CD7-48C9-B8F7-F32696CCB7ED}" destId="{7445EF7E-41C0-4DE4-89C3-B1FF6C47E29F}" srcOrd="0" destOrd="0" presId="urn:microsoft.com/office/officeart/2005/8/layout/matrix3"/>
    <dgm:cxn modelId="{F556C14D-AC83-4720-8F06-777B899D00BE}" type="presParOf" srcId="{A892648F-A01F-489C-B9B6-4661681DD137}" destId="{552CB07B-4FE4-4C1E-99F0-855D984F8C9D}" srcOrd="0" destOrd="0" presId="urn:microsoft.com/office/officeart/2005/8/layout/matrix3"/>
    <dgm:cxn modelId="{E2A1FDFF-96FB-4232-B75B-41619423540D}" type="presParOf" srcId="{A892648F-A01F-489C-B9B6-4661681DD137}" destId="{DD1DD68D-41BA-48E8-9675-1D8A44B88840}" srcOrd="1" destOrd="0" presId="urn:microsoft.com/office/officeart/2005/8/layout/matrix3"/>
    <dgm:cxn modelId="{00750D96-53C7-41B4-9D75-4798D4AE138F}" type="presParOf" srcId="{A892648F-A01F-489C-B9B6-4661681DD137}" destId="{829D9947-37C5-4F99-9509-D89D21DF0BC9}" srcOrd="2" destOrd="0" presId="urn:microsoft.com/office/officeart/2005/8/layout/matrix3"/>
    <dgm:cxn modelId="{B6F4D8E0-8959-4CCC-8FF3-FD79A686E3C3}" type="presParOf" srcId="{A892648F-A01F-489C-B9B6-4661681DD137}" destId="{7B9FA99E-7271-46D6-8D20-9980DF458E09}" srcOrd="3" destOrd="0" presId="urn:microsoft.com/office/officeart/2005/8/layout/matrix3"/>
    <dgm:cxn modelId="{1664511B-CAEE-4ECE-90BC-2959591EA318}" type="presParOf" srcId="{A892648F-A01F-489C-B9B6-4661681DD137}" destId="{7445EF7E-41C0-4DE4-89C3-B1FF6C47E29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280F76-20C9-40DE-B3C8-5AF3B016FF09}" type="doc">
      <dgm:prSet loTypeId="urn:microsoft.com/office/officeart/2005/8/layout/vList3" loCatId="list" qsTypeId="urn:microsoft.com/office/officeart/2005/8/quickstyle/simple1" qsCatId="simple" csTypeId="urn:microsoft.com/office/officeart/2005/8/colors/accent1_2" csCatId="accent1" phldr="1"/>
      <dgm:spPr/>
    </dgm:pt>
    <dgm:pt modelId="{4987FE9C-3FC0-456C-A1BC-2E8BCFCC92BE}">
      <dgm:prSet phldrT="[Text]"/>
      <dgm:spPr/>
      <dgm:t>
        <a:bodyPr/>
        <a:lstStyle/>
        <a:p>
          <a:r>
            <a:rPr lang="en-US" dirty="0"/>
            <a:t>codependent</a:t>
          </a:r>
        </a:p>
      </dgm:t>
    </dgm:pt>
    <dgm:pt modelId="{7A742C61-A79F-43E3-9685-445C9F37902A}" type="parTrans" cxnId="{8F58BB7C-9B95-43A7-87E5-A239614BF97E}">
      <dgm:prSet/>
      <dgm:spPr/>
      <dgm:t>
        <a:bodyPr/>
        <a:lstStyle/>
        <a:p>
          <a:endParaRPr lang="en-US"/>
        </a:p>
      </dgm:t>
    </dgm:pt>
    <dgm:pt modelId="{197F1A50-1596-42D1-AAEB-2DEA0F78E967}" type="sibTrans" cxnId="{8F58BB7C-9B95-43A7-87E5-A239614BF97E}">
      <dgm:prSet/>
      <dgm:spPr/>
      <dgm:t>
        <a:bodyPr/>
        <a:lstStyle/>
        <a:p>
          <a:endParaRPr lang="en-US"/>
        </a:p>
      </dgm:t>
    </dgm:pt>
    <dgm:pt modelId="{FA1627FC-73B2-49A6-AD80-8CAA0FCB8508}">
      <dgm:prSet phldrT="[Text]"/>
      <dgm:spPr/>
      <dgm:t>
        <a:bodyPr/>
        <a:lstStyle/>
        <a:p>
          <a:r>
            <a:rPr lang="en-US" dirty="0"/>
            <a:t>enabler</a:t>
          </a:r>
        </a:p>
      </dgm:t>
    </dgm:pt>
    <dgm:pt modelId="{4DE58305-9097-4508-A2E9-1D8C340082ED}" type="parTrans" cxnId="{8ECCC24B-B9AF-4D69-A94C-5566DD058D5F}">
      <dgm:prSet/>
      <dgm:spPr/>
      <dgm:t>
        <a:bodyPr/>
        <a:lstStyle/>
        <a:p>
          <a:endParaRPr lang="en-US"/>
        </a:p>
      </dgm:t>
    </dgm:pt>
    <dgm:pt modelId="{C957D269-22BC-4210-9812-D1B32D37ED44}" type="sibTrans" cxnId="{8ECCC24B-B9AF-4D69-A94C-5566DD058D5F}">
      <dgm:prSet/>
      <dgm:spPr/>
      <dgm:t>
        <a:bodyPr/>
        <a:lstStyle/>
        <a:p>
          <a:endParaRPr lang="en-US"/>
        </a:p>
      </dgm:t>
    </dgm:pt>
    <dgm:pt modelId="{8AC9BFA0-0112-46B1-AE26-E64978FBF24C}" type="pres">
      <dgm:prSet presAssocID="{2A280F76-20C9-40DE-B3C8-5AF3B016FF09}" presName="linearFlow" presStyleCnt="0">
        <dgm:presLayoutVars>
          <dgm:dir/>
          <dgm:resizeHandles val="exact"/>
        </dgm:presLayoutVars>
      </dgm:prSet>
      <dgm:spPr/>
    </dgm:pt>
    <dgm:pt modelId="{D2BB0F5B-FC6B-4330-91E9-B9336231B62E}" type="pres">
      <dgm:prSet presAssocID="{4987FE9C-3FC0-456C-A1BC-2E8BCFCC92BE}" presName="composite" presStyleCnt="0"/>
      <dgm:spPr/>
    </dgm:pt>
    <dgm:pt modelId="{753BBF65-F3C7-484C-A7F0-75C83ADC8113}" type="pres">
      <dgm:prSet presAssocID="{4987FE9C-3FC0-456C-A1BC-2E8BCFCC92BE}"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dgm:spPr>
    </dgm:pt>
    <dgm:pt modelId="{048AFB02-1B83-4D88-B937-52CD7E5C6D6B}" type="pres">
      <dgm:prSet presAssocID="{4987FE9C-3FC0-456C-A1BC-2E8BCFCC92BE}" presName="txShp" presStyleLbl="node1" presStyleIdx="0" presStyleCnt="2">
        <dgm:presLayoutVars>
          <dgm:bulletEnabled val="1"/>
        </dgm:presLayoutVars>
      </dgm:prSet>
      <dgm:spPr/>
    </dgm:pt>
    <dgm:pt modelId="{F6E0EA48-187A-4863-ADD9-81DAA9BCA17B}" type="pres">
      <dgm:prSet presAssocID="{197F1A50-1596-42D1-AAEB-2DEA0F78E967}" presName="spacing" presStyleCnt="0"/>
      <dgm:spPr/>
    </dgm:pt>
    <dgm:pt modelId="{5A889B9D-D3F1-4F92-B0AA-98DCE9039E13}" type="pres">
      <dgm:prSet presAssocID="{FA1627FC-73B2-49A6-AD80-8CAA0FCB8508}" presName="composite" presStyleCnt="0"/>
      <dgm:spPr/>
    </dgm:pt>
    <dgm:pt modelId="{6E4806FE-DB89-48A6-B510-C475FB5954A1}" type="pres">
      <dgm:prSet presAssocID="{FA1627FC-73B2-49A6-AD80-8CAA0FCB8508}" presName="imgShp" presStyleLbl="fgImgPlace1" presStyleIdx="1"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dgm:spPr>
    </dgm:pt>
    <dgm:pt modelId="{89E5EAE4-B8A9-437D-A80C-464EF2E48D69}" type="pres">
      <dgm:prSet presAssocID="{FA1627FC-73B2-49A6-AD80-8CAA0FCB8508}" presName="txShp" presStyleLbl="node1" presStyleIdx="1" presStyleCnt="2">
        <dgm:presLayoutVars>
          <dgm:bulletEnabled val="1"/>
        </dgm:presLayoutVars>
      </dgm:prSet>
      <dgm:spPr/>
    </dgm:pt>
  </dgm:ptLst>
  <dgm:cxnLst>
    <dgm:cxn modelId="{5AC6E85C-6D19-425D-81EE-5EF4A9A9EB8A}" type="presOf" srcId="{4987FE9C-3FC0-456C-A1BC-2E8BCFCC92BE}" destId="{048AFB02-1B83-4D88-B937-52CD7E5C6D6B}" srcOrd="0" destOrd="0" presId="urn:microsoft.com/office/officeart/2005/8/layout/vList3"/>
    <dgm:cxn modelId="{6A2C915D-A489-4A5B-9872-B7FADC2E5FBC}" type="presOf" srcId="{2A280F76-20C9-40DE-B3C8-5AF3B016FF09}" destId="{8AC9BFA0-0112-46B1-AE26-E64978FBF24C}" srcOrd="0" destOrd="0" presId="urn:microsoft.com/office/officeart/2005/8/layout/vList3"/>
    <dgm:cxn modelId="{8ECCC24B-B9AF-4D69-A94C-5566DD058D5F}" srcId="{2A280F76-20C9-40DE-B3C8-5AF3B016FF09}" destId="{FA1627FC-73B2-49A6-AD80-8CAA0FCB8508}" srcOrd="1" destOrd="0" parTransId="{4DE58305-9097-4508-A2E9-1D8C340082ED}" sibTransId="{C957D269-22BC-4210-9812-D1B32D37ED44}"/>
    <dgm:cxn modelId="{8F58BB7C-9B95-43A7-87E5-A239614BF97E}" srcId="{2A280F76-20C9-40DE-B3C8-5AF3B016FF09}" destId="{4987FE9C-3FC0-456C-A1BC-2E8BCFCC92BE}" srcOrd="0" destOrd="0" parTransId="{7A742C61-A79F-43E3-9685-445C9F37902A}" sibTransId="{197F1A50-1596-42D1-AAEB-2DEA0F78E967}"/>
    <dgm:cxn modelId="{C2FCBEF1-38E6-42A7-8AA3-2D5691F1BE07}" type="presOf" srcId="{FA1627FC-73B2-49A6-AD80-8CAA0FCB8508}" destId="{89E5EAE4-B8A9-437D-A80C-464EF2E48D69}" srcOrd="0" destOrd="0" presId="urn:microsoft.com/office/officeart/2005/8/layout/vList3"/>
    <dgm:cxn modelId="{7D1D8903-391C-48FE-B854-A07D21C9A45F}" type="presParOf" srcId="{8AC9BFA0-0112-46B1-AE26-E64978FBF24C}" destId="{D2BB0F5B-FC6B-4330-91E9-B9336231B62E}" srcOrd="0" destOrd="0" presId="urn:microsoft.com/office/officeart/2005/8/layout/vList3"/>
    <dgm:cxn modelId="{4FB66045-8A7E-48F4-A000-011326047EF2}" type="presParOf" srcId="{D2BB0F5B-FC6B-4330-91E9-B9336231B62E}" destId="{753BBF65-F3C7-484C-A7F0-75C83ADC8113}" srcOrd="0" destOrd="0" presId="urn:microsoft.com/office/officeart/2005/8/layout/vList3"/>
    <dgm:cxn modelId="{00164B30-75BB-49FA-848E-628012A8A3F5}" type="presParOf" srcId="{D2BB0F5B-FC6B-4330-91E9-B9336231B62E}" destId="{048AFB02-1B83-4D88-B937-52CD7E5C6D6B}" srcOrd="1" destOrd="0" presId="urn:microsoft.com/office/officeart/2005/8/layout/vList3"/>
    <dgm:cxn modelId="{FBBA95D4-3A69-40F3-95D6-0F7B08DE10AB}" type="presParOf" srcId="{8AC9BFA0-0112-46B1-AE26-E64978FBF24C}" destId="{F6E0EA48-187A-4863-ADD9-81DAA9BCA17B}" srcOrd="1" destOrd="0" presId="urn:microsoft.com/office/officeart/2005/8/layout/vList3"/>
    <dgm:cxn modelId="{7CFA0A1A-61C6-4875-BB1D-9E3588F34763}" type="presParOf" srcId="{8AC9BFA0-0112-46B1-AE26-E64978FBF24C}" destId="{5A889B9D-D3F1-4F92-B0AA-98DCE9039E13}" srcOrd="2" destOrd="0" presId="urn:microsoft.com/office/officeart/2005/8/layout/vList3"/>
    <dgm:cxn modelId="{A73E8122-9794-46EB-B7CB-9596CD6B0E99}" type="presParOf" srcId="{5A889B9D-D3F1-4F92-B0AA-98DCE9039E13}" destId="{6E4806FE-DB89-48A6-B510-C475FB5954A1}" srcOrd="0" destOrd="0" presId="urn:microsoft.com/office/officeart/2005/8/layout/vList3"/>
    <dgm:cxn modelId="{A69945C2-3E49-42CC-832A-45B2A4F1AD0E}" type="presParOf" srcId="{5A889B9D-D3F1-4F92-B0AA-98DCE9039E13}" destId="{89E5EAE4-B8A9-437D-A80C-464EF2E48D6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5093EC-9C18-480D-ACBA-7E97C8CFA052}" type="doc">
      <dgm:prSet loTypeId="urn:diagrams.loki3.com/VaryingWidthList" loCatId="list" qsTypeId="urn:microsoft.com/office/officeart/2005/8/quickstyle/simple1" qsCatId="simple" csTypeId="urn:microsoft.com/office/officeart/2005/8/colors/accent1_2" csCatId="accent1" phldr="1"/>
      <dgm:spPr/>
    </dgm:pt>
    <dgm:pt modelId="{80F79648-A48E-480E-81C2-B2836B0BB67A}">
      <dgm:prSet phldrT="[Text]" custT="1"/>
      <dgm:spPr/>
      <dgm:t>
        <a:bodyPr/>
        <a:lstStyle/>
        <a:p>
          <a:r>
            <a:rPr lang="en-US" sz="2800" dirty="0"/>
            <a:t>common</a:t>
          </a:r>
        </a:p>
      </dgm:t>
    </dgm:pt>
    <dgm:pt modelId="{1B767387-B615-4C86-9F75-B0AC85B471BC}" type="parTrans" cxnId="{1E7274C7-4D67-4CA6-8331-FC0EE6239170}">
      <dgm:prSet/>
      <dgm:spPr/>
      <dgm:t>
        <a:bodyPr/>
        <a:lstStyle/>
        <a:p>
          <a:endParaRPr lang="en-US"/>
        </a:p>
      </dgm:t>
    </dgm:pt>
    <dgm:pt modelId="{12EF5FE6-B4F3-4BB5-8606-C761760156AE}" type="sibTrans" cxnId="{1E7274C7-4D67-4CA6-8331-FC0EE6239170}">
      <dgm:prSet/>
      <dgm:spPr/>
      <dgm:t>
        <a:bodyPr/>
        <a:lstStyle/>
        <a:p>
          <a:endParaRPr lang="en-US"/>
        </a:p>
      </dgm:t>
    </dgm:pt>
    <dgm:pt modelId="{F5C96A35-0A04-4A08-B487-BCFD14AFDDD4}">
      <dgm:prSet phldrT="[Text]" custT="1"/>
      <dgm:spPr/>
      <dgm:t>
        <a:bodyPr/>
        <a:lstStyle/>
        <a:p>
          <a:r>
            <a:rPr lang="en-US" sz="2800" dirty="0"/>
            <a:t>negative impact</a:t>
          </a:r>
        </a:p>
      </dgm:t>
    </dgm:pt>
    <dgm:pt modelId="{AB210186-224F-4B19-B1E6-B29F5179E389}" type="parTrans" cxnId="{07888012-83A2-485A-814B-1487C18C1C2E}">
      <dgm:prSet/>
      <dgm:spPr/>
      <dgm:t>
        <a:bodyPr/>
        <a:lstStyle/>
        <a:p>
          <a:endParaRPr lang="en-US"/>
        </a:p>
      </dgm:t>
    </dgm:pt>
    <dgm:pt modelId="{A412F827-85F7-432D-B083-BEF99AFA7FD4}" type="sibTrans" cxnId="{07888012-83A2-485A-814B-1487C18C1C2E}">
      <dgm:prSet/>
      <dgm:spPr/>
      <dgm:t>
        <a:bodyPr/>
        <a:lstStyle/>
        <a:p>
          <a:endParaRPr lang="en-US"/>
        </a:p>
      </dgm:t>
    </dgm:pt>
    <dgm:pt modelId="{B4FDE55C-C889-4DAD-B4B5-00FC92283A8C}">
      <dgm:prSet phldrT="[Text]" custT="1"/>
      <dgm:spPr/>
      <dgm:t>
        <a:bodyPr/>
        <a:lstStyle/>
        <a:p>
          <a:r>
            <a:rPr lang="en-US" sz="2800" dirty="0"/>
            <a:t>language use</a:t>
          </a:r>
        </a:p>
      </dgm:t>
    </dgm:pt>
    <dgm:pt modelId="{A1AA9F8D-3DF4-4959-AAE7-30421929815A}" type="parTrans" cxnId="{5813B894-D7DB-42BD-9B72-FCD57A6B9715}">
      <dgm:prSet/>
      <dgm:spPr/>
      <dgm:t>
        <a:bodyPr/>
        <a:lstStyle/>
        <a:p>
          <a:endParaRPr lang="en-US"/>
        </a:p>
      </dgm:t>
    </dgm:pt>
    <dgm:pt modelId="{A2E4AB9C-0C5B-4487-AFE1-FE17792DA617}" type="sibTrans" cxnId="{5813B894-D7DB-42BD-9B72-FCD57A6B9715}">
      <dgm:prSet/>
      <dgm:spPr/>
      <dgm:t>
        <a:bodyPr/>
        <a:lstStyle/>
        <a:p>
          <a:endParaRPr lang="en-US"/>
        </a:p>
      </dgm:t>
    </dgm:pt>
    <dgm:pt modelId="{3D9E1A48-F1FB-4F81-9DFC-BF63D66BCFC8}">
      <dgm:prSet phldrT="[Text]" custT="1"/>
      <dgm:spPr/>
      <dgm:t>
        <a:bodyPr/>
        <a:lstStyle/>
        <a:p>
          <a:r>
            <a:rPr lang="en-US" sz="2800" dirty="0"/>
            <a:t>strategies &amp; resources</a:t>
          </a:r>
        </a:p>
      </dgm:t>
    </dgm:pt>
    <dgm:pt modelId="{DF8FA4DB-39D1-43B9-94A7-F44E041083BE}" type="parTrans" cxnId="{EC24497E-3503-49C1-A38E-412022B777F8}">
      <dgm:prSet/>
      <dgm:spPr/>
      <dgm:t>
        <a:bodyPr/>
        <a:lstStyle/>
        <a:p>
          <a:endParaRPr lang="en-US"/>
        </a:p>
      </dgm:t>
    </dgm:pt>
    <dgm:pt modelId="{2BE70E43-7464-4C4F-B32C-029DE41C348D}" type="sibTrans" cxnId="{EC24497E-3503-49C1-A38E-412022B777F8}">
      <dgm:prSet/>
      <dgm:spPr/>
      <dgm:t>
        <a:bodyPr/>
        <a:lstStyle/>
        <a:p>
          <a:endParaRPr lang="en-US"/>
        </a:p>
      </dgm:t>
    </dgm:pt>
    <dgm:pt modelId="{0C48CB27-510B-45AD-992F-03A33CD96A9F}" type="pres">
      <dgm:prSet presAssocID="{A45093EC-9C18-480D-ACBA-7E97C8CFA052}" presName="Name0" presStyleCnt="0">
        <dgm:presLayoutVars>
          <dgm:resizeHandles/>
        </dgm:presLayoutVars>
      </dgm:prSet>
      <dgm:spPr/>
    </dgm:pt>
    <dgm:pt modelId="{CA93AF22-F6B7-4772-B426-3D38B2E08F48}" type="pres">
      <dgm:prSet presAssocID="{80F79648-A48E-480E-81C2-B2836B0BB67A}" presName="text" presStyleLbl="node1" presStyleIdx="0" presStyleCnt="4" custScaleX="407084">
        <dgm:presLayoutVars>
          <dgm:bulletEnabled val="1"/>
        </dgm:presLayoutVars>
      </dgm:prSet>
      <dgm:spPr/>
    </dgm:pt>
    <dgm:pt modelId="{2B8DFD3D-A325-4229-BCC9-BC516DEA4AEC}" type="pres">
      <dgm:prSet presAssocID="{12EF5FE6-B4F3-4BB5-8606-C761760156AE}" presName="space" presStyleCnt="0"/>
      <dgm:spPr/>
    </dgm:pt>
    <dgm:pt modelId="{B1E8539B-6562-4ED8-9930-366AB7889A6C}" type="pres">
      <dgm:prSet presAssocID="{F5C96A35-0A04-4A08-B487-BCFD14AFDDD4}" presName="text" presStyleLbl="node1" presStyleIdx="1" presStyleCnt="4" custScaleX="430053">
        <dgm:presLayoutVars>
          <dgm:bulletEnabled val="1"/>
        </dgm:presLayoutVars>
      </dgm:prSet>
      <dgm:spPr/>
    </dgm:pt>
    <dgm:pt modelId="{A196F0E1-B6E5-4CBE-B785-E650E4E83235}" type="pres">
      <dgm:prSet presAssocID="{A412F827-85F7-432D-B083-BEF99AFA7FD4}" presName="space" presStyleCnt="0"/>
      <dgm:spPr/>
    </dgm:pt>
    <dgm:pt modelId="{458D5C63-0515-4CF0-87B4-74B3725C9F96}" type="pres">
      <dgm:prSet presAssocID="{B4FDE55C-C889-4DAD-B4B5-00FC92283A8C}" presName="text" presStyleLbl="node1" presStyleIdx="2" presStyleCnt="4" custScaleX="398431">
        <dgm:presLayoutVars>
          <dgm:bulletEnabled val="1"/>
        </dgm:presLayoutVars>
      </dgm:prSet>
      <dgm:spPr/>
    </dgm:pt>
    <dgm:pt modelId="{016A25DF-0B4A-4346-9BB6-B782A52CE015}" type="pres">
      <dgm:prSet presAssocID="{A2E4AB9C-0C5B-4487-AFE1-FE17792DA617}" presName="space" presStyleCnt="0"/>
      <dgm:spPr/>
    </dgm:pt>
    <dgm:pt modelId="{664A517C-CA87-4F6B-871B-C70A3B259621}" type="pres">
      <dgm:prSet presAssocID="{3D9E1A48-F1FB-4F81-9DFC-BF63D66BCFC8}" presName="text" presStyleLbl="node1" presStyleIdx="3" presStyleCnt="4" custScaleX="314886">
        <dgm:presLayoutVars>
          <dgm:bulletEnabled val="1"/>
        </dgm:presLayoutVars>
      </dgm:prSet>
      <dgm:spPr/>
    </dgm:pt>
  </dgm:ptLst>
  <dgm:cxnLst>
    <dgm:cxn modelId="{138D8509-AAE7-4F61-A434-C6447B2F6C84}" type="presOf" srcId="{80F79648-A48E-480E-81C2-B2836B0BB67A}" destId="{CA93AF22-F6B7-4772-B426-3D38B2E08F48}" srcOrd="0" destOrd="0" presId="urn:diagrams.loki3.com/VaryingWidthList"/>
    <dgm:cxn modelId="{07888012-83A2-485A-814B-1487C18C1C2E}" srcId="{A45093EC-9C18-480D-ACBA-7E97C8CFA052}" destId="{F5C96A35-0A04-4A08-B487-BCFD14AFDDD4}" srcOrd="1" destOrd="0" parTransId="{AB210186-224F-4B19-B1E6-B29F5179E389}" sibTransId="{A412F827-85F7-432D-B083-BEF99AFA7FD4}"/>
    <dgm:cxn modelId="{7E68F82D-0E61-4DF1-91F0-F84A7C7EBDFE}" type="presOf" srcId="{F5C96A35-0A04-4A08-B487-BCFD14AFDDD4}" destId="{B1E8539B-6562-4ED8-9930-366AB7889A6C}" srcOrd="0" destOrd="0" presId="urn:diagrams.loki3.com/VaryingWidthList"/>
    <dgm:cxn modelId="{F312DE4C-BEC8-46E8-9F30-0B214120C674}" type="presOf" srcId="{B4FDE55C-C889-4DAD-B4B5-00FC92283A8C}" destId="{458D5C63-0515-4CF0-87B4-74B3725C9F96}" srcOrd="0" destOrd="0" presId="urn:diagrams.loki3.com/VaryingWidthList"/>
    <dgm:cxn modelId="{EC24497E-3503-49C1-A38E-412022B777F8}" srcId="{A45093EC-9C18-480D-ACBA-7E97C8CFA052}" destId="{3D9E1A48-F1FB-4F81-9DFC-BF63D66BCFC8}" srcOrd="3" destOrd="0" parTransId="{DF8FA4DB-39D1-43B9-94A7-F44E041083BE}" sibTransId="{2BE70E43-7464-4C4F-B32C-029DE41C348D}"/>
    <dgm:cxn modelId="{CC2B2C7F-76AF-48F5-B157-887A79EC831F}" type="presOf" srcId="{A45093EC-9C18-480D-ACBA-7E97C8CFA052}" destId="{0C48CB27-510B-45AD-992F-03A33CD96A9F}" srcOrd="0" destOrd="0" presId="urn:diagrams.loki3.com/VaryingWidthList"/>
    <dgm:cxn modelId="{5813B894-D7DB-42BD-9B72-FCD57A6B9715}" srcId="{A45093EC-9C18-480D-ACBA-7E97C8CFA052}" destId="{B4FDE55C-C889-4DAD-B4B5-00FC92283A8C}" srcOrd="2" destOrd="0" parTransId="{A1AA9F8D-3DF4-4959-AAE7-30421929815A}" sibTransId="{A2E4AB9C-0C5B-4487-AFE1-FE17792DA617}"/>
    <dgm:cxn modelId="{B8E1D3BB-BE8F-47EE-8B6D-859BBE665E26}" type="presOf" srcId="{3D9E1A48-F1FB-4F81-9DFC-BF63D66BCFC8}" destId="{664A517C-CA87-4F6B-871B-C70A3B259621}" srcOrd="0" destOrd="0" presId="urn:diagrams.loki3.com/VaryingWidthList"/>
    <dgm:cxn modelId="{1E7274C7-4D67-4CA6-8331-FC0EE6239170}" srcId="{A45093EC-9C18-480D-ACBA-7E97C8CFA052}" destId="{80F79648-A48E-480E-81C2-B2836B0BB67A}" srcOrd="0" destOrd="0" parTransId="{1B767387-B615-4C86-9F75-B0AC85B471BC}" sibTransId="{12EF5FE6-B4F3-4BB5-8606-C761760156AE}"/>
    <dgm:cxn modelId="{D08F2C4D-E98D-44EE-BCD0-766FB77EA112}" type="presParOf" srcId="{0C48CB27-510B-45AD-992F-03A33CD96A9F}" destId="{CA93AF22-F6B7-4772-B426-3D38B2E08F48}" srcOrd="0" destOrd="0" presId="urn:diagrams.loki3.com/VaryingWidthList"/>
    <dgm:cxn modelId="{535904AD-EAE5-45A1-95EF-EF4946216BC7}" type="presParOf" srcId="{0C48CB27-510B-45AD-992F-03A33CD96A9F}" destId="{2B8DFD3D-A325-4229-BCC9-BC516DEA4AEC}" srcOrd="1" destOrd="0" presId="urn:diagrams.loki3.com/VaryingWidthList"/>
    <dgm:cxn modelId="{BCF898F2-ECB5-424B-B682-4965903F50BE}" type="presParOf" srcId="{0C48CB27-510B-45AD-992F-03A33CD96A9F}" destId="{B1E8539B-6562-4ED8-9930-366AB7889A6C}" srcOrd="2" destOrd="0" presId="urn:diagrams.loki3.com/VaryingWidthList"/>
    <dgm:cxn modelId="{1DEE690F-DC55-435A-B9FB-F99B33EA292E}" type="presParOf" srcId="{0C48CB27-510B-45AD-992F-03A33CD96A9F}" destId="{A196F0E1-B6E5-4CBE-B785-E650E4E83235}" srcOrd="3" destOrd="0" presId="urn:diagrams.loki3.com/VaryingWidthList"/>
    <dgm:cxn modelId="{9F048723-4000-4337-B78C-DFCABBC10042}" type="presParOf" srcId="{0C48CB27-510B-45AD-992F-03A33CD96A9F}" destId="{458D5C63-0515-4CF0-87B4-74B3725C9F96}" srcOrd="4" destOrd="0" presId="urn:diagrams.loki3.com/VaryingWidthList"/>
    <dgm:cxn modelId="{57377536-7A16-4922-9494-FC1BA2B35FA7}" type="presParOf" srcId="{0C48CB27-510B-45AD-992F-03A33CD96A9F}" destId="{016A25DF-0B4A-4346-9BB6-B782A52CE015}" srcOrd="5" destOrd="0" presId="urn:diagrams.loki3.com/VaryingWidthList"/>
    <dgm:cxn modelId="{5AFDCA54-9BD2-4BF3-99EA-216E3B0A1970}" type="presParOf" srcId="{0C48CB27-510B-45AD-992F-03A33CD96A9F}" destId="{664A517C-CA87-4F6B-871B-C70A3B259621}"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947010-36B7-4176-AAA4-3D74EECB7D3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E8F29FE-65F8-416F-9195-45182D54B8E0}">
      <dgm:prSet phldrT="[Text]"/>
      <dgm:spPr>
        <a:solidFill>
          <a:schemeClr val="accent3">
            <a:lumMod val="75000"/>
          </a:schemeClr>
        </a:solidFill>
      </dgm:spPr>
      <dgm:t>
        <a:bodyPr/>
        <a:lstStyle/>
        <a:p>
          <a:r>
            <a:rPr lang="en-US" dirty="0"/>
            <a:t>educate others</a:t>
          </a:r>
        </a:p>
      </dgm:t>
    </dgm:pt>
    <dgm:pt modelId="{BFD61F0C-BCDE-4C77-9B9F-BBC45E5D811F}" type="parTrans" cxnId="{54DCBBA8-598E-480B-979C-DA66ED1EEEE2}">
      <dgm:prSet/>
      <dgm:spPr/>
      <dgm:t>
        <a:bodyPr/>
        <a:lstStyle/>
        <a:p>
          <a:endParaRPr lang="en-US"/>
        </a:p>
      </dgm:t>
    </dgm:pt>
    <dgm:pt modelId="{547C9807-2F43-49CE-8994-EF87B9AB5F17}" type="sibTrans" cxnId="{54DCBBA8-598E-480B-979C-DA66ED1EEEE2}">
      <dgm:prSet/>
      <dgm:spPr/>
      <dgm:t>
        <a:bodyPr/>
        <a:lstStyle/>
        <a:p>
          <a:endParaRPr lang="en-US"/>
        </a:p>
      </dgm:t>
    </dgm:pt>
    <dgm:pt modelId="{1FCFFADD-A050-486E-B7FB-A857F1003018}">
      <dgm:prSet phldrT="[Text]"/>
      <dgm:spPr/>
      <dgm:t>
        <a:bodyPr/>
        <a:lstStyle/>
        <a:p>
          <a:r>
            <a:rPr lang="en-US" dirty="0"/>
            <a:t>language use</a:t>
          </a:r>
        </a:p>
      </dgm:t>
    </dgm:pt>
    <dgm:pt modelId="{4F2E7546-CCDB-4486-9D07-3514B27D0812}" type="parTrans" cxnId="{A1C29538-232F-42C7-BEA1-24652EFE7A33}">
      <dgm:prSet/>
      <dgm:spPr/>
      <dgm:t>
        <a:bodyPr/>
        <a:lstStyle/>
        <a:p>
          <a:endParaRPr lang="en-US"/>
        </a:p>
      </dgm:t>
    </dgm:pt>
    <dgm:pt modelId="{8FC8CC66-5C76-4643-8C49-BA48C70259B3}" type="sibTrans" cxnId="{A1C29538-232F-42C7-BEA1-24652EFE7A33}">
      <dgm:prSet/>
      <dgm:spPr/>
      <dgm:t>
        <a:bodyPr/>
        <a:lstStyle/>
        <a:p>
          <a:endParaRPr lang="en-US"/>
        </a:p>
      </dgm:t>
    </dgm:pt>
    <dgm:pt modelId="{A753D68C-71DB-4BED-9F2D-76166B1FA198}">
      <dgm:prSet phldrT="[Text]"/>
      <dgm:spPr>
        <a:solidFill>
          <a:schemeClr val="accent1">
            <a:lumMod val="75000"/>
          </a:schemeClr>
        </a:solidFill>
      </dgm:spPr>
      <dgm:t>
        <a:bodyPr/>
        <a:lstStyle/>
        <a:p>
          <a:r>
            <a:rPr lang="en-US" dirty="0"/>
            <a:t>speak out &amp; advocate</a:t>
          </a:r>
        </a:p>
      </dgm:t>
    </dgm:pt>
    <dgm:pt modelId="{1555599B-4A05-4006-97B6-345FD732705B}" type="parTrans" cxnId="{CAA3DE0C-713C-491B-940B-CBC742CD766E}">
      <dgm:prSet/>
      <dgm:spPr/>
      <dgm:t>
        <a:bodyPr/>
        <a:lstStyle/>
        <a:p>
          <a:endParaRPr lang="en-US"/>
        </a:p>
      </dgm:t>
    </dgm:pt>
    <dgm:pt modelId="{39787CD5-6E8F-4487-86C1-2B50FDFA9AF4}" type="sibTrans" cxnId="{CAA3DE0C-713C-491B-940B-CBC742CD766E}">
      <dgm:prSet/>
      <dgm:spPr/>
      <dgm:t>
        <a:bodyPr/>
        <a:lstStyle/>
        <a:p>
          <a:endParaRPr lang="en-US"/>
        </a:p>
      </dgm:t>
    </dgm:pt>
    <dgm:pt modelId="{6F737D55-AD11-413E-9BA8-8245F06FB9CA}" type="pres">
      <dgm:prSet presAssocID="{C7947010-36B7-4176-AAA4-3D74EECB7D3B}" presName="Name0" presStyleCnt="0">
        <dgm:presLayoutVars>
          <dgm:chMax val="7"/>
          <dgm:chPref val="7"/>
          <dgm:dir/>
        </dgm:presLayoutVars>
      </dgm:prSet>
      <dgm:spPr/>
    </dgm:pt>
    <dgm:pt modelId="{24527E0B-8B2F-458C-A583-B1DB07EB9C9E}" type="pres">
      <dgm:prSet presAssocID="{C7947010-36B7-4176-AAA4-3D74EECB7D3B}" presName="Name1" presStyleCnt="0"/>
      <dgm:spPr/>
    </dgm:pt>
    <dgm:pt modelId="{97630B71-AF41-4D22-BF29-35F2829F43FD}" type="pres">
      <dgm:prSet presAssocID="{C7947010-36B7-4176-AAA4-3D74EECB7D3B}" presName="cycle" presStyleCnt="0"/>
      <dgm:spPr/>
    </dgm:pt>
    <dgm:pt modelId="{E3606B93-D7C6-4FC6-933C-3260C42C0C6F}" type="pres">
      <dgm:prSet presAssocID="{C7947010-36B7-4176-AAA4-3D74EECB7D3B}" presName="srcNode" presStyleLbl="node1" presStyleIdx="0" presStyleCnt="3"/>
      <dgm:spPr/>
    </dgm:pt>
    <dgm:pt modelId="{B9C39590-4391-46F1-8919-69E35EB7C550}" type="pres">
      <dgm:prSet presAssocID="{C7947010-36B7-4176-AAA4-3D74EECB7D3B}" presName="conn" presStyleLbl="parChTrans1D2" presStyleIdx="0" presStyleCnt="1"/>
      <dgm:spPr/>
    </dgm:pt>
    <dgm:pt modelId="{0872DD66-7B81-4D84-9DF2-73E46E520EEF}" type="pres">
      <dgm:prSet presAssocID="{C7947010-36B7-4176-AAA4-3D74EECB7D3B}" presName="extraNode" presStyleLbl="node1" presStyleIdx="0" presStyleCnt="3"/>
      <dgm:spPr/>
    </dgm:pt>
    <dgm:pt modelId="{3EE0C93D-70F1-4551-BC35-521E56ED1B7C}" type="pres">
      <dgm:prSet presAssocID="{C7947010-36B7-4176-AAA4-3D74EECB7D3B}" presName="dstNode" presStyleLbl="node1" presStyleIdx="0" presStyleCnt="3"/>
      <dgm:spPr/>
    </dgm:pt>
    <dgm:pt modelId="{6D09E3D3-2A72-40F3-817F-20DB2709072A}" type="pres">
      <dgm:prSet presAssocID="{1E8F29FE-65F8-416F-9195-45182D54B8E0}" presName="text_1" presStyleLbl="node1" presStyleIdx="0" presStyleCnt="3">
        <dgm:presLayoutVars>
          <dgm:bulletEnabled val="1"/>
        </dgm:presLayoutVars>
      </dgm:prSet>
      <dgm:spPr/>
    </dgm:pt>
    <dgm:pt modelId="{25A869C1-1ABD-45AE-BF90-F9BAD10E5EEE}" type="pres">
      <dgm:prSet presAssocID="{1E8F29FE-65F8-416F-9195-45182D54B8E0}" presName="accent_1" presStyleCnt="0"/>
      <dgm:spPr/>
    </dgm:pt>
    <dgm:pt modelId="{815E63F1-CB9E-41E0-A009-D5C128A5CEB4}" type="pres">
      <dgm:prSet presAssocID="{1E8F29FE-65F8-416F-9195-45182D54B8E0}" presName="accentRepeatNode" presStyleLbl="solidFgAcc1" presStyleIdx="0" presStyleCnt="3"/>
      <dgm:spPr/>
    </dgm:pt>
    <dgm:pt modelId="{E408A6BC-E395-4EFE-915D-6DD6DF456EE5}" type="pres">
      <dgm:prSet presAssocID="{1FCFFADD-A050-486E-B7FB-A857F1003018}" presName="text_2" presStyleLbl="node1" presStyleIdx="1" presStyleCnt="3">
        <dgm:presLayoutVars>
          <dgm:bulletEnabled val="1"/>
        </dgm:presLayoutVars>
      </dgm:prSet>
      <dgm:spPr/>
    </dgm:pt>
    <dgm:pt modelId="{CA1D96E4-A98A-4189-B0E5-F7ED89815D1E}" type="pres">
      <dgm:prSet presAssocID="{1FCFFADD-A050-486E-B7FB-A857F1003018}" presName="accent_2" presStyleCnt="0"/>
      <dgm:spPr/>
    </dgm:pt>
    <dgm:pt modelId="{C6620C1F-E5BF-4DCF-96C4-8EA2DD945C28}" type="pres">
      <dgm:prSet presAssocID="{1FCFFADD-A050-486E-B7FB-A857F1003018}" presName="accentRepeatNode" presStyleLbl="solidFgAcc1" presStyleIdx="1" presStyleCnt="3"/>
      <dgm:spPr/>
    </dgm:pt>
    <dgm:pt modelId="{A4AAEA59-7FEC-4640-9FFC-4E95153DF806}" type="pres">
      <dgm:prSet presAssocID="{A753D68C-71DB-4BED-9F2D-76166B1FA198}" presName="text_3" presStyleLbl="node1" presStyleIdx="2" presStyleCnt="3">
        <dgm:presLayoutVars>
          <dgm:bulletEnabled val="1"/>
        </dgm:presLayoutVars>
      </dgm:prSet>
      <dgm:spPr/>
    </dgm:pt>
    <dgm:pt modelId="{1F562390-B9EC-4E73-8419-200466E8242C}" type="pres">
      <dgm:prSet presAssocID="{A753D68C-71DB-4BED-9F2D-76166B1FA198}" presName="accent_3" presStyleCnt="0"/>
      <dgm:spPr/>
    </dgm:pt>
    <dgm:pt modelId="{256653C6-28AB-42E1-8A82-2C1BAB39CA26}" type="pres">
      <dgm:prSet presAssocID="{A753D68C-71DB-4BED-9F2D-76166B1FA198}" presName="accentRepeatNode" presStyleLbl="solidFgAcc1" presStyleIdx="2" presStyleCnt="3"/>
      <dgm:spPr/>
    </dgm:pt>
  </dgm:ptLst>
  <dgm:cxnLst>
    <dgm:cxn modelId="{CAA3DE0C-713C-491B-940B-CBC742CD766E}" srcId="{C7947010-36B7-4176-AAA4-3D74EECB7D3B}" destId="{A753D68C-71DB-4BED-9F2D-76166B1FA198}" srcOrd="2" destOrd="0" parTransId="{1555599B-4A05-4006-97B6-345FD732705B}" sibTransId="{39787CD5-6E8F-4487-86C1-2B50FDFA9AF4}"/>
    <dgm:cxn modelId="{A1C29538-232F-42C7-BEA1-24652EFE7A33}" srcId="{C7947010-36B7-4176-AAA4-3D74EECB7D3B}" destId="{1FCFFADD-A050-486E-B7FB-A857F1003018}" srcOrd="1" destOrd="0" parTransId="{4F2E7546-CCDB-4486-9D07-3514B27D0812}" sibTransId="{8FC8CC66-5C76-4643-8C49-BA48C70259B3}"/>
    <dgm:cxn modelId="{3910AD69-68CF-4BC1-BEF8-78339F61F942}" type="presOf" srcId="{1FCFFADD-A050-486E-B7FB-A857F1003018}" destId="{E408A6BC-E395-4EFE-915D-6DD6DF456EE5}" srcOrd="0" destOrd="0" presId="urn:microsoft.com/office/officeart/2008/layout/VerticalCurvedList"/>
    <dgm:cxn modelId="{FFA2E44A-39CF-4B0B-918E-BF00FBA96BD3}" type="presOf" srcId="{C7947010-36B7-4176-AAA4-3D74EECB7D3B}" destId="{6F737D55-AD11-413E-9BA8-8245F06FB9CA}" srcOrd="0" destOrd="0" presId="urn:microsoft.com/office/officeart/2008/layout/VerticalCurvedList"/>
    <dgm:cxn modelId="{74B44D70-9502-4099-B573-3A1A49732697}" type="presOf" srcId="{1E8F29FE-65F8-416F-9195-45182D54B8E0}" destId="{6D09E3D3-2A72-40F3-817F-20DB2709072A}" srcOrd="0" destOrd="0" presId="urn:microsoft.com/office/officeart/2008/layout/VerticalCurvedList"/>
    <dgm:cxn modelId="{54DCBBA8-598E-480B-979C-DA66ED1EEEE2}" srcId="{C7947010-36B7-4176-AAA4-3D74EECB7D3B}" destId="{1E8F29FE-65F8-416F-9195-45182D54B8E0}" srcOrd="0" destOrd="0" parTransId="{BFD61F0C-BCDE-4C77-9B9F-BBC45E5D811F}" sibTransId="{547C9807-2F43-49CE-8994-EF87B9AB5F17}"/>
    <dgm:cxn modelId="{71F16EF1-A3AA-4DCC-BD21-DC13F73EEB92}" type="presOf" srcId="{A753D68C-71DB-4BED-9F2D-76166B1FA198}" destId="{A4AAEA59-7FEC-4640-9FFC-4E95153DF806}" srcOrd="0" destOrd="0" presId="urn:microsoft.com/office/officeart/2008/layout/VerticalCurvedList"/>
    <dgm:cxn modelId="{C4F1B4FA-DCE7-42D4-B170-3D9FDC05C97E}" type="presOf" srcId="{547C9807-2F43-49CE-8994-EF87B9AB5F17}" destId="{B9C39590-4391-46F1-8919-69E35EB7C550}" srcOrd="0" destOrd="0" presId="urn:microsoft.com/office/officeart/2008/layout/VerticalCurvedList"/>
    <dgm:cxn modelId="{3B2B9AD9-2078-4AEC-8F80-16B0059B329F}" type="presParOf" srcId="{6F737D55-AD11-413E-9BA8-8245F06FB9CA}" destId="{24527E0B-8B2F-458C-A583-B1DB07EB9C9E}" srcOrd="0" destOrd="0" presId="urn:microsoft.com/office/officeart/2008/layout/VerticalCurvedList"/>
    <dgm:cxn modelId="{AACD7750-6192-4748-A4F1-5725D5500108}" type="presParOf" srcId="{24527E0B-8B2F-458C-A583-B1DB07EB9C9E}" destId="{97630B71-AF41-4D22-BF29-35F2829F43FD}" srcOrd="0" destOrd="0" presId="urn:microsoft.com/office/officeart/2008/layout/VerticalCurvedList"/>
    <dgm:cxn modelId="{88F30BA7-407D-4395-95A5-1964F31D0C27}" type="presParOf" srcId="{97630B71-AF41-4D22-BF29-35F2829F43FD}" destId="{E3606B93-D7C6-4FC6-933C-3260C42C0C6F}" srcOrd="0" destOrd="0" presId="urn:microsoft.com/office/officeart/2008/layout/VerticalCurvedList"/>
    <dgm:cxn modelId="{B3E2DC13-B555-4EDE-8BF0-2A372DA895FD}" type="presParOf" srcId="{97630B71-AF41-4D22-BF29-35F2829F43FD}" destId="{B9C39590-4391-46F1-8919-69E35EB7C550}" srcOrd="1" destOrd="0" presId="urn:microsoft.com/office/officeart/2008/layout/VerticalCurvedList"/>
    <dgm:cxn modelId="{03F3C62F-FFBB-4444-88D5-2061890DBB30}" type="presParOf" srcId="{97630B71-AF41-4D22-BF29-35F2829F43FD}" destId="{0872DD66-7B81-4D84-9DF2-73E46E520EEF}" srcOrd="2" destOrd="0" presId="urn:microsoft.com/office/officeart/2008/layout/VerticalCurvedList"/>
    <dgm:cxn modelId="{7DB8A6AD-7E07-4A0D-92B2-C68F6CA6414C}" type="presParOf" srcId="{97630B71-AF41-4D22-BF29-35F2829F43FD}" destId="{3EE0C93D-70F1-4551-BC35-521E56ED1B7C}" srcOrd="3" destOrd="0" presId="urn:microsoft.com/office/officeart/2008/layout/VerticalCurvedList"/>
    <dgm:cxn modelId="{C0A8FB20-1CE0-4050-B57D-67C25706D168}" type="presParOf" srcId="{24527E0B-8B2F-458C-A583-B1DB07EB9C9E}" destId="{6D09E3D3-2A72-40F3-817F-20DB2709072A}" srcOrd="1" destOrd="0" presId="urn:microsoft.com/office/officeart/2008/layout/VerticalCurvedList"/>
    <dgm:cxn modelId="{20CCDDBF-FBDF-4B66-B0A4-4AA8E69C7FB4}" type="presParOf" srcId="{24527E0B-8B2F-458C-A583-B1DB07EB9C9E}" destId="{25A869C1-1ABD-45AE-BF90-F9BAD10E5EEE}" srcOrd="2" destOrd="0" presId="urn:microsoft.com/office/officeart/2008/layout/VerticalCurvedList"/>
    <dgm:cxn modelId="{0BA4B764-6819-4901-B062-D399D22D6718}" type="presParOf" srcId="{25A869C1-1ABD-45AE-BF90-F9BAD10E5EEE}" destId="{815E63F1-CB9E-41E0-A009-D5C128A5CEB4}" srcOrd="0" destOrd="0" presId="urn:microsoft.com/office/officeart/2008/layout/VerticalCurvedList"/>
    <dgm:cxn modelId="{C75C3232-40F1-4886-A3A7-EBA4C95DBD2F}" type="presParOf" srcId="{24527E0B-8B2F-458C-A583-B1DB07EB9C9E}" destId="{E408A6BC-E395-4EFE-915D-6DD6DF456EE5}" srcOrd="3" destOrd="0" presId="urn:microsoft.com/office/officeart/2008/layout/VerticalCurvedList"/>
    <dgm:cxn modelId="{6CA3D644-6781-4F90-BA65-18590A10F0EA}" type="presParOf" srcId="{24527E0B-8B2F-458C-A583-B1DB07EB9C9E}" destId="{CA1D96E4-A98A-4189-B0E5-F7ED89815D1E}" srcOrd="4" destOrd="0" presId="urn:microsoft.com/office/officeart/2008/layout/VerticalCurvedList"/>
    <dgm:cxn modelId="{F9CE101F-1423-406D-A22B-FFFE569A858F}" type="presParOf" srcId="{CA1D96E4-A98A-4189-B0E5-F7ED89815D1E}" destId="{C6620C1F-E5BF-4DCF-96C4-8EA2DD945C28}" srcOrd="0" destOrd="0" presId="urn:microsoft.com/office/officeart/2008/layout/VerticalCurvedList"/>
    <dgm:cxn modelId="{12F11DBA-A452-4562-BE99-B91A62AA6646}" type="presParOf" srcId="{24527E0B-8B2F-458C-A583-B1DB07EB9C9E}" destId="{A4AAEA59-7FEC-4640-9FFC-4E95153DF806}" srcOrd="5" destOrd="0" presId="urn:microsoft.com/office/officeart/2008/layout/VerticalCurvedList"/>
    <dgm:cxn modelId="{74A5C867-1767-4732-A70A-59A8F07032B1}" type="presParOf" srcId="{24527E0B-8B2F-458C-A583-B1DB07EB9C9E}" destId="{1F562390-B9EC-4E73-8419-200466E8242C}" srcOrd="6" destOrd="0" presId="urn:microsoft.com/office/officeart/2008/layout/VerticalCurvedList"/>
    <dgm:cxn modelId="{F0C82BC0-1AB5-479C-82C8-C860602223DE}" type="presParOf" srcId="{1F562390-B9EC-4E73-8419-200466E8242C}" destId="{256653C6-28AB-42E1-8A82-2C1BAB39CA2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A7ACA-858E-4673-864F-D174EF931B92}">
      <dsp:nvSpPr>
        <dsp:cNvPr id="0" name=""/>
        <dsp:cNvSpPr/>
      </dsp:nvSpPr>
      <dsp:spPr>
        <a:xfrm>
          <a:off x="0" y="19474"/>
          <a:ext cx="4625789" cy="134309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The Problem with Labels</a:t>
          </a:r>
        </a:p>
      </dsp:txBody>
      <dsp:txXfrm>
        <a:off x="39338" y="58812"/>
        <a:ext cx="2691966" cy="1264416"/>
      </dsp:txXfrm>
    </dsp:sp>
    <dsp:sp modelId="{AB7B1171-1829-4205-A3A0-A3521B7DE669}">
      <dsp:nvSpPr>
        <dsp:cNvPr id="0" name=""/>
        <dsp:cNvSpPr/>
      </dsp:nvSpPr>
      <dsp:spPr>
        <a:xfrm>
          <a:off x="0" y="1566499"/>
          <a:ext cx="4625789" cy="134309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The Stigma Problem &amp; Self-Stigma</a:t>
          </a:r>
        </a:p>
      </dsp:txBody>
      <dsp:txXfrm>
        <a:off x="39338" y="1605837"/>
        <a:ext cx="3068440" cy="1264416"/>
      </dsp:txXfrm>
    </dsp:sp>
    <dsp:sp modelId="{1C8AC1FF-D96B-4F39-9482-BA4385BE1294}">
      <dsp:nvSpPr>
        <dsp:cNvPr id="0" name=""/>
        <dsp:cNvSpPr/>
      </dsp:nvSpPr>
      <dsp:spPr>
        <a:xfrm>
          <a:off x="26903" y="3116318"/>
          <a:ext cx="4599884" cy="134309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Family Experiences with Stigma</a:t>
          </a:r>
        </a:p>
      </dsp:txBody>
      <dsp:txXfrm>
        <a:off x="66241" y="3155656"/>
        <a:ext cx="3056566" cy="1264416"/>
      </dsp:txXfrm>
    </dsp:sp>
    <dsp:sp modelId="{117B9413-809D-42E3-ADBC-C17EA3BB1858}">
      <dsp:nvSpPr>
        <dsp:cNvPr id="0" name=""/>
        <dsp:cNvSpPr/>
      </dsp:nvSpPr>
      <dsp:spPr>
        <a:xfrm>
          <a:off x="0" y="4734983"/>
          <a:ext cx="4625789" cy="134309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Making a Difference: Addressing Substance-Related Stigma</a:t>
          </a:r>
        </a:p>
      </dsp:txBody>
      <dsp:txXfrm>
        <a:off x="39338" y="4774321"/>
        <a:ext cx="3068440" cy="1264416"/>
      </dsp:txXfrm>
    </dsp:sp>
    <dsp:sp modelId="{709B0B03-BC1F-48E7-B95C-FB71F9E4D08D}">
      <dsp:nvSpPr>
        <dsp:cNvPr id="0" name=""/>
        <dsp:cNvSpPr/>
      </dsp:nvSpPr>
      <dsp:spPr>
        <a:xfrm>
          <a:off x="2599032" y="1134298"/>
          <a:ext cx="873009" cy="702135"/>
        </a:xfrm>
        <a:prstGeom prst="downArrow">
          <a:avLst>
            <a:gd name="adj1" fmla="val 55000"/>
            <a:gd name="adj2" fmla="val 45000"/>
          </a:avLst>
        </a:prstGeom>
        <a:solidFill>
          <a:srgbClr val="FA5D0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2795459" y="1134298"/>
        <a:ext cx="480155" cy="528357"/>
      </dsp:txXfrm>
    </dsp:sp>
    <dsp:sp modelId="{A85C6BB6-F1BF-4697-B700-98B5CC5A6A5B}">
      <dsp:nvSpPr>
        <dsp:cNvPr id="0" name=""/>
        <dsp:cNvSpPr/>
      </dsp:nvSpPr>
      <dsp:spPr>
        <a:xfrm>
          <a:off x="2563230" y="2659121"/>
          <a:ext cx="873009" cy="732926"/>
        </a:xfrm>
        <a:prstGeom prst="downArrow">
          <a:avLst>
            <a:gd name="adj1" fmla="val 55000"/>
            <a:gd name="adj2" fmla="val 45000"/>
          </a:avLst>
        </a:prstGeom>
        <a:solidFill>
          <a:srgbClr val="FA5D0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2759657" y="2659121"/>
        <a:ext cx="480155" cy="551527"/>
      </dsp:txXfrm>
    </dsp:sp>
    <dsp:sp modelId="{2750C244-A627-4C98-8ED2-C4E1110E2670}">
      <dsp:nvSpPr>
        <dsp:cNvPr id="0" name=""/>
        <dsp:cNvSpPr/>
      </dsp:nvSpPr>
      <dsp:spPr>
        <a:xfrm>
          <a:off x="2585572" y="4245875"/>
          <a:ext cx="873009" cy="742975"/>
        </a:xfrm>
        <a:prstGeom prst="downArrow">
          <a:avLst>
            <a:gd name="adj1" fmla="val 55000"/>
            <a:gd name="adj2" fmla="val 45000"/>
          </a:avLst>
        </a:prstGeom>
        <a:solidFill>
          <a:srgbClr val="FA5D0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2781999" y="4245875"/>
        <a:ext cx="480155" cy="559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D7061-935B-4F3D-90C0-BBA85AEC007E}">
      <dsp:nvSpPr>
        <dsp:cNvPr id="0" name=""/>
        <dsp:cNvSpPr/>
      </dsp:nvSpPr>
      <dsp:spPr>
        <a:xfrm>
          <a:off x="1701" y="1295"/>
          <a:ext cx="6092597" cy="132925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kern="1200" dirty="0"/>
            <a:t>a mark of disgrace or infamy</a:t>
          </a:r>
        </a:p>
      </dsp:txBody>
      <dsp:txXfrm>
        <a:off x="1701" y="1295"/>
        <a:ext cx="6092597" cy="1329256"/>
      </dsp:txXfrm>
    </dsp:sp>
    <dsp:sp modelId="{0F9CF294-46B0-4783-B3BD-E11AF114EF27}">
      <dsp:nvSpPr>
        <dsp:cNvPr id="0" name=""/>
        <dsp:cNvSpPr/>
      </dsp:nvSpPr>
      <dsp:spPr>
        <a:xfrm>
          <a:off x="0" y="1423216"/>
          <a:ext cx="6096000" cy="104809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kern="1200" dirty="0"/>
            <a:t>a mark of shame or discredit</a:t>
          </a:r>
        </a:p>
        <a:p>
          <a:pPr marL="0" lvl="0" indent="0" algn="ctr" defTabSz="1200150">
            <a:lnSpc>
              <a:spcPct val="90000"/>
            </a:lnSpc>
            <a:spcBef>
              <a:spcPct val="0"/>
            </a:spcBef>
            <a:spcAft>
              <a:spcPct val="35000"/>
            </a:spcAft>
            <a:buNone/>
          </a:pPr>
          <a:r>
            <a:rPr lang="en-US" sz="2700" kern="1200" dirty="0"/>
            <a:t>(a blemish)</a:t>
          </a:r>
        </a:p>
      </dsp:txBody>
      <dsp:txXfrm>
        <a:off x="0" y="1423216"/>
        <a:ext cx="6096000" cy="1048093"/>
      </dsp:txXfrm>
    </dsp:sp>
    <dsp:sp modelId="{2BF4855F-BC79-4F77-8861-57F11808F174}">
      <dsp:nvSpPr>
        <dsp:cNvPr id="0" name=""/>
        <dsp:cNvSpPr/>
      </dsp:nvSpPr>
      <dsp:spPr>
        <a:xfrm>
          <a:off x="1702" y="2563974"/>
          <a:ext cx="6092594" cy="185329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kern="1200" dirty="0"/>
            <a:t>A strong feeling of disapproval that most people in a society have about something, especially when this is unfair</a:t>
          </a:r>
        </a:p>
      </dsp:txBody>
      <dsp:txXfrm>
        <a:off x="1702" y="2563974"/>
        <a:ext cx="6092594" cy="1853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BC3A0-6C0F-4C78-92ED-945A1B583ED3}">
      <dsp:nvSpPr>
        <dsp:cNvPr id="0" name=""/>
        <dsp:cNvSpPr/>
      </dsp:nvSpPr>
      <dsp:spPr>
        <a:xfrm>
          <a:off x="0" y="1148112"/>
          <a:ext cx="3437949" cy="1203639"/>
        </a:xfrm>
        <a:prstGeom prst="rect">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they treat you differently</a:t>
          </a:r>
        </a:p>
      </dsp:txBody>
      <dsp:txXfrm>
        <a:off x="550071" y="1148112"/>
        <a:ext cx="2887877" cy="1203639"/>
      </dsp:txXfrm>
    </dsp:sp>
    <dsp:sp modelId="{EAC11545-82A2-4C0C-B619-D4314E0CE747}">
      <dsp:nvSpPr>
        <dsp:cNvPr id="0" name=""/>
        <dsp:cNvSpPr/>
      </dsp:nvSpPr>
      <dsp:spPr>
        <a:xfrm>
          <a:off x="0" y="2240848"/>
          <a:ext cx="3435994" cy="1203639"/>
        </a:xfrm>
        <a:prstGeom prst="rect">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people are going to talk</a:t>
          </a:r>
        </a:p>
      </dsp:txBody>
      <dsp:txXfrm>
        <a:off x="549759" y="2240848"/>
        <a:ext cx="2886235" cy="1203639"/>
      </dsp:txXfrm>
    </dsp:sp>
    <dsp:sp modelId="{191B960C-2146-4DEA-8454-B5F4D7218C1C}">
      <dsp:nvSpPr>
        <dsp:cNvPr id="0" name=""/>
        <dsp:cNvSpPr/>
      </dsp:nvSpPr>
      <dsp:spPr>
        <a:xfrm>
          <a:off x="0" y="3434028"/>
          <a:ext cx="3478663" cy="1432692"/>
        </a:xfrm>
        <a:prstGeom prst="rect">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I’ll be judged for doing something wrong that made my child that way</a:t>
          </a:r>
        </a:p>
      </dsp:txBody>
      <dsp:txXfrm>
        <a:off x="556586" y="3434028"/>
        <a:ext cx="2922077" cy="1432692"/>
      </dsp:txXfrm>
    </dsp:sp>
    <dsp:sp modelId="{D411A8F8-FA26-447F-AC31-D194EBCFABFD}">
      <dsp:nvSpPr>
        <dsp:cNvPr id="0" name=""/>
        <dsp:cNvSpPr/>
      </dsp:nvSpPr>
      <dsp:spPr>
        <a:xfrm>
          <a:off x="2653659" y="342144"/>
          <a:ext cx="1203038" cy="1203038"/>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Stigma</a:t>
          </a:r>
        </a:p>
      </dsp:txBody>
      <dsp:txXfrm>
        <a:off x="2829840" y="518325"/>
        <a:ext cx="850676" cy="850676"/>
      </dsp:txXfrm>
    </dsp:sp>
    <dsp:sp modelId="{F44DF47F-54AC-486A-A276-4470CD6EEFF8}">
      <dsp:nvSpPr>
        <dsp:cNvPr id="0" name=""/>
        <dsp:cNvSpPr/>
      </dsp:nvSpPr>
      <dsp:spPr>
        <a:xfrm>
          <a:off x="4799434" y="908058"/>
          <a:ext cx="3074713" cy="1203639"/>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my friends changed their lifestyles to benefit me</a:t>
          </a:r>
        </a:p>
      </dsp:txBody>
      <dsp:txXfrm>
        <a:off x="5291388" y="908058"/>
        <a:ext cx="2582759" cy="1203639"/>
      </dsp:txXfrm>
    </dsp:sp>
    <dsp:sp modelId="{9CC471D4-651E-43BA-A398-06550A8DCD63}">
      <dsp:nvSpPr>
        <dsp:cNvPr id="0" name=""/>
        <dsp:cNvSpPr/>
      </dsp:nvSpPr>
      <dsp:spPr>
        <a:xfrm>
          <a:off x="4806936" y="2111698"/>
          <a:ext cx="3059708" cy="1203639"/>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people encouraged me to attend treatment</a:t>
          </a:r>
        </a:p>
      </dsp:txBody>
      <dsp:txXfrm>
        <a:off x="5296490" y="2111698"/>
        <a:ext cx="2570155" cy="1203639"/>
      </dsp:txXfrm>
    </dsp:sp>
    <dsp:sp modelId="{3043647E-373D-48FD-8563-A9D4DD717934}">
      <dsp:nvSpPr>
        <dsp:cNvPr id="0" name=""/>
        <dsp:cNvSpPr/>
      </dsp:nvSpPr>
      <dsp:spPr>
        <a:xfrm>
          <a:off x="4804804" y="3315337"/>
          <a:ext cx="3063972" cy="1708301"/>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my friends are good at telling me I’m doing the right thing for my child, they comfort me</a:t>
          </a:r>
        </a:p>
      </dsp:txBody>
      <dsp:txXfrm>
        <a:off x="5295040" y="3315337"/>
        <a:ext cx="2573736" cy="1708301"/>
      </dsp:txXfrm>
    </dsp:sp>
    <dsp:sp modelId="{19767635-A2FD-4F06-8BE6-013BDE25F16B}">
      <dsp:nvSpPr>
        <dsp:cNvPr id="0" name=""/>
        <dsp:cNvSpPr/>
      </dsp:nvSpPr>
      <dsp:spPr>
        <a:xfrm>
          <a:off x="3959413" y="384335"/>
          <a:ext cx="1203038" cy="12030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Social Support</a:t>
          </a:r>
        </a:p>
      </dsp:txBody>
      <dsp:txXfrm>
        <a:off x="4135594" y="560516"/>
        <a:ext cx="850676" cy="850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BC3A0-6C0F-4C78-92ED-945A1B583ED3}">
      <dsp:nvSpPr>
        <dsp:cNvPr id="0" name=""/>
        <dsp:cNvSpPr/>
      </dsp:nvSpPr>
      <dsp:spPr>
        <a:xfrm>
          <a:off x="0" y="1148112"/>
          <a:ext cx="3437949" cy="1203639"/>
        </a:xfrm>
        <a:prstGeom prst="rect">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they treat you differently</a:t>
          </a:r>
        </a:p>
      </dsp:txBody>
      <dsp:txXfrm>
        <a:off x="550071" y="1148112"/>
        <a:ext cx="2887877" cy="1203639"/>
      </dsp:txXfrm>
    </dsp:sp>
    <dsp:sp modelId="{EAC11545-82A2-4C0C-B619-D4314E0CE747}">
      <dsp:nvSpPr>
        <dsp:cNvPr id="0" name=""/>
        <dsp:cNvSpPr/>
      </dsp:nvSpPr>
      <dsp:spPr>
        <a:xfrm>
          <a:off x="0" y="2240848"/>
          <a:ext cx="3435994" cy="1203639"/>
        </a:xfrm>
        <a:prstGeom prst="rect">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people are going to talk</a:t>
          </a:r>
        </a:p>
      </dsp:txBody>
      <dsp:txXfrm>
        <a:off x="549759" y="2240848"/>
        <a:ext cx="2886235" cy="1203639"/>
      </dsp:txXfrm>
    </dsp:sp>
    <dsp:sp modelId="{191B960C-2146-4DEA-8454-B5F4D7218C1C}">
      <dsp:nvSpPr>
        <dsp:cNvPr id="0" name=""/>
        <dsp:cNvSpPr/>
      </dsp:nvSpPr>
      <dsp:spPr>
        <a:xfrm>
          <a:off x="0" y="3434028"/>
          <a:ext cx="3478663" cy="1432692"/>
        </a:xfrm>
        <a:prstGeom prst="rect">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I’ll be judged for doing something wrong that made my child that way</a:t>
          </a:r>
        </a:p>
      </dsp:txBody>
      <dsp:txXfrm>
        <a:off x="556586" y="3434028"/>
        <a:ext cx="2922077" cy="1432692"/>
      </dsp:txXfrm>
    </dsp:sp>
    <dsp:sp modelId="{D411A8F8-FA26-447F-AC31-D194EBCFABFD}">
      <dsp:nvSpPr>
        <dsp:cNvPr id="0" name=""/>
        <dsp:cNvSpPr/>
      </dsp:nvSpPr>
      <dsp:spPr>
        <a:xfrm>
          <a:off x="2653659" y="342144"/>
          <a:ext cx="1203038" cy="1203038"/>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Stigma</a:t>
          </a:r>
        </a:p>
      </dsp:txBody>
      <dsp:txXfrm>
        <a:off x="2829840" y="518325"/>
        <a:ext cx="850676" cy="850676"/>
      </dsp:txXfrm>
    </dsp:sp>
    <dsp:sp modelId="{F44DF47F-54AC-486A-A276-4470CD6EEFF8}">
      <dsp:nvSpPr>
        <dsp:cNvPr id="0" name=""/>
        <dsp:cNvSpPr/>
      </dsp:nvSpPr>
      <dsp:spPr>
        <a:xfrm>
          <a:off x="4799434" y="908058"/>
          <a:ext cx="3074713" cy="1203639"/>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my friends changed their lifestyles to benefit me</a:t>
          </a:r>
        </a:p>
      </dsp:txBody>
      <dsp:txXfrm>
        <a:off x="5291388" y="908058"/>
        <a:ext cx="2582759" cy="1203639"/>
      </dsp:txXfrm>
    </dsp:sp>
    <dsp:sp modelId="{9CC471D4-651E-43BA-A398-06550A8DCD63}">
      <dsp:nvSpPr>
        <dsp:cNvPr id="0" name=""/>
        <dsp:cNvSpPr/>
      </dsp:nvSpPr>
      <dsp:spPr>
        <a:xfrm>
          <a:off x="4806936" y="2111698"/>
          <a:ext cx="3059708" cy="1203639"/>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people encouraged me to attend treatment</a:t>
          </a:r>
        </a:p>
      </dsp:txBody>
      <dsp:txXfrm>
        <a:off x="5296490" y="2111698"/>
        <a:ext cx="2570155" cy="1203639"/>
      </dsp:txXfrm>
    </dsp:sp>
    <dsp:sp modelId="{3043647E-373D-48FD-8563-A9D4DD717934}">
      <dsp:nvSpPr>
        <dsp:cNvPr id="0" name=""/>
        <dsp:cNvSpPr/>
      </dsp:nvSpPr>
      <dsp:spPr>
        <a:xfrm>
          <a:off x="4804804" y="3315337"/>
          <a:ext cx="3063972" cy="1708301"/>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my friends are good at telling me I’m doing the right thing for my child, they comfort me</a:t>
          </a:r>
        </a:p>
      </dsp:txBody>
      <dsp:txXfrm>
        <a:off x="5295040" y="3315337"/>
        <a:ext cx="2573736" cy="1708301"/>
      </dsp:txXfrm>
    </dsp:sp>
    <dsp:sp modelId="{19767635-A2FD-4F06-8BE6-013BDE25F16B}">
      <dsp:nvSpPr>
        <dsp:cNvPr id="0" name=""/>
        <dsp:cNvSpPr/>
      </dsp:nvSpPr>
      <dsp:spPr>
        <a:xfrm>
          <a:off x="3959413" y="384335"/>
          <a:ext cx="1203038" cy="12030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Social Support</a:t>
          </a:r>
        </a:p>
      </dsp:txBody>
      <dsp:txXfrm>
        <a:off x="4135594" y="560516"/>
        <a:ext cx="850676" cy="8506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CB07B-4FE4-4C1E-99F0-855D984F8C9D}">
      <dsp:nvSpPr>
        <dsp:cNvPr id="0" name=""/>
        <dsp:cNvSpPr/>
      </dsp:nvSpPr>
      <dsp:spPr>
        <a:xfrm>
          <a:off x="1031014" y="0"/>
          <a:ext cx="5419922" cy="541992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1DD68D-41BA-48E8-9675-1D8A44B88840}">
      <dsp:nvSpPr>
        <dsp:cNvPr id="0" name=""/>
        <dsp:cNvSpPr/>
      </dsp:nvSpPr>
      <dsp:spPr>
        <a:xfrm>
          <a:off x="1545906" y="514892"/>
          <a:ext cx="2113769" cy="21137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clean</a:t>
          </a:r>
        </a:p>
      </dsp:txBody>
      <dsp:txXfrm>
        <a:off x="1649092" y="618078"/>
        <a:ext cx="1907397" cy="1907397"/>
      </dsp:txXfrm>
    </dsp:sp>
    <dsp:sp modelId="{829D9947-37C5-4F99-9509-D89D21DF0BC9}">
      <dsp:nvSpPr>
        <dsp:cNvPr id="0" name=""/>
        <dsp:cNvSpPr/>
      </dsp:nvSpPr>
      <dsp:spPr>
        <a:xfrm>
          <a:off x="3822273" y="514892"/>
          <a:ext cx="2113769" cy="21137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dirty</a:t>
          </a:r>
        </a:p>
      </dsp:txBody>
      <dsp:txXfrm>
        <a:off x="3925459" y="618078"/>
        <a:ext cx="1907397" cy="1907397"/>
      </dsp:txXfrm>
    </dsp:sp>
    <dsp:sp modelId="{7B9FA99E-7271-46D6-8D20-9980DF458E09}">
      <dsp:nvSpPr>
        <dsp:cNvPr id="0" name=""/>
        <dsp:cNvSpPr/>
      </dsp:nvSpPr>
      <dsp:spPr>
        <a:xfrm>
          <a:off x="1545906" y="2791259"/>
          <a:ext cx="2113769" cy="21137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negative</a:t>
          </a:r>
        </a:p>
      </dsp:txBody>
      <dsp:txXfrm>
        <a:off x="1649092" y="2894445"/>
        <a:ext cx="1907397" cy="1907397"/>
      </dsp:txXfrm>
    </dsp:sp>
    <dsp:sp modelId="{7445EF7E-41C0-4DE4-89C3-B1FF6C47E29F}">
      <dsp:nvSpPr>
        <dsp:cNvPr id="0" name=""/>
        <dsp:cNvSpPr/>
      </dsp:nvSpPr>
      <dsp:spPr>
        <a:xfrm>
          <a:off x="3822273" y="2791259"/>
          <a:ext cx="2113769" cy="21137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positive</a:t>
          </a:r>
        </a:p>
      </dsp:txBody>
      <dsp:txXfrm>
        <a:off x="3925459" y="2894445"/>
        <a:ext cx="1907397" cy="19073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AFB02-1B83-4D88-B937-52CD7E5C6D6B}">
      <dsp:nvSpPr>
        <dsp:cNvPr id="0" name=""/>
        <dsp:cNvSpPr/>
      </dsp:nvSpPr>
      <dsp:spPr>
        <a:xfrm rot="10800000">
          <a:off x="1462816" y="1329"/>
          <a:ext cx="4053840" cy="17669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9175"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codependent</a:t>
          </a:r>
        </a:p>
      </dsp:txBody>
      <dsp:txXfrm rot="10800000">
        <a:off x="1904553" y="1329"/>
        <a:ext cx="3612103" cy="1766947"/>
      </dsp:txXfrm>
    </dsp:sp>
    <dsp:sp modelId="{753BBF65-F3C7-484C-A7F0-75C83ADC8113}">
      <dsp:nvSpPr>
        <dsp:cNvPr id="0" name=""/>
        <dsp:cNvSpPr/>
      </dsp:nvSpPr>
      <dsp:spPr>
        <a:xfrm>
          <a:off x="579343" y="1329"/>
          <a:ext cx="1766947" cy="176694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E5EAE4-B8A9-437D-A80C-464EF2E48D69}">
      <dsp:nvSpPr>
        <dsp:cNvPr id="0" name=""/>
        <dsp:cNvSpPr/>
      </dsp:nvSpPr>
      <dsp:spPr>
        <a:xfrm rot="10800000">
          <a:off x="1462816" y="2295723"/>
          <a:ext cx="4053840" cy="17669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9175"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enabler</a:t>
          </a:r>
        </a:p>
      </dsp:txBody>
      <dsp:txXfrm rot="10800000">
        <a:off x="1904553" y="2295723"/>
        <a:ext cx="3612103" cy="1766947"/>
      </dsp:txXfrm>
    </dsp:sp>
    <dsp:sp modelId="{6E4806FE-DB89-48A6-B510-C475FB5954A1}">
      <dsp:nvSpPr>
        <dsp:cNvPr id="0" name=""/>
        <dsp:cNvSpPr/>
      </dsp:nvSpPr>
      <dsp:spPr>
        <a:xfrm>
          <a:off x="579343" y="2295723"/>
          <a:ext cx="1766947" cy="176694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3AF22-F6B7-4772-B426-3D38B2E08F48}">
      <dsp:nvSpPr>
        <dsp:cNvPr id="0" name=""/>
        <dsp:cNvSpPr/>
      </dsp:nvSpPr>
      <dsp:spPr>
        <a:xfrm>
          <a:off x="25401" y="2033"/>
          <a:ext cx="6045197" cy="9782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common</a:t>
          </a:r>
        </a:p>
      </dsp:txBody>
      <dsp:txXfrm>
        <a:off x="25401" y="2033"/>
        <a:ext cx="6045197" cy="978296"/>
      </dsp:txXfrm>
    </dsp:sp>
    <dsp:sp modelId="{B1E8539B-6562-4ED8-9930-366AB7889A6C}">
      <dsp:nvSpPr>
        <dsp:cNvPr id="0" name=""/>
        <dsp:cNvSpPr/>
      </dsp:nvSpPr>
      <dsp:spPr>
        <a:xfrm>
          <a:off x="0" y="1029245"/>
          <a:ext cx="6096000" cy="9782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negative impact</a:t>
          </a:r>
        </a:p>
      </dsp:txBody>
      <dsp:txXfrm>
        <a:off x="0" y="1029245"/>
        <a:ext cx="6096000" cy="978296"/>
      </dsp:txXfrm>
    </dsp:sp>
    <dsp:sp modelId="{458D5C63-0515-4CF0-87B4-74B3725C9F96}">
      <dsp:nvSpPr>
        <dsp:cNvPr id="0" name=""/>
        <dsp:cNvSpPr/>
      </dsp:nvSpPr>
      <dsp:spPr>
        <a:xfrm>
          <a:off x="2" y="2056457"/>
          <a:ext cx="6095994" cy="9782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language use</a:t>
          </a:r>
        </a:p>
      </dsp:txBody>
      <dsp:txXfrm>
        <a:off x="2" y="2056457"/>
        <a:ext cx="6095994" cy="978296"/>
      </dsp:txXfrm>
    </dsp:sp>
    <dsp:sp modelId="{664A517C-CA87-4F6B-871B-C70A3B259621}">
      <dsp:nvSpPr>
        <dsp:cNvPr id="0" name=""/>
        <dsp:cNvSpPr/>
      </dsp:nvSpPr>
      <dsp:spPr>
        <a:xfrm>
          <a:off x="72327" y="3083669"/>
          <a:ext cx="5951345" cy="9782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strategies &amp; resources</a:t>
          </a:r>
        </a:p>
      </dsp:txBody>
      <dsp:txXfrm>
        <a:off x="72327" y="3083669"/>
        <a:ext cx="5951345" cy="9782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39590-4391-46F1-8919-69E35EB7C550}">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9E3D3-2A72-40F3-817F-20DB2709072A}">
      <dsp:nvSpPr>
        <dsp:cNvPr id="0" name=""/>
        <dsp:cNvSpPr/>
      </dsp:nvSpPr>
      <dsp:spPr>
        <a:xfrm>
          <a:off x="564979" y="406400"/>
          <a:ext cx="5475833" cy="8128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t>educate others</a:t>
          </a:r>
        </a:p>
      </dsp:txBody>
      <dsp:txXfrm>
        <a:off x="564979" y="406400"/>
        <a:ext cx="5475833" cy="812800"/>
      </dsp:txXfrm>
    </dsp:sp>
    <dsp:sp modelId="{815E63F1-CB9E-41E0-A009-D5C128A5CEB4}">
      <dsp:nvSpPr>
        <dsp:cNvPr id="0" name=""/>
        <dsp:cNvSpPr/>
      </dsp:nvSpPr>
      <dsp:spPr>
        <a:xfrm>
          <a:off x="56979" y="304800"/>
          <a:ext cx="1016000" cy="1016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08A6BC-E395-4EFE-915D-6DD6DF456EE5}">
      <dsp:nvSpPr>
        <dsp:cNvPr id="0" name=""/>
        <dsp:cNvSpPr/>
      </dsp:nvSpPr>
      <dsp:spPr>
        <a:xfrm>
          <a:off x="860432" y="1625599"/>
          <a:ext cx="5180380" cy="8128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t>language use</a:t>
          </a:r>
        </a:p>
      </dsp:txBody>
      <dsp:txXfrm>
        <a:off x="860432" y="1625599"/>
        <a:ext cx="5180380" cy="812800"/>
      </dsp:txXfrm>
    </dsp:sp>
    <dsp:sp modelId="{C6620C1F-E5BF-4DCF-96C4-8EA2DD945C28}">
      <dsp:nvSpPr>
        <dsp:cNvPr id="0" name=""/>
        <dsp:cNvSpPr/>
      </dsp:nvSpPr>
      <dsp:spPr>
        <a:xfrm>
          <a:off x="352432" y="1523999"/>
          <a:ext cx="1016000" cy="1016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AAEA59-7FEC-4640-9FFC-4E95153DF806}">
      <dsp:nvSpPr>
        <dsp:cNvPr id="0" name=""/>
        <dsp:cNvSpPr/>
      </dsp:nvSpPr>
      <dsp:spPr>
        <a:xfrm>
          <a:off x="564979" y="2844800"/>
          <a:ext cx="5475833" cy="812800"/>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t>speak out &amp; advocate</a:t>
          </a:r>
        </a:p>
      </dsp:txBody>
      <dsp:txXfrm>
        <a:off x="564979" y="2844800"/>
        <a:ext cx="5475833" cy="812800"/>
      </dsp:txXfrm>
    </dsp:sp>
    <dsp:sp modelId="{256653C6-28AB-42E1-8A82-2C1BAB39CA26}">
      <dsp:nvSpPr>
        <dsp:cNvPr id="0" name=""/>
        <dsp:cNvSpPr/>
      </dsp:nvSpPr>
      <dsp:spPr>
        <a:xfrm>
          <a:off x="56979" y="2743200"/>
          <a:ext cx="1016000" cy="1016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3/5/2021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3/5/2021</a:t>
            </a:fld>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Welcome to this presentation concerning how social workers might recognize and address stigma related to substance misuse and how this issue relates to recovery. It is an important topic for everyone who cares about addressing substance misuse and supporting recovery.</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slide] pause</a:t>
            </a:r>
          </a:p>
          <a:p>
            <a:endParaRPr lang="en-US" dirty="0"/>
          </a:p>
          <a:p>
            <a:pPr marL="0" indent="0">
              <a:buNone/>
            </a:pPr>
            <a:r>
              <a:rPr lang="en-US" sz="1200" dirty="0"/>
              <a:t>You may have been more likely to use THESE </a:t>
            </a:r>
            <a:r>
              <a:rPr lang="en-US" sz="1200" dirty="0" err="1"/>
              <a:t>lables</a:t>
            </a:r>
            <a:r>
              <a:rPr lang="en-US" sz="1200" dirty="0"/>
              <a:t>...</a:t>
            </a:r>
          </a:p>
          <a:p>
            <a:pPr marL="0" indent="0">
              <a:buNone/>
            </a:pPr>
            <a:r>
              <a:rPr lang="en-US" sz="1200" dirty="0"/>
              <a:t>[pause]</a:t>
            </a:r>
          </a:p>
          <a:p>
            <a:pPr marL="0" indent="0">
              <a:buNone/>
            </a:pPr>
            <a:endParaRPr lang="en-US" sz="1200" dirty="0"/>
          </a:p>
          <a:p>
            <a:pPr marL="0" indent="0">
              <a:buNone/>
            </a:pPr>
            <a:r>
              <a:rPr lang="en-US" sz="1200" dirty="0"/>
              <a:t>This presentation encourages you to say goodbye to these labels and learn some constructive ways to address substance-related stigma in your own work and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716516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outline of the topics presented. We’ll talk about labels and stigma, including how family members experience related to a person’s substance misuse, and identify strategies for making a difference and addressing substance-related stigma.</a:t>
            </a:r>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2810903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200" dirty="0">
                <a:effectLst/>
                <a:latin typeface="Arial" panose="020B0604020202020204" pitchFamily="34" charset="0"/>
                <a:ea typeface="Calibri" panose="020F0502020204030204" pitchFamily="34" charset="0"/>
              </a:rPr>
              <a:t>The words we use convey meaning. They communicate attitudes, beliefs, understanding, misconceptions, biases, stereotypes, history, and customs. Several research studies experimentally compared perceptions formed by describing a person </a:t>
            </a:r>
            <a:r>
              <a:rPr lang="en-US" sz="1200" i="1" dirty="0">
                <a:effectLst/>
                <a:latin typeface="Arial" panose="020B0604020202020204" pitchFamily="34" charset="0"/>
                <a:ea typeface="Calibri" panose="020F0502020204030204" pitchFamily="34" charset="0"/>
              </a:rPr>
              <a:t>as having a substance use</a:t>
            </a:r>
            <a:r>
              <a:rPr lang="en-US" sz="1200" dirty="0">
                <a:effectLst/>
                <a:latin typeface="Arial" panose="020B0604020202020204" pitchFamily="34" charset="0"/>
                <a:ea typeface="Calibri" panose="020F0502020204030204" pitchFamily="34" charset="0"/>
              </a:rPr>
              <a:t> </a:t>
            </a:r>
            <a:r>
              <a:rPr lang="en-US" sz="1200" i="1" dirty="0">
                <a:effectLst/>
                <a:latin typeface="Arial" panose="020B0604020202020204" pitchFamily="34" charset="0"/>
                <a:ea typeface="Calibri" panose="020F0502020204030204" pitchFamily="34" charset="0"/>
              </a:rPr>
              <a:t>disorder</a:t>
            </a:r>
            <a:r>
              <a:rPr lang="en-US" sz="1200" dirty="0">
                <a:effectLst/>
                <a:latin typeface="Arial" panose="020B0604020202020204" pitchFamily="34" charset="0"/>
                <a:ea typeface="Calibri" panose="020F0502020204030204" pitchFamily="34" charset="0"/>
              </a:rPr>
              <a:t> versus </a:t>
            </a:r>
            <a:r>
              <a:rPr lang="en-US" sz="1200" i="1" dirty="0">
                <a:effectLst/>
                <a:latin typeface="Arial" panose="020B0604020202020204" pitchFamily="34" charset="0"/>
                <a:ea typeface="Calibri" panose="020F0502020204030204" pitchFamily="34" charset="0"/>
              </a:rPr>
              <a:t>being a substance abuser</a:t>
            </a:r>
            <a:r>
              <a:rPr lang="en-US" sz="1200" dirty="0">
                <a:effectLst/>
                <a:latin typeface="Arial" panose="020B0604020202020204" pitchFamily="34" charset="0"/>
                <a:ea typeface="Calibri" panose="020F0502020204030204" pitchFamily="34" charset="0"/>
              </a:rPr>
              <a:t>. </a:t>
            </a:r>
          </a:p>
          <a:p>
            <a:pPr marL="0" marR="0" indent="0">
              <a:spcBef>
                <a:spcPts val="0"/>
              </a:spcBef>
              <a:spcAft>
                <a:spcPts val="0"/>
              </a:spcAft>
              <a:buNone/>
            </a:pPr>
            <a:endParaRPr lang="en-US" sz="1200" dirty="0">
              <a:effectLst/>
              <a:latin typeface="Arial" panose="020B060402020202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Calibri" panose="020F0502020204030204" pitchFamily="34" charset="0"/>
              </a:rPr>
              <a:t>The results, consistently, demonstrated that the substance abuser description leads to viewing a person as being:</a:t>
            </a:r>
          </a:p>
          <a:p>
            <a:pPr>
              <a:spcBef>
                <a:spcPts val="0"/>
              </a:spcBef>
            </a:pPr>
            <a:r>
              <a:rPr lang="en-US" sz="1200" dirty="0">
                <a:effectLst/>
                <a:latin typeface="Arial" panose="020B0604020202020204" pitchFamily="34" charset="0"/>
                <a:ea typeface="Calibri" panose="020F0502020204030204" pitchFamily="34" charset="0"/>
              </a:rPr>
              <a:t>a greater social threat, </a:t>
            </a:r>
          </a:p>
          <a:p>
            <a:pPr>
              <a:spcBef>
                <a:spcPts val="0"/>
              </a:spcBef>
            </a:pPr>
            <a:r>
              <a:rPr lang="en-US" sz="1200" dirty="0">
                <a:effectLst/>
                <a:latin typeface="Arial" panose="020B0604020202020204" pitchFamily="34" charset="0"/>
                <a:ea typeface="Calibri" panose="020F0502020204030204" pitchFamily="34" charset="0"/>
              </a:rPr>
              <a:t>more blame-worthy, </a:t>
            </a:r>
          </a:p>
          <a:p>
            <a:pPr>
              <a:spcBef>
                <a:spcPts val="0"/>
              </a:spcBef>
            </a:pPr>
            <a:r>
              <a:rPr lang="en-US" sz="1200" dirty="0">
                <a:effectLst/>
                <a:latin typeface="Arial" panose="020B0604020202020204" pitchFamily="34" charset="0"/>
                <a:ea typeface="Calibri" panose="020F0502020204030204" pitchFamily="34" charset="0"/>
              </a:rPr>
              <a:t>less likely to benefit from treatment, </a:t>
            </a:r>
          </a:p>
          <a:p>
            <a:pPr>
              <a:spcBef>
                <a:spcPts val="0"/>
              </a:spcBef>
            </a:pPr>
            <a:r>
              <a:rPr lang="en-US" sz="1200" dirty="0">
                <a:effectLst/>
                <a:latin typeface="Arial" panose="020B0604020202020204" pitchFamily="34" charset="0"/>
                <a:ea typeface="Calibri" panose="020F0502020204030204" pitchFamily="34" charset="0"/>
              </a:rPr>
              <a:t>more likely to benefit from moral rather than medical interventions, and </a:t>
            </a:r>
          </a:p>
          <a:p>
            <a:pPr>
              <a:spcBef>
                <a:spcPts val="0"/>
              </a:spcBef>
            </a:pPr>
            <a:r>
              <a:rPr lang="en-US" sz="1200" dirty="0">
                <a:effectLst/>
                <a:latin typeface="Arial" panose="020B0604020202020204" pitchFamily="34" charset="0"/>
                <a:ea typeface="Calibri" panose="020F0502020204030204" pitchFamily="34" charset="0"/>
              </a:rPr>
              <a:t>more likely to benefit from punishment or deserving of punitive measures (such as being given a jail sentence as a wake-up call). </a:t>
            </a:r>
          </a:p>
          <a:p>
            <a:pPr marL="0" marR="0" indent="0">
              <a:spcBef>
                <a:spcPts val="0"/>
              </a:spcBef>
              <a:spcAft>
                <a:spcPts val="0"/>
              </a:spcAft>
              <a:buNone/>
            </a:pPr>
            <a:r>
              <a:rPr lang="en-US" sz="1200" dirty="0">
                <a:effectLst/>
                <a:latin typeface="Arial" panose="020B0604020202020204" pitchFamily="34" charset="0"/>
                <a:ea typeface="Calibri" panose="020F0502020204030204" pitchFamily="34" charset="0"/>
              </a:rPr>
              <a:t> </a:t>
            </a:r>
          </a:p>
          <a:p>
            <a:pPr marL="0" marR="0" indent="0">
              <a:spcBef>
                <a:spcPts val="0"/>
              </a:spcBef>
              <a:spcAft>
                <a:spcPts val="0"/>
              </a:spcAft>
              <a:buNone/>
            </a:pPr>
            <a:r>
              <a:rPr lang="en-US" sz="1200" dirty="0">
                <a:effectLst/>
                <a:latin typeface="Arial" panose="020B0604020202020204" pitchFamily="34" charset="0"/>
                <a:ea typeface="Calibri" panose="020F0502020204030204" pitchFamily="34" charset="0"/>
              </a:rPr>
              <a:t>The conclusion is clear: it matters very much how we refer to individuals engaged in substance misuse and experiencing substance use disorders. According to the website called “Broken No More,” a worthwhile goal is to use substance misuse related language with great care.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984376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problem with labeling someone an “addict,” or “alcoholic,” “substance abuser” or other stigmatizing term is that labels tend to melt away a person’s uniqueness and individuality.</a:t>
            </a:r>
          </a:p>
          <a:p>
            <a:endParaRPr lang="en-US" dirty="0"/>
          </a:p>
          <a:p>
            <a:r>
              <a:rPr lang="en-US" dirty="0"/>
              <a:t>The label becomes who the person is, rather than describing one aspect of what makes up a complex individual. Labels depersonalize. When we apply these labels, the person becomes categorized that way—it becomes their identity. We ignore the rest of who that person is. </a:t>
            </a:r>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87670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problem with labeling is that we make assumptions about a person based on the category to which they have been assigned.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when we assign someone to a labeled category, we expect them to stay put. We impose assumptions about the likelihood that they can ever </a:t>
            </a:r>
            <a:r>
              <a:rPr lang="en-US" i="1" u="sng" dirty="0"/>
              <a:t>REALLY</a:t>
            </a:r>
            <a:r>
              <a:rPr lang="en-US" dirty="0"/>
              <a:t> change. So, once labeled an “addict,” “alcoholic,” “substance abuser,” or with some other substance-related term, we expect they will always fit that label, regardless of situation and regardless of any changes they DO accomplish—at best, maybe they can become an “ex-addict” or a “former addict,” but they remain identified with substance misuse or addiction being their central defining trait. </a:t>
            </a:r>
          </a:p>
          <a:p>
            <a:endParaRPr lang="en-US" dirty="0"/>
          </a:p>
          <a:p>
            <a:r>
              <a:rPr lang="en-US" dirty="0"/>
              <a:t>Put another way, we assume that leopards don’t change their spots.</a:t>
            </a:r>
          </a:p>
          <a:p>
            <a:endParaRPr lang="en-US" dirty="0"/>
          </a:p>
          <a:p>
            <a:r>
              <a:rPr lang="en-US" dirty="0"/>
              <a:t>This reflects a rather hopeless and inaccurate point-of-view: there exists plenty of evidence that people DO change, and recovery DOES happen.</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739215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Sometimes the language we use about substance misuse implies that a person is to blame for causing their own problems and for problems they may have caused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The result of blame is shame and blame calls for punishment. This is a far cry from helping a person assume responsibility for engaging in addictive behaviors and making healthful changes in their lives.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3570621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Yet another problem with labeling a person is that it creates social and psychological distance--distancing meant to make the person </a:t>
            </a:r>
            <a:r>
              <a:rPr lang="en-US" b="1" i="1" u="sng" dirty="0"/>
              <a:t>applying</a:t>
            </a:r>
            <a:r>
              <a:rPr lang="en-US" dirty="0"/>
              <a:t> the labels more comfortable.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Labels separate us and emphasize our </a:t>
            </a:r>
            <a:r>
              <a:rPr lang="en-US" b="1" i="1" u="sng" dirty="0"/>
              <a:t>differences</a:t>
            </a:r>
            <a:r>
              <a:rPr lang="en-US" dirty="0"/>
              <a:t> rather than how we are </a:t>
            </a:r>
            <a:r>
              <a:rPr lang="en-US" b="1" i="1" u="sng" dirty="0"/>
              <a:t>alike</a:t>
            </a:r>
            <a:r>
              <a:rPr lang="en-US" dirty="0"/>
              <a:t>. Intentional or unintentional messages conveyed through labels categorize the labeled person as </a:t>
            </a:r>
            <a:r>
              <a:rPr lang="en-US" b="1" i="1" u="sng" dirty="0"/>
              <a:t>separate</a:t>
            </a:r>
            <a:r>
              <a:rPr lang="en-US" dirty="0"/>
              <a:t> from others and from ourselves.</a:t>
            </a:r>
          </a:p>
          <a:p>
            <a:endParaRPr lang="en-US" dirty="0"/>
          </a:p>
          <a:p>
            <a:r>
              <a:rPr lang="en-US" dirty="0"/>
              <a:t>Labeling people establishes a </a:t>
            </a:r>
            <a:r>
              <a:rPr lang="en-US" b="1" dirty="0"/>
              <a:t>“them versus us”</a:t>
            </a:r>
            <a:r>
              <a:rPr lang="en-US" dirty="0"/>
              <a:t> mentality – it emphasizes how “</a:t>
            </a:r>
            <a:r>
              <a:rPr lang="en-US" b="1" dirty="0"/>
              <a:t>those people”</a:t>
            </a:r>
            <a:r>
              <a:rPr lang="en-US" dirty="0"/>
              <a:t> are different from </a:t>
            </a:r>
            <a:r>
              <a:rPr lang="en-US" b="1" dirty="0"/>
              <a:t>“us”</a:t>
            </a:r>
            <a:r>
              <a:rPr lang="en-US" dirty="0"/>
              <a:t> and how they are </a:t>
            </a:r>
            <a:r>
              <a:rPr lang="en-US" b="1" dirty="0"/>
              <a:t>“not like me”</a:t>
            </a:r>
            <a:r>
              <a:rPr lang="en-US" dirty="0"/>
              <a:t>.</a:t>
            </a:r>
          </a:p>
          <a:p>
            <a:endParaRPr lang="en-US" dirty="0"/>
          </a:p>
          <a:p>
            <a:r>
              <a:rPr lang="en-US" i="1" dirty="0"/>
              <a:t>“Not like me”</a:t>
            </a:r>
            <a:r>
              <a:rPr lang="en-US" dirty="0"/>
              <a:t> is at the very root of stigma.</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224089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exactly is stigma? These are some dictionary 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Stigma comes in different forms—it may originate from the general community in which a person functions, from professionals with whom a person might interact, and from within, as self-stigma.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person’s experiences and behaviors may be affected by both </a:t>
            </a:r>
            <a:r>
              <a:rPr lang="en-US" b="1" i="1" u="sng" dirty="0"/>
              <a:t>actual</a:t>
            </a:r>
            <a:r>
              <a:rPr lang="en-US" dirty="0"/>
              <a:t> and </a:t>
            </a:r>
            <a:r>
              <a:rPr lang="en-US" b="1" i="1" u="sng" dirty="0"/>
              <a:t>perceived</a:t>
            </a:r>
            <a:r>
              <a:rPr lang="en-US" dirty="0"/>
              <a:t> stigma. They also may be influenced by </a:t>
            </a:r>
            <a:r>
              <a:rPr lang="en-US" b="1" i="1" u="sng" dirty="0"/>
              <a:t>anticipation</a:t>
            </a:r>
            <a:r>
              <a:rPr lang="en-US" dirty="0"/>
              <a:t> of encountering stigma.</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2783746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more detailed definition of stigma indicating that stigma occurs at all levels of society—from macro-level social policy systems and institutions to communities, families, and individuals. </a:t>
            </a:r>
          </a:p>
          <a:p>
            <a:endParaRPr lang="en-US" dirty="0"/>
          </a:p>
          <a:p>
            <a:r>
              <a:rPr lang="en-US" dirty="0"/>
              <a:t>This definition also addresses implications—stigma manifests in behavior, social structures, policy, and other discriminatory practices: what we call </a:t>
            </a:r>
            <a:r>
              <a:rPr lang="en-US" b="1" i="1" u="sng" dirty="0"/>
              <a:t>explicit bias</a:t>
            </a:r>
            <a:r>
              <a:rPr lang="en-US" dirty="0"/>
              <a:t>. </a:t>
            </a:r>
          </a:p>
          <a:p>
            <a:endParaRPr lang="en-US" b="1" i="1" dirty="0"/>
          </a:p>
          <a:p>
            <a:r>
              <a:rPr lang="en-US" sz="1800" b="1" i="1" u="sng" dirty="0">
                <a:effectLst/>
                <a:latin typeface="Arial" panose="020B0604020202020204" pitchFamily="34" charset="0"/>
                <a:ea typeface="Calibri" panose="020F0502020204030204" pitchFamily="34" charset="0"/>
              </a:rPr>
              <a:t>Explicit</a:t>
            </a:r>
            <a:r>
              <a:rPr lang="en-US" sz="1800" b="1" i="1" dirty="0">
                <a:effectLst/>
                <a:latin typeface="Arial" panose="020B0604020202020204" pitchFamily="34" charset="0"/>
                <a:ea typeface="Calibri" panose="020F0502020204030204" pitchFamily="34" charset="0"/>
              </a:rPr>
              <a:t> bias</a:t>
            </a:r>
            <a:r>
              <a:rPr lang="en-US" sz="1800" dirty="0">
                <a:effectLst/>
                <a:latin typeface="Arial" panose="020B0604020202020204" pitchFamily="34" charset="0"/>
                <a:ea typeface="Calibri" panose="020F0502020204030204" pitchFamily="34" charset="0"/>
              </a:rPr>
              <a:t> might be expressed in terms of rules, policies, and procedures concerning substance misuse. Such explicit bias impacts many aspects of life for individuals experiencing substance use disorders: for example, it may impact housing and food security, employment and income stability, social and health care services, and entanglement with criminal justice, child welfare, and legal systems.</a:t>
            </a:r>
          </a:p>
          <a:p>
            <a:endParaRPr lang="en-US" dirty="0"/>
          </a:p>
          <a:p>
            <a:pPr marL="0" marR="0">
              <a:spcBef>
                <a:spcPts val="0"/>
              </a:spcBef>
              <a:spcAft>
                <a:spcPts val="0"/>
              </a:spcAft>
            </a:pPr>
            <a:r>
              <a:rPr lang="en-US" sz="1800" b="1" i="1" u="sng" dirty="0">
                <a:effectLst/>
                <a:latin typeface="Arial" panose="020B0604020202020204" pitchFamily="34" charset="0"/>
                <a:ea typeface="Calibri" panose="020F0502020204030204" pitchFamily="34" charset="0"/>
              </a:rPr>
              <a:t>Implicit</a:t>
            </a:r>
            <a:r>
              <a:rPr lang="en-US" sz="1800" b="1" i="1" dirty="0">
                <a:effectLst/>
                <a:latin typeface="Arial" panose="020B0604020202020204" pitchFamily="34" charset="0"/>
                <a:ea typeface="Calibri" panose="020F0502020204030204" pitchFamily="34" charset="0"/>
              </a:rPr>
              <a:t> bias</a:t>
            </a:r>
            <a:r>
              <a:rPr lang="en-US" sz="1800" dirty="0">
                <a:effectLst/>
                <a:latin typeface="Arial" panose="020B0604020202020204" pitchFamily="34" charset="0"/>
                <a:ea typeface="Calibri" panose="020F0502020204030204" pitchFamily="34" charset="0"/>
              </a:rPr>
              <a:t>, on the other hand, is about underlying, even subconscious beliefs and attitudes. These beliefs and attitudes may influence our behavior in unintentional ways—ways that interfere with our social interactions and engaging together. In terms of clinical practice, implicit bias impedes the formation of therapeutic alliance—the working relationship. Words like “addict” “alcoholic” and substance abuser” should no longer be used in professional or lay settings because of the implicit bias such terms evoke both in ourselves and in others.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248213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The sociologist Erving Goffman described the stigma experience as “turning a whole and usual person to a tainted and discounted one” (1963, p. 3). Through repeated experiences of stigma, a person develops what Goffman called a “spoiled identity” where someone feels tainted and experiences a wholesale rejection of their identity.</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Stigma marginalizes members of a population. These individuals become systematically excluded, discounted, less enfranchised in society, and categorized as less desirable beings—in some cases, they are rendered invisible. </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The inherent dignity of a person is lost.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Loss of self-respect and believing yourself unworthy can result in the “Why Try” phenomenon as it relates to seeking help or otherwise engaging in recovery efforts.</a:t>
            </a:r>
          </a:p>
          <a:p>
            <a:endParaRPr lang="en-US" dirty="0"/>
          </a:p>
          <a:p>
            <a:r>
              <a:rPr lang="en-US" dirty="0"/>
              <a:t>Simply</a:t>
            </a:r>
            <a:r>
              <a:rPr lang="en-US" b="1" i="1" u="sng" dirty="0"/>
              <a:t> anticipating</a:t>
            </a:r>
            <a:r>
              <a:rPr lang="en-US" dirty="0"/>
              <a:t> that stigma will be encountered in future interactions inhibits a person’s willingness to risk the stress of yet another anticipated stigma experience.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9530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Developing this presentation was one commitment in the 2019 Expansion of Practitioner Education grant awarded to CSWE from the Substance Abuse and Mental Health Services Administration. During the 2-year project, CSWE is implementing a high-quality standardized substance use disorder curriculum to strengthen preparation of future social work practitioners to deliver effective, evidence-based substance use disorder prevention, treatment, and recovery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let’s get started…</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410603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indicates that individuals experiencing substance use disorders encounter a remarkably high number of stigmatizing experiences, and these experiences may act as personal and systematic barriers for help-seeking and the recovery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2000-2001 study comparing stigma related to 18 health or social conditions, conducted across 16 nations, drug addiction was associated with the highest levels of disapproval and alcoholism was 4</a:t>
            </a:r>
            <a:r>
              <a:rPr lang="en-US" baseline="30000" dirty="0"/>
              <a:t>th</a:t>
            </a:r>
            <a:r>
              <a:rPr lang="en-US" dirty="0"/>
              <a:t> highest—HIV positivity was 2</a:t>
            </a:r>
            <a:r>
              <a:rPr lang="en-US" baseline="30000" dirty="0"/>
              <a:t>nd</a:t>
            </a:r>
            <a:r>
              <a:rPr lang="en-US" dirty="0"/>
              <a:t> and having a criminal record for burglary was 3</a:t>
            </a:r>
            <a:r>
              <a:rPr lang="en-US" baseline="30000" dirty="0"/>
              <a:t>rd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is growing that substance use-related stigma impedes access to, engagement in, and retention in treatment and recovery support services, as well as self-efficacy for change. However, evidence concerning how stigma relates to recovery </a:t>
            </a:r>
            <a:r>
              <a:rPr lang="en-US" b="1" i="1" u="sng" dirty="0"/>
              <a:t>outcomes</a:t>
            </a:r>
            <a:r>
              <a:rPr lang="en-US" dirty="0"/>
              <a:t> is somewhat mixed—some research indicates that outcomes are worse when stigma is high, others indicate that recovery outcomes can improve even though stigma may not change over time. Stigma experiences do seem to be more extreme when substance misuse is more severe.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139841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Public attitudes influence public policy. A U.S. public opinion study reported that 59% in the general public believed treatment for persons with drug addiction are ineffective and 28% rejected the concept that persons with drug addiction could get well with treatment and return to productive lives. These negative opinions potentially influence budgetary and other policy support for treatment and recovery services, as well as other policies affecting the quality of life for individuals experiencing substance use disorders—policies related to healthcare, employment, housing, child welfare, and criminal justice systems for example.</a:t>
            </a:r>
            <a:r>
              <a:rPr lang="en-US" sz="1800" dirty="0"/>
              <a:t> Thus, public stigma and structural stigma become intertwined phenomena.</a:t>
            </a:r>
          </a:p>
          <a:p>
            <a:pPr marL="0" marR="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Low public support for policies addressing needs in this population </a:t>
            </a:r>
            <a:r>
              <a:rPr lang="en-US" sz="1200" dirty="0">
                <a:latin typeface="Arial" panose="020B0604020202020204" pitchFamily="34" charset="0"/>
                <a:ea typeface="Calibri" panose="020F0502020204030204" pitchFamily="34" charset="0"/>
              </a:rPr>
              <a:t>also relates to other toxic stereotypes commonly held by members of the general public. </a:t>
            </a:r>
            <a:r>
              <a:rPr lang="en-US" sz="1200" dirty="0">
                <a:effectLst/>
                <a:latin typeface="Arial" panose="020B0604020202020204" pitchFamily="34" charset="0"/>
                <a:ea typeface="Calibri" panose="020F0502020204030204" pitchFamily="34" charset="0"/>
              </a:rPr>
              <a:t>Research identified perceptions that persons experiencing substance use disorder are potentially dangerous, unpredictable, are incapable of making their own decisions about treatment and other life decisions, to blame or responsible for their substance-related problems, and </a:t>
            </a:r>
            <a:r>
              <a:rPr lang="en-US" sz="1200" dirty="0">
                <a:latin typeface="Arial" panose="020B0604020202020204" pitchFamily="34" charset="0"/>
                <a:ea typeface="Calibri" panose="020F0502020204030204" pitchFamily="34" charset="0"/>
              </a:rPr>
              <a:t>their</a:t>
            </a:r>
            <a:r>
              <a:rPr lang="en-US" sz="1200" dirty="0">
                <a:effectLst/>
                <a:latin typeface="Arial" panose="020B0604020202020204" pitchFamily="34" charset="0"/>
                <a:ea typeface="Calibri" panose="020F0502020204030204" pitchFamily="34" charset="0"/>
              </a:rPr>
              <a:t> treatment prognosis is doubtful.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aspect of public stigma that requires challenging occurs when individuals who may have engaged in substance use or misuse themselves fail to understand the difference between their own personal experiences and the experiences of persons whose substance misuse has become disordered.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668481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u="sng" dirty="0">
                <a:effectLst/>
                <a:latin typeface="Arial" panose="020B0604020202020204" pitchFamily="34" charset="0"/>
                <a:ea typeface="Calibri" panose="020F0502020204030204" pitchFamily="34" charset="0"/>
              </a:rPr>
              <a:t>Uri Bronfenbrenner</a:t>
            </a:r>
            <a:r>
              <a:rPr lang="en-US" sz="1800" dirty="0">
                <a:effectLst/>
                <a:latin typeface="Arial" panose="020B0604020202020204" pitchFamily="34" charset="0"/>
                <a:ea typeface="Calibri" panose="020F0502020204030204" pitchFamily="34" charset="0"/>
              </a:rPr>
              <a:t> explained how, in the course of child development, “The outside becomes the inside.”</a:t>
            </a:r>
          </a:p>
          <a:p>
            <a:pPr marL="0" marR="0" algn="just">
              <a:spcBef>
                <a:spcPts val="0"/>
              </a:spcBef>
              <a:spcAft>
                <a:spcPts val="0"/>
              </a:spcAft>
            </a:pPr>
            <a:r>
              <a:rPr lang="en-US" sz="1800" dirty="0">
                <a:effectLst/>
                <a:latin typeface="Arial" panose="020B0604020202020204" pitchFamily="34" charset="0"/>
                <a:ea typeface="Calibri" panose="020F0502020204030204" pitchFamily="34" charset="0"/>
              </a:rPr>
              <a:t>In other words, explicit and implicit messages expressed by others become internalized and shape our self-concept. </a:t>
            </a:r>
          </a:p>
          <a:p>
            <a:pPr marL="0" marR="0" algn="just">
              <a:spcBef>
                <a:spcPts val="0"/>
              </a:spcBef>
              <a:spcAft>
                <a:spcPts val="0"/>
              </a:spcAft>
            </a:pPr>
            <a:r>
              <a:rPr lang="en-US" sz="1800" dirty="0">
                <a:effectLst/>
                <a:latin typeface="Arial" panose="020B0604020202020204" pitchFamily="34" charset="0"/>
                <a:ea typeface="Calibri" panose="020F0502020204030204" pitchFamily="34" charset="0"/>
              </a:rPr>
              <a:t> </a:t>
            </a:r>
          </a:p>
          <a:p>
            <a:pPr marL="0" marR="0" algn="just">
              <a:spcBef>
                <a:spcPts val="0"/>
              </a:spcBef>
              <a:spcAft>
                <a:spcPts val="0"/>
              </a:spcAft>
            </a:pPr>
            <a:r>
              <a:rPr lang="en-US" sz="1800" dirty="0">
                <a:effectLst/>
                <a:latin typeface="Arial" panose="020B0604020202020204" pitchFamily="34" charset="0"/>
                <a:ea typeface="Calibri" panose="020F0502020204030204" pitchFamily="34" charset="0"/>
              </a:rPr>
              <a:t>This internalization process is at the root of toxic self-stigma. </a:t>
            </a:r>
          </a:p>
          <a:p>
            <a:endParaRPr lang="en-US" dirty="0"/>
          </a:p>
          <a:p>
            <a:pPr marL="0" marR="0" algn="just">
              <a:spcBef>
                <a:spcPts val="0"/>
              </a:spcBef>
              <a:spcAft>
                <a:spcPts val="0"/>
              </a:spcAft>
            </a:pPr>
            <a:r>
              <a:rPr lang="en-US" sz="1800" dirty="0">
                <a:effectLst/>
                <a:latin typeface="Arial" panose="020B0604020202020204" pitchFamily="34" charset="0"/>
                <a:ea typeface="Calibri" panose="020F0502020204030204" pitchFamily="34" charset="0"/>
              </a:rPr>
              <a:t>Self-stigma results from internalizing stigmatizing beliefs and applying them to oneself. Considerable evidence demonstrates that individuals who experience substance use disorders are subject to a great deal of both public and self-stigma, which in turn, is associated with lower self-esteem, higher depression and anxiety, and more sleep problems.</a:t>
            </a:r>
          </a:p>
          <a:p>
            <a:pPr marL="0" marR="0" algn="just">
              <a:spcBef>
                <a:spcPts val="0"/>
              </a:spcBef>
              <a:spcAft>
                <a:spcPts val="0"/>
              </a:spcAft>
            </a:pPr>
            <a:endParaRPr lang="en-US" sz="18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800" dirty="0">
                <a:effectLst/>
                <a:latin typeface="Arial" panose="020B0604020202020204" pitchFamily="34" charset="0"/>
                <a:ea typeface="Calibri" panose="020F0502020204030204" pitchFamily="34" charset="0"/>
              </a:rPr>
              <a:t>Looking at the impact of toxic shame and self-stigma, consider this exchange with a woman preparing to reenter the community after serving a sentence for drug-related offenses. She was literally, physically hanging her head in shame, blaming and berating herself for the mistakes she made with her children during the period when she was using drugs. </a:t>
            </a:r>
            <a:r>
              <a:rPr lang="en-US" sz="1800" dirty="0">
                <a:latin typeface="Arial" panose="020B0604020202020204" pitchFamily="34" charset="0"/>
                <a:ea typeface="Calibri" panose="020F0502020204030204" pitchFamily="34" charset="0"/>
              </a:rPr>
              <a:t>Asked</a:t>
            </a:r>
            <a:r>
              <a:rPr lang="en-US" sz="1800" dirty="0">
                <a:effectLst/>
                <a:latin typeface="Arial" panose="020B0604020202020204" pitchFamily="34" charset="0"/>
                <a:ea typeface="Calibri" panose="020F0502020204030204" pitchFamily="34" charset="0"/>
              </a:rPr>
              <a:t> a single question: “Do you learn from your mistakes?” she stopped and stared. She asked, “What do you mean?” The single question was repeated: “Do you learn from your mistakes?” After a long pause while she considered the question, her whole posture straightened up. She lifted her head, looked the other person in the eye, nodded, and said, “Yes, I guess I do.” That was all it took. She accepted responsibility for becoming a better mother. </a:t>
            </a:r>
          </a:p>
          <a:p>
            <a:pPr marL="0" marR="0" algn="just">
              <a:spcBef>
                <a:spcPts val="0"/>
              </a:spcBef>
              <a:spcAft>
                <a:spcPts val="0"/>
              </a:spcAft>
            </a:pPr>
            <a:endParaRPr lang="en-US" sz="18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800" dirty="0">
                <a:effectLst/>
                <a:latin typeface="Arial" panose="020B0604020202020204" pitchFamily="34" charset="0"/>
                <a:ea typeface="Calibri" panose="020F0502020204030204" pitchFamily="34" charset="0"/>
              </a:rPr>
              <a:t>Blame and shame left her no solutions for moving forward—she could not undo the past. But, seeing herself as someone who learns from past mistakes showed her what she could do moving forward. The new outside message became the new inside.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331461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Blame and shame messaging damages a person’s self-concept and self-identity.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Shame and embarrassment over their substance misuse is frequently reported by individuals experiencing a substance use disorder. A majority of participants in one study reported believing that they “have </a:t>
            </a:r>
            <a:r>
              <a:rPr lang="en-US" i="1" u="sng" dirty="0"/>
              <a:t>permanently</a:t>
            </a:r>
            <a:r>
              <a:rPr lang="en-US" dirty="0"/>
              <a:t> screwed up their lives,” they felt “ashamed,” and they felt “out of place in the world” as a result of their substance misuse.</a:t>
            </a:r>
          </a:p>
          <a:p>
            <a:endParaRPr lang="en-US" dirty="0"/>
          </a:p>
          <a:p>
            <a:r>
              <a:rPr lang="en-US" dirty="0"/>
              <a:t>This experience promotes secrecy about their behavior and acts as a barrier to engaging with recovery support. A person who comes to believe themselves to be hopeless, helpless, unworthy, unlovable, bad, weak, lazy, useless, defective, and otherwise no-good becomes boxed in by toxic self-blame, self-shame, self-doubt, and self-stigma.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3596614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boxed-in person respond? </a:t>
            </a:r>
          </a:p>
          <a:p>
            <a:r>
              <a:rPr lang="en-US" dirty="0"/>
              <a:t>They disappear, withdraw, escape, go away, and hide.</a:t>
            </a:r>
          </a:p>
          <a:p>
            <a:endParaRPr lang="en-US" dirty="0"/>
          </a:p>
          <a:p>
            <a:r>
              <a:rPr lang="en-US" dirty="0"/>
              <a:t>This is not fruitful for engaging a person in substance-related change and recovery efforts.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toxic self-stigma is one of the main reasons that individuals experiencing problems associated with substance misuse might avoid seeking: health or mental health care, harm reduction services, and other recovery support. Unfortunately, there exists considerable evidence that feeling disparaged by others and experiencing external and internalized stigma have a deterrent effect on substance-related help-seeking behavior. Not only is this true in relation substance misuse stigma, it is also true in relation to general help-seeking stigma.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Individuals engaged in services where they encounter these experiences may withdraw from services prematurely, thereby diminishing their recovery outcomes. There exists evidence that individuals who perceived stigma from health care and other service providers were less likely to complete treatment for their substance-related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107605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many </a:t>
            </a:r>
            <a:r>
              <a:rPr lang="en-US" b="1" i="1" u="sng" dirty="0"/>
              <a:t>professionals</a:t>
            </a:r>
            <a:r>
              <a:rPr lang="en-US" dirty="0"/>
              <a:t> with whom an individual might engage share some similar stigmatizing beliefs, along with mistrust and perceptions that the person who misuses substances is a “difficult” patient or client. Stigma involves discrediting an individual, labeling, stereotyping, discrimination, and imposing unequal power dynamics in professional interactions. Some may view it as a waste of time to provide services to individuals engaged in substance misuse or experiencing a substance use disorder if they hold a belief that the situation or person cannot change, if they lack a belief that recovery does happen.</a:t>
            </a:r>
          </a:p>
          <a:p>
            <a:endParaRPr lang="en-US" dirty="0"/>
          </a:p>
          <a:p>
            <a:r>
              <a:rPr lang="en-US" dirty="0"/>
              <a:t>Authors of a systematic literature review conducted in 2012 concluded that health professionals generally held negative attitudes toward individuals experiencing problems related to substance misuse and they had less regard for working with this population, lacked empathy towards them, and preferred that addiction specialists handle their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study comparing beliefs held by members of the general public, professionals, and clients in treatment for substance use disorders reported a couple of shared stereotypical beliefs—that these individuals are not trustworthy, tend to be aggressive, and are questionably able to maintain a regular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encouraging were results indicated a high degree of agreement among professionals that someone experiencing addiction can be treated successfully and that addiction is a disease, as well as disagreement that addiction is the consequence of weakness.</a:t>
            </a:r>
          </a:p>
          <a:p>
            <a:endParaRPr lang="en-US" dirty="0"/>
          </a:p>
          <a:p>
            <a:r>
              <a:rPr lang="en-US" dirty="0"/>
              <a:t>Fortuitously, professionals having the most contact with members of this population held the most positive attitudes. Furthermore, education and training about substance misuse had positive impact on professionals’ beliefs and attitudes.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789858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Compounding the picture, consider what happens when different stigma collide—the intersection or interplay among multiple stigmatized factors.</a:t>
            </a:r>
          </a:p>
          <a:p>
            <a:r>
              <a:rPr lang="en-US" dirty="0"/>
              <a:t> </a:t>
            </a:r>
          </a:p>
          <a:p>
            <a:r>
              <a:rPr lang="en-US" dirty="0"/>
              <a:t>For example, a systematic review of substance misuse literature concluded that ethnic minorities, youth, men, and those in military and health professions were disproportionately deterred by stigma from help-seeking. </a:t>
            </a:r>
          </a:p>
          <a:p>
            <a:endParaRPr lang="en-US" dirty="0"/>
          </a:p>
          <a:p>
            <a:r>
              <a:rPr lang="en-US" dirty="0"/>
              <a:t>Another review concluded that stigma-related barriers to substance misuse treatment were compounded for individuals who were older, a member of a racial or ethnic minority group, diagnosed with co-occurring depression, or tested positive for HIV infection, and that women faced additional stigmas, especially when pregnant, incarcerated, black, or facing child custody concerns. An additional study demonstrated that, among individuals experiencing unmet substance use treatment needs, women were more likely to report stigma as a barrier to treatment than men, and regardless of gender, parents reported the highest level of stigma. </a:t>
            </a:r>
          </a:p>
          <a:p>
            <a:endParaRPr lang="en-US" dirty="0"/>
          </a:p>
          <a:p>
            <a:pPr marL="0" marR="0">
              <a:spcBef>
                <a:spcPts val="0"/>
              </a:spcBef>
              <a:spcAft>
                <a:spcPts val="0"/>
              </a:spcAft>
            </a:pPr>
            <a:r>
              <a:rPr lang="en-US" sz="1800" dirty="0">
                <a:effectLst/>
                <a:latin typeface="Arial" panose="020B0604020202020204" pitchFamily="34" charset="0"/>
                <a:ea typeface="Calibri" panose="020F0502020204030204" pitchFamily="34" charset="0"/>
              </a:rPr>
              <a:t>Yet another study identified the stigma of addiction as a key theme influencing a lack of trust in the health care system held by women seeking treatment—the intersectionality and stigma interplay related to the very high rate of trauma these women have experienced which, in turn, potentially affected their trust and formation of interpersonal relationships which are fundamental to engaging in recovery support.</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647119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evidence abounds that individuals who identify as a gender or sexual minority underutilize treatment for substance-related concerns to an even greater extent than their peers, leading to treatment delay or avoidance that can contribute to more serious problems developing. </a:t>
            </a:r>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399893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Or, for example, consider the </a:t>
            </a:r>
            <a:r>
              <a:rPr lang="en-US" sz="1800" b="1" i="1" u="sng" dirty="0">
                <a:effectLst/>
                <a:latin typeface="Arial" panose="020B0604020202020204" pitchFamily="34" charset="0"/>
                <a:ea typeface="Calibri" panose="020F0502020204030204" pitchFamily="34" charset="0"/>
              </a:rPr>
              <a:t>racialization</a:t>
            </a:r>
            <a:r>
              <a:rPr lang="en-US" sz="1800" dirty="0">
                <a:effectLst/>
                <a:latin typeface="Arial" panose="020B0604020202020204" pitchFamily="34" charset="0"/>
                <a:ea typeface="Calibri" panose="020F0502020204030204" pitchFamily="34" charset="0"/>
              </a:rPr>
              <a:t> evident in the interplay between opioid use disorder and race. This adapted diagram indicates that </a:t>
            </a:r>
            <a:r>
              <a:rPr lang="en-US" sz="1800" b="1" i="1" u="sng" dirty="0">
                <a:effectLst/>
                <a:latin typeface="Arial" panose="020B0604020202020204" pitchFamily="34" charset="0"/>
                <a:ea typeface="Calibri" panose="020F0502020204030204" pitchFamily="34" charset="0"/>
              </a:rPr>
              <a:t>medicalization</a:t>
            </a:r>
            <a:r>
              <a:rPr lang="en-US" sz="1800" dirty="0">
                <a:effectLst/>
                <a:latin typeface="Arial" panose="020B0604020202020204" pitchFamily="34" charset="0"/>
                <a:ea typeface="Calibri" panose="020F0502020204030204" pitchFamily="34" charset="0"/>
              </a:rPr>
              <a:t> responses are more likely for members of the white race and, as stigma compound and increases for members of non-white races, </a:t>
            </a:r>
            <a:r>
              <a:rPr lang="en-US" sz="1800" b="1" i="1" u="sng" dirty="0">
                <a:effectLst/>
                <a:latin typeface="Arial" panose="020B0604020202020204" pitchFamily="34" charset="0"/>
                <a:ea typeface="Calibri" panose="020F0502020204030204" pitchFamily="34" charset="0"/>
              </a:rPr>
              <a:t>criminalization</a:t>
            </a:r>
            <a:r>
              <a:rPr lang="en-US" sz="1800" dirty="0">
                <a:effectLst/>
                <a:latin typeface="Arial" panose="020B0604020202020204" pitchFamily="34" charset="0"/>
                <a:ea typeface="Calibri" panose="020F0502020204030204" pitchFamily="34" charset="0"/>
              </a:rPr>
              <a:t> responses are more likely. The confounding of racial, and ethnic discrimination with stereotypes concerning criminality and substance use patterns has a very long history in the United States and our policy responses.</a:t>
            </a:r>
          </a:p>
        </p:txBody>
      </p:sp>
      <p:sp>
        <p:nvSpPr>
          <p:cNvPr id="4" name="Slide Number Placeholder 3"/>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2265681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the interplay between different types of stigma is evident in literature concerning women who have experienced a substance use disorder and also been incarcerated—not only are there typically fewer jail or prison-based substance misuse treatment services available to incarcerated women compared to incarcerated men, stigma surrounding substance misuse by women, especially mothers, is extensive and likely contributes to their being underserved. </a:t>
            </a:r>
          </a:p>
          <a:p>
            <a:endParaRPr lang="en-US" dirty="0"/>
          </a:p>
          <a:p>
            <a:r>
              <a:rPr lang="en-US" dirty="0"/>
              <a:t>Considering intersectionality and stigma, criminal justice system sanctions and incarceration are disproportionately imposed on persons of color, a fact heavily shaped by the nation’s War on Drugs—a long-standing policy position which has been referred to as a War on Black Women. In essence, race makes 4 strikes experienced by many incarcerated women.</a:t>
            </a:r>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53653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and pause]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3966060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turn our attention now to stigma as experienced by family members—all too often, families share an individual member’s stigma. This is sometimes referred to as “courtesy stigma” or “associative stigma.”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members may endure hearing other people talking in derogatory ways or making insensitive jokes about the person they love. Or they find that others “diagnose” them as being “codependent” or blaming them as “enablers”—two highly stigmatizing labels poorly supported by a scientific evidence base. </a:t>
            </a:r>
          </a:p>
          <a:p>
            <a:endParaRPr lang="en-US" dirty="0"/>
          </a:p>
          <a:p>
            <a:r>
              <a:rPr lang="en-US" dirty="0"/>
              <a:t>What we previously explored about an individual’s toxic self-stigma extends to family members, as well. They, too, may be subjected to a loss of respect, blame, shame, pity, criticism, unwelcome advice, or suspicion that they are in some way contaminated, too. Extended family members may stress that “it didn’t come from </a:t>
            </a:r>
            <a:r>
              <a:rPr lang="en-US" b="1" i="1" u="sng" dirty="0"/>
              <a:t>OUR</a:t>
            </a:r>
            <a:r>
              <a:rPr lang="en-US" dirty="0"/>
              <a:t> side of the family” or someone might expound, “If it was </a:t>
            </a:r>
            <a:r>
              <a:rPr lang="en-US" b="1" i="1" u="sng" dirty="0"/>
              <a:t>MY</a:t>
            </a:r>
            <a:r>
              <a:rPr lang="en-US" dirty="0"/>
              <a:t> kid (or partner or parent), I would …[dot] [dot] [dot],” concluding with any number of hurtful statements. </a:t>
            </a:r>
          </a:p>
          <a:p>
            <a:endParaRPr lang="en-US" dirty="0"/>
          </a:p>
          <a:p>
            <a:r>
              <a:rPr lang="en-US" dirty="0"/>
              <a:t>An Australian study concerning family members’ experiences of stigma described how family members all too often were referred to in unsympathetic and derogatory ways, as possessing character defects, and having co-dependent relationships that perpetuate or enable the person’s substance misuse. Not only do family members experience public stigma, they assume aspects of self-stigma and self-blame, as well.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reaction, family members may become cut off from extended family and friends, engage in secrecy, and avoid contact with others who show a lack of knowledge and empathy and express judgmental attitudes. Participants in one study described the many ways they tried to avoid stigma situations and hide their family situation, thus extending the family’s sense of isolation. They may hesitate to seek help because of their own experiences with toxic stigma. One family member described the experience as “feeling like a pariah.”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800" dirty="0">
                <a:effectLst/>
                <a:latin typeface="Arial" panose="020B0604020202020204" pitchFamily="34" charset="0"/>
                <a:ea typeface="Calibri" panose="020F0502020204030204" pitchFamily="34" charset="0"/>
              </a:rPr>
              <a:t>Health care and service providers need to make themselves aware of ways that family members experience explicit and implicit bias or stigma and how these experiences might affect families and family members’ well-being and participation in supporting someone’s recovery.</a:t>
            </a:r>
          </a:p>
          <a:p>
            <a:endParaRPr lang="en-US" dirty="0"/>
          </a:p>
          <a:p>
            <a:r>
              <a:rPr lang="en-US" dirty="0"/>
              <a:t>Participants in two studies described the efforts and measures they took to moderate the effects of stigma—such as challenging misconceptions about substance misuse, challenging public stigma and stereotypes, and challenging the application of stigma to themselves and their family members. But this requires a great deal of knowledge, advocacy skill, support, and courage.</a:t>
            </a:r>
          </a:p>
          <a:p>
            <a:endParaRPr lang="en-US" dirty="0"/>
          </a:p>
          <a:p>
            <a:r>
              <a:rPr lang="en-US" dirty="0"/>
              <a:t>Family members may even feel pressured to make difficult choices between the individual’s well-being versus the well-being of the family-as-a-whole. Ambivalence surrounding these difficult choices may make them seem inconsistent as they try to navigate a tortuous path between rocks and hard places.</a:t>
            </a:r>
          </a:p>
          <a:p>
            <a:endParaRPr lang="en-US" dirty="0"/>
          </a:p>
          <a:p>
            <a:r>
              <a:rPr lang="en-US" dirty="0"/>
              <a:t>Also in family members’ response repertoire is being selectively open with others about the individual’s and the family’s situation—choosing with care who, when, and how others are informed.</a:t>
            </a:r>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4157942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Family members also may respond with being selectively open with others about the family’s situation—choosing with care who, when, and how others are informed.</a:t>
            </a:r>
          </a:p>
          <a:p>
            <a:endParaRPr lang="en-US" dirty="0"/>
          </a:p>
          <a:p>
            <a:r>
              <a:rPr lang="en-US" dirty="0"/>
              <a:t>Family members and individuals in treatment for or recovery from substance use disorders may disagree about disclosure to others. </a:t>
            </a:r>
          </a:p>
          <a:p>
            <a:r>
              <a:rPr lang="en-US" dirty="0"/>
              <a:t>Disclosure may be forced on them for reasons of excused absences from school or work, or because their behavior compared to when they previously engaged in substance misuse is noted by others. Disclosure by pregnant women is a particularly sensitive concern.</a:t>
            </a:r>
          </a:p>
          <a:p>
            <a:r>
              <a:rPr lang="en-US" dirty="0"/>
              <a:t>Reactions these individuals and family members experience may have a considerable impact on their psychological and behavioral outcomes—depending on whether the reactions reflect stigma or social support. </a:t>
            </a:r>
          </a:p>
          <a:p>
            <a:r>
              <a:rPr lang="en-US" dirty="0"/>
              <a:t>Perceived or anticipated stigma is a major reason why individuals and family members avoid disclosure. As I explain at the start of every semester to students in my substance misuse course, they may not have permission from their family members to disclose information about their own or their family members’ substance use—self-disclosure is also family disclosure, so they need to be thoughtful about what they choose to disclose within our learning context.</a:t>
            </a:r>
          </a:p>
        </p:txBody>
      </p:sp>
      <p:sp>
        <p:nvSpPr>
          <p:cNvPr id="4" name="Slide Number Placeholder 3"/>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2592228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family member stated: “There are some people you can talk with, some people you can’t”</a:t>
            </a:r>
          </a:p>
        </p:txBody>
      </p:sp>
      <p:sp>
        <p:nvSpPr>
          <p:cNvPr id="4" name="Slide Number Placeholder 3"/>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216639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do all these concerns about stigma leave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Actually, we have available to us a </a:t>
            </a:r>
            <a:r>
              <a:rPr lang="en-US" b="1" i="1" u="sng" dirty="0"/>
              <a:t>realm </a:t>
            </a:r>
            <a:r>
              <a:rPr lang="en-US" dirty="0"/>
              <a:t>of options for addressing substance-related stigma and its aftermath.</a:t>
            </a:r>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4026061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can enlist approaches for helping to change the person or family affected by stigma.</a:t>
            </a:r>
          </a:p>
          <a:p>
            <a:endParaRPr lang="en-US" dirty="0"/>
          </a:p>
          <a:p>
            <a:r>
              <a:rPr lang="en-US" dirty="0"/>
              <a:t>Change-the-person or family interventions may be incorporated into most forms of evidence-supported and evidence-based treatment related to substance misuse concerns. For example, Cognitive Behavioral Therapy interventions are designed to help change how a person interprets their experiences as a means of helping them change their behavioral responses to those experiences.  Likewise, with coping skills training. These are ideal venues for helping a person change self-stigma, their anticipation of stigma, how they perceive stigma from others, and how they respond.</a:t>
            </a:r>
          </a:p>
          <a:p>
            <a:endParaRPr lang="en-US" dirty="0"/>
          </a:p>
          <a:p>
            <a:r>
              <a:rPr lang="en-US" dirty="0"/>
              <a:t>Other therapeutic interventions may help individuals develop counter narratives to the stigmatizing messages and stereotypes they encounter or may have incorporated into self-stigma. </a:t>
            </a:r>
          </a:p>
          <a:p>
            <a:r>
              <a:rPr lang="en-US" dirty="0"/>
              <a:t>An interesting study of individuals in recovery from an alcohol use disorder identified a distinct difference in the personal narratives shared by individuals comfortably in recovery compared to those struggling in recovery. </a:t>
            </a:r>
          </a:p>
          <a:p>
            <a:r>
              <a:rPr lang="en-US" dirty="0"/>
              <a:t>When their personal narratives contained elements of </a:t>
            </a:r>
            <a:r>
              <a:rPr lang="en-US" b="1" i="1" u="sng" dirty="0"/>
              <a:t>self-redemption</a:t>
            </a:r>
            <a:r>
              <a:rPr lang="en-US" dirty="0"/>
              <a:t>, describing themselves as undergoing a positive personality change, the individuals were almost twice as likely to be comfortably in recovery compared to when their narratives were non-redemptive. It is unclear whether overcoming self-stigma and developing narratives that counter stigmatizing stereotypes may have a positive impact on recovery outcomes, or if it is the other way around.</a:t>
            </a:r>
          </a:p>
          <a:p>
            <a:endParaRPr lang="en-US" dirty="0"/>
          </a:p>
          <a:p>
            <a:r>
              <a:rPr lang="en-US" dirty="0"/>
              <a:t>In a unique music therapy intervention study, engaging individuals in detoxification care to write blues music song lyrics addressing stigma showed no statistically significant differences in participants’ perceived stigma and social support. However, the therapeutic use of song-writing offered a creative clinical opportunity for individuals to explore the impact of stigma and social support in their lives.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1827661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can engage in creative options for changing the environment—making change in the neighborhood, work or school, social network, support network, health care and service delivery systems, mass media, social media, and policies that form the social and physical contexts where these individuals and family members function.</a:t>
            </a:r>
          </a:p>
          <a:p>
            <a:endParaRPr lang="en-US" dirty="0"/>
          </a:p>
          <a:p>
            <a:r>
              <a:rPr lang="en-US" dirty="0"/>
              <a:t>We paid attention to language use in the first part of this presentation—changing the environment and culture related to substance misuse can begin with efforts to address stigmatizing language use ourselves and wherever we might encounter it personally and professionally. </a:t>
            </a:r>
          </a:p>
          <a:p>
            <a:endParaRPr lang="en-US" dirty="0"/>
          </a:p>
          <a:p>
            <a:r>
              <a:rPr lang="en-US" dirty="0"/>
              <a:t>For example, since about 2013, professional journal editors and professional organizations have begun advocating for non-stigmatizing language related to substance use—including in our clinical records, charting practices, and other forms of communication. The White House Office of National Drug Control Policy (or ONDCP) published a 2017 memorandum advocating for a shift in all federal departments and agencies to promote use of non-stigmatizing substance-related language.</a:t>
            </a:r>
          </a:p>
          <a:p>
            <a:endParaRPr lang="en-US" dirty="0"/>
          </a:p>
          <a:p>
            <a:r>
              <a:rPr lang="en-US" dirty="0"/>
              <a:t>So, just how </a:t>
            </a:r>
            <a:r>
              <a:rPr lang="en-US" b="1" i="1" u="sng" dirty="0"/>
              <a:t>DO</a:t>
            </a:r>
            <a:r>
              <a:rPr lang="en-US" dirty="0"/>
              <a:t> we practice these behaviors? What does that look like?</a:t>
            </a:r>
          </a:p>
        </p:txBody>
      </p:sp>
      <p:sp>
        <p:nvSpPr>
          <p:cNvPr id="4" name="Slide Number Placeholder 3"/>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1451112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begin with using person-first language. </a:t>
            </a:r>
          </a:p>
          <a:p>
            <a:r>
              <a:rPr lang="en-US" dirty="0"/>
              <a:t>This means starting with words designating personhood—words like person, individual, man, woman, child, adolescent, or adult. </a:t>
            </a:r>
          </a:p>
          <a:p>
            <a:r>
              <a:rPr lang="en-US" dirty="0"/>
              <a:t>Qualifiers come after the person-first designation—and describe a person’s experience or behavior. </a:t>
            </a:r>
          </a:p>
          <a:p>
            <a:endParaRPr lang="en-US" dirty="0"/>
          </a:p>
          <a:p>
            <a:r>
              <a:rPr lang="en-US" dirty="0"/>
              <a:t>For example, “a person who engages in injection drug use” is preferable to labeling them as a “drug injector.“</a:t>
            </a:r>
          </a:p>
          <a:p>
            <a:endParaRPr lang="en-US" dirty="0"/>
          </a:p>
          <a:p>
            <a:r>
              <a:rPr lang="en-US" dirty="0"/>
              <a:t>And, “a person experiencing a substance use disorder” is preferable to labeling them as an “addict.”</a:t>
            </a:r>
          </a:p>
          <a:p>
            <a:endParaRPr lang="en-US" dirty="0"/>
          </a:p>
          <a:p>
            <a:r>
              <a:rPr lang="en-US" dirty="0"/>
              <a:t>Other examples of person-first language might be “an adolescent engaged in substance misuse,”  “a man experiencing an alcohol use disorder,” and “a woman in recovery.”</a:t>
            </a:r>
          </a:p>
          <a:p>
            <a:endParaRPr lang="en-US" dirty="0"/>
          </a:p>
          <a:p>
            <a:r>
              <a:rPr lang="en-US" dirty="0"/>
              <a:t>Person-first language conveys respect and emphasizes dignity and respect by defining someone as a person—regardless of whatever else is involved, they are first and foremost still a person.</a:t>
            </a:r>
          </a:p>
          <a:p>
            <a:endParaRPr lang="en-US" dirty="0"/>
          </a:p>
          <a:p>
            <a:r>
              <a:rPr lang="en-US" dirty="0"/>
              <a:t>Just to test yourself—how might you respond to the label “children of alcoholics?”</a:t>
            </a:r>
            <a:br>
              <a:rPr lang="en-US" dirty="0"/>
            </a:br>
            <a:r>
              <a:rPr lang="en-US" dirty="0"/>
              <a:t> How might you revise use of that label in non-stigmatizing ways?</a:t>
            </a:r>
          </a:p>
          <a:p>
            <a:endParaRPr lang="en-US" dirty="0"/>
          </a:p>
          <a:p>
            <a:r>
              <a:rPr lang="en-US" dirty="0"/>
              <a:t>[Pause] How about describing them as children with a parent experiencing an alcohol use disorder?</a:t>
            </a:r>
          </a:p>
          <a:p>
            <a:r>
              <a:rPr lang="en-US" dirty="0"/>
              <a:t> </a:t>
            </a:r>
          </a:p>
          <a:p>
            <a:endParaRPr lang="en-US" dirty="0"/>
          </a:p>
        </p:txBody>
      </p:sp>
      <p:sp>
        <p:nvSpPr>
          <p:cNvPr id="4" name="Slide Number Placeholder 3"/>
          <p:cNvSpPr>
            <a:spLocks noGrp="1"/>
          </p:cNvSpPr>
          <p:nvPr>
            <p:ph type="sldNum" sz="quarter" idx="5"/>
          </p:nvPr>
        </p:nvSpPr>
        <p:spPr/>
        <p:txBody>
          <a:bodyPr/>
          <a:lstStyle/>
          <a:p>
            <a:fld id="{FD362536-4C77-4285-99C3-D91015698D3C}" type="slidenum">
              <a:rPr lang="en-US" smtClean="0"/>
              <a:t>37</a:t>
            </a:fld>
            <a:endParaRPr lang="en-US"/>
          </a:p>
        </p:txBody>
      </p:sp>
    </p:spTree>
    <p:extLst>
      <p:ext uri="{BB962C8B-B14F-4D97-AF65-F5344CB8AC3E}">
        <p14:creationId xmlns:p14="http://schemas.microsoft.com/office/powerpoint/2010/main" val="3182787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have access to some great resources to help us monitor evolving trends in substance-related language use.</a:t>
            </a:r>
          </a:p>
          <a:p>
            <a:r>
              <a:rPr lang="en-US" dirty="0"/>
              <a:t>For example, the </a:t>
            </a:r>
            <a:r>
              <a:rPr lang="en-US" dirty="0" err="1"/>
              <a:t>Addictionary</a:t>
            </a:r>
            <a:r>
              <a:rPr lang="en-US" dirty="0"/>
              <a:t>, assembled by the Recovery Research institute, provides a glossary of substance-related terminology.</a:t>
            </a:r>
          </a:p>
        </p:txBody>
      </p:sp>
      <p:sp>
        <p:nvSpPr>
          <p:cNvPr id="4" name="Slide Number Placeholder 3"/>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3071678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does the </a:t>
            </a:r>
            <a:r>
              <a:rPr lang="en-US" dirty="0" err="1"/>
              <a:t>Addictionary</a:t>
            </a:r>
            <a:r>
              <a:rPr lang="en-US" dirty="0"/>
              <a:t> provide descriptions of frequently encountered terms, it presents “stigma alerts” where relevant and explains why using a certain term might be problematic.</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39</a:t>
            </a:fld>
            <a:endParaRPr lang="en-US"/>
          </a:p>
        </p:txBody>
      </p:sp>
    </p:spTree>
    <p:extLst>
      <p:ext uri="{BB962C8B-B14F-4D97-AF65-F5344CB8AC3E}">
        <p14:creationId xmlns:p14="http://schemas.microsoft.com/office/powerpoint/2010/main" val="962652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Institute on Drug Abuse published a handout about reducing stigma through more thoughtful use of language related to substance misuse.</a:t>
            </a:r>
          </a:p>
          <a:p>
            <a:r>
              <a:rPr lang="en-US" dirty="0"/>
              <a:t> Not only does it identify potentially stigmatizing terms, it offers alternatives and explains the rationale behind the recommended changes. </a:t>
            </a:r>
          </a:p>
          <a:p>
            <a:endParaRPr lang="en-US" dirty="0"/>
          </a:p>
          <a:p>
            <a:r>
              <a:rPr lang="en-US" dirty="0"/>
              <a:t>For example, the handout explains non-stigmatizing alternatives to the term “addicted baby,” such as a baby with signs of neonatal withdrawal syndrome— person-first and clinically accurate language. </a:t>
            </a:r>
          </a:p>
          <a:p>
            <a:r>
              <a:rPr lang="en-US" dirty="0"/>
              <a:t>It is worth noting that many clinicians are shifting away from the term neonatal abstinence syndrome to the term neonatal withdrawal syndrome because of stigmatizing behavioral connotations associated with the term abstinence and greater clinical accuracy of the term withdrawal syndrome.</a:t>
            </a:r>
          </a:p>
        </p:txBody>
      </p:sp>
      <p:sp>
        <p:nvSpPr>
          <p:cNvPr id="4" name="Slide Number Placeholder 3"/>
          <p:cNvSpPr>
            <a:spLocks noGrp="1"/>
          </p:cNvSpPr>
          <p:nvPr>
            <p:ph type="sldNum" sz="quarter" idx="5"/>
          </p:nvPr>
        </p:nvSpPr>
        <p:spPr/>
        <p:txBody>
          <a:bodyPr/>
          <a:lstStyle/>
          <a:p>
            <a:fld id="{77542409-6A04-4DC6-AC3A-D3758287A8F2}" type="slidenum">
              <a:rPr lang="en-US" smtClean="0"/>
              <a:t>40</a:t>
            </a:fld>
            <a:endParaRPr lang="en-US"/>
          </a:p>
        </p:txBody>
      </p:sp>
    </p:spTree>
    <p:extLst>
      <p:ext uri="{BB962C8B-B14F-4D97-AF65-F5344CB8AC3E}">
        <p14:creationId xmlns:p14="http://schemas.microsoft.com/office/powerpoint/2010/main" val="248549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and pause]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433477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focus for a moment on a few other potentially problematic terms, starting with the word is </a:t>
            </a:r>
            <a:r>
              <a:rPr lang="en-US" b="1" i="1" u="sng" dirty="0"/>
              <a:t>Habit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Dictionary synonyms for habit include: inclination, proclivity, tendency, and even groove.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a:t>
            </a:r>
            <a:r>
              <a:rPr lang="en-US" b="1" i="1" u="sng" dirty="0"/>
              <a:t>Habit</a:t>
            </a:r>
            <a:r>
              <a:rPr lang="en-US" dirty="0"/>
              <a:t> suggests that a person could just stop using alcohol or other psychoactive substances if they were so inclined or simply chose to do so. </a:t>
            </a:r>
          </a:p>
          <a:p>
            <a:endParaRPr lang="en-US" dirty="0"/>
          </a:p>
          <a:p>
            <a:r>
              <a:rPr lang="en-US" dirty="0"/>
              <a:t>A  word like “habit” soft-pedals the difficulty of overcoming powerful and compelling neurobiological, psychological, social context, and physical environment forces acting on a person’s substance misuse or substance use disorder. </a:t>
            </a:r>
          </a:p>
          <a:p>
            <a:r>
              <a:rPr lang="en-US" dirty="0"/>
              <a:t>This word “habit” undermines the seriousness and severity of substance use disorders and the  effort involved in change attempts and recovery.</a:t>
            </a:r>
          </a:p>
        </p:txBody>
      </p:sp>
      <p:sp>
        <p:nvSpPr>
          <p:cNvPr id="4" name="Slide Number Placeholder 3"/>
          <p:cNvSpPr>
            <a:spLocks noGrp="1"/>
          </p:cNvSpPr>
          <p:nvPr>
            <p:ph type="sldNum" sz="quarter" idx="5"/>
          </p:nvPr>
        </p:nvSpPr>
        <p:spPr/>
        <p:txBody>
          <a:bodyPr/>
          <a:lstStyle/>
          <a:p>
            <a:fld id="{77542409-6A04-4DC6-AC3A-D3758287A8F2}" type="slidenum">
              <a:rPr lang="en-US" smtClean="0"/>
              <a:t>41</a:t>
            </a:fld>
            <a:endParaRPr lang="en-US"/>
          </a:p>
        </p:txBody>
      </p:sp>
    </p:spTree>
    <p:extLst>
      <p:ext uri="{BB962C8B-B14F-4D97-AF65-F5344CB8AC3E}">
        <p14:creationId xmlns:p14="http://schemas.microsoft.com/office/powerpoint/2010/main" val="3199010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consideration relates to describing a person’s drug test results. </a:t>
            </a:r>
          </a:p>
          <a:p>
            <a:r>
              <a:rPr lang="en-US" dirty="0"/>
              <a:t>Clean and dirty are, by extension, describing the person, not just the test result. </a:t>
            </a:r>
          </a:p>
          <a:p>
            <a:endParaRPr lang="en-US" dirty="0"/>
          </a:p>
          <a:p>
            <a:r>
              <a:rPr lang="en-US" dirty="0"/>
              <a:t>Instead, use medical terminology that describes the test, not the person—the test was either negative or positive for substances. </a:t>
            </a:r>
          </a:p>
          <a:p>
            <a:r>
              <a:rPr lang="en-US" dirty="0"/>
              <a:t>This shift in language fits into a paradigm where we move away from and discourage applying a moral failure lens to substance misuse behavior and replace it with understanding the  underlying biopsychosocial forces at play. </a:t>
            </a:r>
          </a:p>
          <a:p>
            <a:endParaRPr lang="en-US" dirty="0"/>
          </a:p>
          <a:p>
            <a:r>
              <a:rPr lang="en-US" dirty="0"/>
              <a:t>At a policy level, this translates into moving away from punitive and criminal justice responses and promoting treatment, harm reduction, and recovery support responses.</a:t>
            </a:r>
          </a:p>
        </p:txBody>
      </p:sp>
      <p:sp>
        <p:nvSpPr>
          <p:cNvPr id="4" name="Slide Number Placeholder 3"/>
          <p:cNvSpPr>
            <a:spLocks noGrp="1"/>
          </p:cNvSpPr>
          <p:nvPr>
            <p:ph type="sldNum" sz="quarter" idx="5"/>
          </p:nvPr>
        </p:nvSpPr>
        <p:spPr/>
        <p:txBody>
          <a:bodyPr/>
          <a:lstStyle/>
          <a:p>
            <a:fld id="{77542409-6A04-4DC6-AC3A-D3758287A8F2}" type="slidenum">
              <a:rPr lang="en-US" smtClean="0"/>
              <a:t>42</a:t>
            </a:fld>
            <a:endParaRPr lang="en-US"/>
          </a:p>
        </p:txBody>
      </p:sp>
    </p:spTree>
    <p:extLst>
      <p:ext uri="{BB962C8B-B14F-4D97-AF65-F5344CB8AC3E}">
        <p14:creationId xmlns:p14="http://schemas.microsoft.com/office/powerpoint/2010/main" val="3798517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terms encountered by family members of a person experiencing a substance use disorder. </a:t>
            </a:r>
          </a:p>
          <a:p>
            <a:r>
              <a:rPr lang="en-US" dirty="0"/>
              <a:t>The </a:t>
            </a:r>
            <a:r>
              <a:rPr lang="en-US" dirty="0" err="1"/>
              <a:t>Addictionary</a:t>
            </a:r>
            <a:r>
              <a:rPr lang="en-US" dirty="0"/>
              <a:t> places a “stigma alert” on the word co-dependency, explaining that it tends to pathologize a family member’s concern and care about a person engaged in substance misuse. A label like codependent provokes shame and blame.</a:t>
            </a:r>
          </a:p>
          <a:p>
            <a:r>
              <a:rPr lang="en-US" dirty="0"/>
              <a:t>The term also tends to ignore the reality that a family member actually may be physically, economically, legally, or otherwise situationally reliant on that person.</a:t>
            </a:r>
          </a:p>
          <a:p>
            <a:endParaRPr lang="en-US" dirty="0"/>
          </a:p>
          <a:p>
            <a:r>
              <a:rPr lang="en-US" dirty="0"/>
              <a:t>For similar reasons, the term enabling is accompanied by a “stigma alert” in the </a:t>
            </a:r>
            <a:r>
              <a:rPr lang="en-US" dirty="0" err="1"/>
              <a:t>Addictionary</a:t>
            </a:r>
            <a:r>
              <a:rPr lang="en-US" dirty="0"/>
              <a:t>. </a:t>
            </a:r>
          </a:p>
          <a:p>
            <a:r>
              <a:rPr lang="en-US" dirty="0"/>
              <a:t>The term infers blame on the family member for making an individual’s condition worse by interrupting naturally occurring negative consequences of their substance misuse behavior. This concept ignores and pathologizes much of what we know about family systems—a whole different presentation topic.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short, we can begin helping to reduce the experience of stigma for individuals and families with our own careful use of language. And, we can have an impact on the broader culture when we advocate for change in how others use language,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extension of our challenging the use of stigmatizing language, we can all work to challenge public stigma by challenging all sorts of messaging and media portrayals that contribute to substance-related stigma and stereotypes.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43</a:t>
            </a:fld>
            <a:endParaRPr lang="en-US"/>
          </a:p>
        </p:txBody>
      </p:sp>
    </p:spTree>
    <p:extLst>
      <p:ext uri="{BB962C8B-B14F-4D97-AF65-F5344CB8AC3E}">
        <p14:creationId xmlns:p14="http://schemas.microsoft.com/office/powerpoint/2010/main" val="495334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topic of changing culture through professional education…</a:t>
            </a:r>
          </a:p>
          <a:p>
            <a:r>
              <a:rPr lang="en-US" dirty="0"/>
              <a:t>A team in Canada tested a comprehensive set of tools for providers to reduce stigma. Training workshops that integrated these resources contributed to professionals’ increased awareness of stigma; greater comfort discussing harm reduction and substance use with their clients or patients; and increased awareness of organizational strategies to reduce stigma. The team concluded that providers are motivated to engage in best practices when prepared to do so.</a:t>
            </a:r>
          </a:p>
          <a:p>
            <a:r>
              <a:rPr lang="en-US" dirty="0"/>
              <a:t>For example, one organizational or institutional change strategy relates to promoting the use of non-stigmatizing language in professional communications, records, and charting practices.</a:t>
            </a:r>
          </a:p>
          <a:p>
            <a:endParaRPr lang="en-US" dirty="0"/>
          </a:p>
          <a:p>
            <a:r>
              <a:rPr lang="en-US" dirty="0"/>
              <a:t>Along with continuing education efforts, stigma, stereotypes, and attitudes need to be addressed in pre-service education, as well. Evidence indicates that social work, nursing, medical, and other professional students come to training with beliefs, stereotypes, and attitudes about individuals who engage in substance misuse, their families, and prospects for treatment and recovery—beliefs and stereotypes that they may need to unlearn.</a:t>
            </a:r>
          </a:p>
          <a:p>
            <a:endParaRPr lang="en-US" dirty="0"/>
          </a:p>
          <a:p>
            <a:r>
              <a:rPr lang="en-US" dirty="0"/>
              <a:t>As an interesting addition, professionals providing services to a stigmatized population also may experience “associative stigma” in much the same way we saw that family members might.</a:t>
            </a:r>
          </a:p>
          <a:p>
            <a:r>
              <a:rPr lang="en-US" dirty="0"/>
              <a:t>This associative stigma may contribute to professionals’ experience of burnout and low job satisfaction. Fortunately, this phenomenon of perceived or experienced associative stigma appears to be relatively uncommon.</a:t>
            </a:r>
          </a:p>
        </p:txBody>
      </p:sp>
      <p:sp>
        <p:nvSpPr>
          <p:cNvPr id="4" name="Slide Number Placeholder 3"/>
          <p:cNvSpPr>
            <a:spLocks noGrp="1"/>
          </p:cNvSpPr>
          <p:nvPr>
            <p:ph type="sldNum" sz="quarter" idx="5"/>
          </p:nvPr>
        </p:nvSpPr>
        <p:spPr/>
        <p:txBody>
          <a:bodyPr/>
          <a:lstStyle/>
          <a:p>
            <a:fld id="{77542409-6A04-4DC6-AC3A-D3758287A8F2}" type="slidenum">
              <a:rPr lang="en-US" smtClean="0"/>
              <a:t>44</a:t>
            </a:fld>
            <a:endParaRPr lang="en-US"/>
          </a:p>
        </p:txBody>
      </p:sp>
    </p:spTree>
    <p:extLst>
      <p:ext uri="{BB962C8B-B14F-4D97-AF65-F5344CB8AC3E}">
        <p14:creationId xmlns:p14="http://schemas.microsoft.com/office/powerpoint/2010/main" val="2646987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in our list of options is influencing the ways the individual interacts with their environment. We’ve looked at a few “change the person” strategies and some with the potential for changing the social environment. Let’s look at addressing the interplay between person and environment.</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45</a:t>
            </a:fld>
            <a:endParaRPr lang="en-US"/>
          </a:p>
        </p:txBody>
      </p:sp>
    </p:spTree>
    <p:extLst>
      <p:ext uri="{BB962C8B-B14F-4D97-AF65-F5344CB8AC3E}">
        <p14:creationId xmlns:p14="http://schemas.microsoft.com/office/powerpoint/2010/main" val="594292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Therapeutic citizenship is a model that both changes individuals and changes social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Therapeutic citizenship is essentially about becoming an advocate for change—serving as a representative of a stigmatized group who can challenge stereotypical and stigmatizing beliefs and attitudes from the strength of a positive example. Therapeutic citizenship, on one hand, can offer an individual a sort of redemption from their prior “spoiled identity,” replacing it with a valorized social identity and restore self-esteem.</a:t>
            </a:r>
          </a:p>
          <a:p>
            <a:endParaRPr lang="en-US" dirty="0"/>
          </a:p>
          <a:p>
            <a:r>
              <a:rPr lang="en-US" dirty="0"/>
              <a:t>Engaging in therapeutic citizenship as advocates and change agents helps internalize a recovery identity, supports reframing and reconceptualizing the past as a source of empowerment and meaning, and provides social networking opportunities within a recovery support community. Some recovery programs emphasize altruism and service, and within a Stages of Change model, this type of activity is often associated with recovery maintenance. </a:t>
            </a:r>
          </a:p>
          <a:p>
            <a:endParaRPr lang="en-US" dirty="0"/>
          </a:p>
          <a:p>
            <a:r>
              <a:rPr lang="en-US" dirty="0"/>
              <a:t>Thus, engaging in public advocacy and efforts to create more responsive recovery support systems for others has potential therapeutic value for individuals and, at the same time, helps change environments on their own and others’ behalf.</a:t>
            </a:r>
          </a:p>
          <a:p>
            <a:endParaRPr lang="en-US" dirty="0"/>
          </a:p>
          <a:p>
            <a:r>
              <a:rPr lang="en-US" dirty="0"/>
              <a:t>As a caution, individuals in one study identified as potential harms that they may set themselves up to experience additional stigma and discrimination, that advocacy activities may interfere with their ability to engage in self-care, and that the benefits may not outweigh the personal costs or harms.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46</a:t>
            </a:fld>
            <a:endParaRPr lang="en-US"/>
          </a:p>
        </p:txBody>
      </p:sp>
    </p:spTree>
    <p:extLst>
      <p:ext uri="{BB962C8B-B14F-4D97-AF65-F5344CB8AC3E}">
        <p14:creationId xmlns:p14="http://schemas.microsoft.com/office/powerpoint/2010/main" val="1202084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MARS project, which stands for Medication Assisted Recovery Services, is another example of how therapeutic citizenship promotes change in both individuals and the social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Sponsored by the National Alliance for Medication Assisted Recovery, the peer-initiated, peer-based MARS project delivers education to dispel stigma concerning buprenorphine and methadone treatment with the aim of improving treatment outcomes. MARS sponsors recovery support groups, substance-free social activities, recovery celebratory events, and peer leader training and mentoring. The organization hosts training and a certification exam for individuals to become certified as medication assisted treatment advocates and engaged a peer council to help direct the project. Together with other groups, NAMA Recovery sponsored a group called Stop Stigma Now, working to create a focused national public relations and marketing campaign for educating professionals, policy makers, families, the criminal justice system, and the general public about the medications to treat addiction with the goal of ending the pervasive social stigma surrounding medication-assisted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47</a:t>
            </a:fld>
            <a:endParaRPr lang="en-US"/>
          </a:p>
        </p:txBody>
      </p:sp>
    </p:spTree>
    <p:extLst>
      <p:ext uri="{BB962C8B-B14F-4D97-AF65-F5344CB8AC3E}">
        <p14:creationId xmlns:p14="http://schemas.microsoft.com/office/powerpoint/2010/main" val="2056570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plentiful evidence that peer recovery support can have a significant positive impact on recovery outcomes, consider the potential of exposure to individuals who are flourishing as a means of challenging prevailing public, professional, and self- stigmatizing stereotypes about persons who have experienced a substance use disorder. </a:t>
            </a:r>
          </a:p>
          <a:p>
            <a:endParaRPr lang="en-US" dirty="0"/>
          </a:p>
          <a:p>
            <a:r>
              <a:rPr lang="en-US" dirty="0"/>
              <a:t>Stereotypes and prejudicial responses that we might challenge in this way include: recklessness, unreliability, inadequacy, and threat stereotypes, </a:t>
            </a:r>
          </a:p>
          <a:p>
            <a:endParaRPr lang="en-US" dirty="0"/>
          </a:p>
          <a:p>
            <a:r>
              <a:rPr lang="en-US" dirty="0"/>
              <a:t>Peer counselors can present alternative images, the opposite to each of these stereotypes and can draw a very different response set—replacing responses of anger, pity, and dread with respect.</a:t>
            </a:r>
          </a:p>
          <a:p>
            <a:endParaRPr lang="en-US" dirty="0"/>
          </a:p>
          <a:p>
            <a:r>
              <a:rPr lang="en-US" dirty="0"/>
              <a:t>They portray substance use disorders as treatable and reinforce the message that recovery happens. Evidence exists that portraying substance use disorders as treatable can improve public attitudes and reduce stigma related to substance misuse. Investigators in one study concluded that portrayal of persons with successfully treated substance use disorders is a promising strategy for reducing stigma and discrimination, as well as improving public perceptions of treatment effectiveness, which in turn, may influence policy favoring recovery support services.</a:t>
            </a:r>
          </a:p>
        </p:txBody>
      </p:sp>
      <p:sp>
        <p:nvSpPr>
          <p:cNvPr id="4" name="Slide Number Placeholder 3"/>
          <p:cNvSpPr>
            <a:spLocks noGrp="1"/>
          </p:cNvSpPr>
          <p:nvPr>
            <p:ph type="sldNum" sz="quarter" idx="5"/>
          </p:nvPr>
        </p:nvSpPr>
        <p:spPr/>
        <p:txBody>
          <a:bodyPr/>
          <a:lstStyle/>
          <a:p>
            <a:fld id="{77542409-6A04-4DC6-AC3A-D3758287A8F2}" type="slidenum">
              <a:rPr lang="en-US" smtClean="0"/>
              <a:t>48</a:t>
            </a:fld>
            <a:endParaRPr lang="en-US"/>
          </a:p>
        </p:txBody>
      </p:sp>
    </p:spTree>
    <p:extLst>
      <p:ext uri="{BB962C8B-B14F-4D97-AF65-F5344CB8AC3E}">
        <p14:creationId xmlns:p14="http://schemas.microsoft.com/office/powerpoint/2010/main" val="273575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did we address in this presentation?</a:t>
            </a:r>
          </a:p>
          <a:p>
            <a:endParaRPr lang="en-US" dirty="0"/>
          </a:p>
          <a:p>
            <a:r>
              <a:rPr lang="en-US" dirty="0"/>
              <a:t>That stigma is a common experience for individuals engaged in substance misuse, treatment, and recovery, as well as for their families.</a:t>
            </a:r>
          </a:p>
          <a:p>
            <a:endParaRPr lang="en-US" dirty="0"/>
          </a:p>
          <a:p>
            <a:r>
              <a:rPr lang="en-US" dirty="0"/>
              <a:t>That the experience of public, professional, and self-stigma negatively impacts help-seeking and recovery efforts.</a:t>
            </a:r>
          </a:p>
          <a:p>
            <a:endParaRPr lang="en-US" dirty="0"/>
          </a:p>
          <a:p>
            <a:r>
              <a:rPr lang="en-US" dirty="0"/>
              <a:t>That the language we use can be stigmatizing—we advocate for non-stigmatizing language use. And, when we slip up in practicing these new skills, we need also to practice forgiveness and learn from our mistakes.</a:t>
            </a:r>
          </a:p>
          <a:p>
            <a:endParaRPr lang="en-US" dirty="0"/>
          </a:p>
          <a:p>
            <a:r>
              <a:rPr lang="en-US" dirty="0"/>
              <a:t>We identified strategies and resources for addressing stigma and reducing its negative impact—promoting change with individuals, their family, communities, organizations, institutions, and policies.</a:t>
            </a:r>
          </a:p>
          <a:p>
            <a:r>
              <a:rPr lang="en-US" dirty="0"/>
              <a:t>As professionals and concerned community members, from our very first outreach and engagement encounters, through screening, assessment, treatment intervention, recovery support, prevention interventions and even our policies and practice environments, it is important to consider not only how we might inadvertently communicate stigma about substance misuse and people experiencing substance use disorders but also our responsibility to advocate for and respect their inherent dignity.</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49</a:t>
            </a:fld>
            <a:endParaRPr lang="en-US"/>
          </a:p>
        </p:txBody>
      </p:sp>
    </p:spTree>
    <p:extLst>
      <p:ext uri="{BB962C8B-B14F-4D97-AF65-F5344CB8AC3E}">
        <p14:creationId xmlns:p14="http://schemas.microsoft.com/office/powerpoint/2010/main" val="4088445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actions we can take include:</a:t>
            </a:r>
          </a:p>
          <a:p>
            <a:pPr marL="171450" indent="-171450">
              <a:buFont typeface="Arial" panose="020B0604020202020204" pitchFamily="34" charset="0"/>
              <a:buChar char="•"/>
            </a:pPr>
            <a:r>
              <a:rPr lang="en-US" dirty="0"/>
              <a:t>Educating others—in the general public and among professionals—about substance misuse, evidence supported treatment, that treatment work and recovery happens, and about stigma</a:t>
            </a:r>
          </a:p>
          <a:p>
            <a:pPr marL="171450" indent="-171450">
              <a:buFont typeface="Arial" panose="020B0604020202020204" pitchFamily="34" charset="0"/>
              <a:buChar char="•"/>
            </a:pPr>
            <a:r>
              <a:rPr lang="en-US" dirty="0"/>
              <a:t>Use language with care, communicate the personhood of individuals who engage in substance misuse and their family members, and respect their inherent dignity and personhood.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50</a:t>
            </a:fld>
            <a:endParaRPr lang="en-US"/>
          </a:p>
        </p:txBody>
      </p:sp>
    </p:spTree>
    <p:extLst>
      <p:ext uri="{BB962C8B-B14F-4D97-AF65-F5344CB8AC3E}">
        <p14:creationId xmlns:p14="http://schemas.microsoft.com/office/powerpoint/2010/main" val="192947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and pause]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920706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language of recovery support…</a:t>
            </a:r>
          </a:p>
          <a:p>
            <a:r>
              <a:rPr lang="en-US" dirty="0"/>
              <a:t>The message is that I am still a person.</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51</a:t>
            </a:fld>
            <a:endParaRPr lang="en-US"/>
          </a:p>
        </p:txBody>
      </p:sp>
    </p:spTree>
    <p:extLst>
      <p:ext uri="{BB962C8B-B14F-4D97-AF65-F5344CB8AC3E}">
        <p14:creationId xmlns:p14="http://schemas.microsoft.com/office/powerpoint/2010/main" val="385821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clicking through the reference slides rather quickly—if you need to see details, feel free to use the pause button.</a:t>
            </a:r>
          </a:p>
        </p:txBody>
      </p:sp>
      <p:sp>
        <p:nvSpPr>
          <p:cNvPr id="4" name="Slide Number Placeholder 3"/>
          <p:cNvSpPr>
            <a:spLocks noGrp="1"/>
          </p:cNvSpPr>
          <p:nvPr>
            <p:ph type="sldNum" sz="quarter" idx="5"/>
          </p:nvPr>
        </p:nvSpPr>
        <p:spPr/>
        <p:txBody>
          <a:bodyPr/>
          <a:lstStyle/>
          <a:p>
            <a:fld id="{77542409-6A04-4DC6-AC3A-D3758287A8F2}" type="slidenum">
              <a:rPr lang="en-US" smtClean="0"/>
              <a:t>52</a:t>
            </a:fld>
            <a:endParaRPr lang="en-US"/>
          </a:p>
        </p:txBody>
      </p:sp>
    </p:spTree>
    <p:extLst>
      <p:ext uri="{BB962C8B-B14F-4D97-AF65-F5344CB8AC3E}">
        <p14:creationId xmlns:p14="http://schemas.microsoft.com/office/powerpoint/2010/main" val="3880540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53</a:t>
            </a:fld>
            <a:endParaRPr lang="en-US"/>
          </a:p>
        </p:txBody>
      </p:sp>
    </p:spTree>
    <p:extLst>
      <p:ext uri="{BB962C8B-B14F-4D97-AF65-F5344CB8AC3E}">
        <p14:creationId xmlns:p14="http://schemas.microsoft.com/office/powerpoint/2010/main" val="1360570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Thank you for your interest and attention to this presentation.</a:t>
            </a:r>
          </a:p>
        </p:txBody>
      </p:sp>
      <p:sp>
        <p:nvSpPr>
          <p:cNvPr id="4" name="Slide Number Placeholder 3"/>
          <p:cNvSpPr>
            <a:spLocks noGrp="1"/>
          </p:cNvSpPr>
          <p:nvPr>
            <p:ph type="sldNum" sz="quarter" idx="10"/>
          </p:nvPr>
        </p:nvSpPr>
        <p:spPr/>
        <p:txBody>
          <a:bodyPr/>
          <a:lstStyle/>
          <a:p>
            <a:fld id="{77542409-6A04-4DC6-AC3A-D3758287A8F2}" type="slidenum">
              <a:rPr lang="en-US" smtClean="0"/>
              <a:t>60</a:t>
            </a:fld>
            <a:endParaRPr lang="en-US"/>
          </a:p>
        </p:txBody>
      </p:sp>
    </p:spTree>
    <p:extLst>
      <p:ext uri="{BB962C8B-B14F-4D97-AF65-F5344CB8AC3E}">
        <p14:creationId xmlns:p14="http://schemas.microsoft.com/office/powerpoint/2010/main" val="188707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and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None/>
            </a:pPr>
            <a:r>
              <a:rPr lang="en-US" sz="1200" dirty="0"/>
              <a:t>[Ask:] What images do these words bring to mind?</a:t>
            </a:r>
          </a:p>
          <a:p>
            <a:pPr marL="0" indent="0">
              <a:buNone/>
            </a:pPr>
            <a:r>
              <a:rPr lang="en-US" sz="1200" dirty="0"/>
              <a:t>What opinions do you have about a person described this way?</a:t>
            </a:r>
          </a:p>
          <a:p>
            <a:pPr marL="0" indent="0">
              <a:buNone/>
            </a:pPr>
            <a:endParaRPr lang="en-US" sz="1200" dirty="0"/>
          </a:p>
          <a:p>
            <a:pPr marL="0" indent="0">
              <a:buNone/>
            </a:pPr>
            <a:r>
              <a:rPr lang="en-US" sz="1200" dirty="0"/>
              <a:t>You may never use these labels personally or professionally. </a:t>
            </a:r>
          </a:p>
          <a:p>
            <a:pPr marL="0" indent="0">
              <a:buNone/>
            </a:pPr>
            <a:endParaRPr lang="en-US" sz="1200" dirty="0"/>
          </a:p>
          <a:p>
            <a:pPr marL="0" indent="0">
              <a:buNone/>
            </a:pPr>
            <a:r>
              <a:rPr lang="en-US" sz="1200" dirty="0"/>
              <a:t>But, how about….. (next slide)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365698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slide] pause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14919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slide] pause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8032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[read slide] pause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679065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0" y="1050544"/>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28029" y="3475577"/>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8029" y="5359400"/>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0111" y="2537651"/>
            <a:ext cx="1875129" cy="1666781"/>
          </a:xfrm>
          <a:prstGeom prst="rect">
            <a:avLst/>
          </a:prstGeom>
        </p:spPr>
      </p:pic>
      <p:pic>
        <p:nvPicPr>
          <p:cNvPr id="12" name="Picture 11">
            <a:extLst>
              <a:ext uri="{FF2B5EF4-FFF2-40B4-BE49-F238E27FC236}">
                <a16:creationId xmlns:a16="http://schemas.microsoft.com/office/drawing/2014/main" id="{D6544188-D067-4F58-9872-0F79AF614B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5029" y="2538907"/>
            <a:ext cx="1872303" cy="1664269"/>
          </a:xfrm>
          <a:prstGeom prst="rect">
            <a:avLst/>
          </a:prstGeom>
        </p:spPr>
      </p:pic>
      <p:pic>
        <p:nvPicPr>
          <p:cNvPr id="13" name="Picture 12">
            <a:extLst>
              <a:ext uri="{FF2B5EF4-FFF2-40B4-BE49-F238E27FC236}">
                <a16:creationId xmlns:a16="http://schemas.microsoft.com/office/drawing/2014/main" id="{535EFA63-DD80-40EA-9FD0-1123A8FE98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4921" y="2537485"/>
            <a:ext cx="1875499" cy="1667110"/>
          </a:xfrm>
          <a:prstGeom prst="rect">
            <a:avLst/>
          </a:prstGeom>
        </p:spPr>
      </p:pic>
      <p:pic>
        <p:nvPicPr>
          <p:cNvPr id="16" name="Picture 15">
            <a:extLst>
              <a:ext uri="{FF2B5EF4-FFF2-40B4-BE49-F238E27FC236}">
                <a16:creationId xmlns:a16="http://schemas.microsoft.com/office/drawing/2014/main" id="{DE1E2C54-8160-40E1-91C4-483AFFB4B8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3515" y="1498601"/>
            <a:ext cx="2675612" cy="1528921"/>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57274" y="1554480"/>
            <a:ext cx="3456432"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57274" y="2434148"/>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434148"/>
            <a:ext cx="3457575"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2A9F8BE5-6863-4A9D-A6B7-47775D5A7EF8}" type="datetime1">
              <a:rPr lang="en-US" smtClean="0"/>
              <a:t>3/5/2021</a:t>
            </a:fld>
            <a:endParaRPr lang="en-US" dirty="0"/>
          </a:p>
        </p:txBody>
      </p:sp>
      <p:sp>
        <p:nvSpPr>
          <p:cNvPr id="8" name="Footer Placeholder 7"/>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10" name="Picture 9">
            <a:extLst>
              <a:ext uri="{FF2B5EF4-FFF2-40B4-BE49-F238E27FC236}">
                <a16:creationId xmlns:a16="http://schemas.microsoft.com/office/drawing/2014/main" id="{E4A4E835-FAD7-42FE-84B4-57798A4CDC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E1A87D69-7732-41CE-91FA-E9ABB4E85CF4}" type="datetime1">
              <a:rPr lang="en-US" smtClean="0"/>
              <a:t>3/5/2021</a:t>
            </a:fld>
            <a:endParaRPr lang="en-US" dirty="0"/>
          </a:p>
        </p:txBody>
      </p:sp>
      <p:sp>
        <p:nvSpPr>
          <p:cNvPr id="4" name="Footer Placeholder 3"/>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6" name="Picture 5">
            <a:extLst>
              <a:ext uri="{FF2B5EF4-FFF2-40B4-BE49-F238E27FC236}">
                <a16:creationId xmlns:a16="http://schemas.microsoft.com/office/drawing/2014/main" id="{E6DCF102-EF74-4DB3-A918-789DC4657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3B14676-C4BF-4CF1-A68E-0BD7356152FE}" type="datetime1">
              <a:rPr lang="en-US" smtClean="0"/>
              <a:t>3/5/2021</a:t>
            </a:fld>
            <a:endParaRPr lang="en-US" dirty="0"/>
          </a:p>
        </p:txBody>
      </p:sp>
      <p:sp>
        <p:nvSpPr>
          <p:cNvPr id="3" name="Footer Placeholder 2"/>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5" name="Picture 4">
            <a:extLst>
              <a:ext uri="{FF2B5EF4-FFF2-40B4-BE49-F238E27FC236}">
                <a16:creationId xmlns:a16="http://schemas.microsoft.com/office/drawing/2014/main" id="{8EA96237-7420-4C63-B637-31143B702F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1825" y="919616"/>
            <a:ext cx="3116717" cy="2532888"/>
          </a:xfrm>
        </p:spPr>
        <p:txBody>
          <a:bodyPr anchor="b"/>
          <a:lstStyle>
            <a:lvl1pPr>
              <a:defRPr sz="2400"/>
            </a:lvl1pPr>
          </a:lstStyle>
          <a:p>
            <a:r>
              <a:rPr lang="en-US" dirty="0"/>
              <a:t>Click to edit Master title style</a:t>
            </a:r>
            <a:endParaRPr dirty="0"/>
          </a:p>
        </p:txBody>
      </p:sp>
      <p:sp>
        <p:nvSpPr>
          <p:cNvPr id="3" name="Content Placeholder 2"/>
          <p:cNvSpPr>
            <a:spLocks noGrp="1"/>
          </p:cNvSpPr>
          <p:nvPr>
            <p:ph idx="1"/>
          </p:nvPr>
        </p:nvSpPr>
        <p:spPr>
          <a:xfrm>
            <a:off x="1057275"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11825" y="3502152"/>
            <a:ext cx="3116717" cy="2479548"/>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F850FE5A-9110-430B-8449-D4E28F15BF80}" type="datetime1">
              <a:rPr lang="en-US" smtClean="0"/>
              <a:t>3/5/2021</a:t>
            </a:fld>
            <a:endParaRPr lang="en-US" dirty="0"/>
          </a:p>
        </p:txBody>
      </p:sp>
      <p:sp>
        <p:nvSpPr>
          <p:cNvPr id="6" name="Footer Placeholder 5"/>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2D10F4BC-C62F-4742-9ACF-8DC8970CC3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1826" y="919616"/>
            <a:ext cx="3116717" cy="2532888"/>
          </a:xfrm>
        </p:spPr>
        <p:txBody>
          <a:bodyPr anchor="b"/>
          <a:lstStyle>
            <a:lvl1pPr>
              <a:defRPr sz="24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4970008"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011826" y="3502153"/>
            <a:ext cx="3116717" cy="2479547"/>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6717C2A2-D8FF-4020-97CB-9D8594E86BBF}" type="datetime1">
              <a:rPr lang="en-US" smtClean="0"/>
              <a:t>3/5/2021</a:t>
            </a:fld>
            <a:endParaRPr lang="en-US" dirty="0"/>
          </a:p>
        </p:txBody>
      </p:sp>
      <p:sp>
        <p:nvSpPr>
          <p:cNvPr id="6" name="Footer Placeholder 5"/>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93EED50F-892E-4DB8-BDA4-43BD613573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A182328B-6B3E-4A00-AB4C-4EDDCA80CE74}" type="datetime1">
              <a:rPr lang="en-US" smtClean="0"/>
              <a:t>3/5/2021</a:t>
            </a:fld>
            <a:endParaRPr lang="en-US" dirty="0"/>
          </a:p>
        </p:txBody>
      </p:sp>
      <p:sp>
        <p:nvSpPr>
          <p:cNvPr id="5" name="Footer Placeholder 4"/>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C6554245-577C-4021-AC55-75451C46C5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90501"/>
            <a:ext cx="154305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190501"/>
            <a:ext cx="5800725"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3167A76A-9847-4E01-8479-D544789F09A7}" type="datetime1">
              <a:rPr lang="en-US" smtClean="0"/>
              <a:t>3/5/2021</a:t>
            </a:fld>
            <a:endParaRPr lang="en-US" dirty="0"/>
          </a:p>
        </p:txBody>
      </p:sp>
      <p:sp>
        <p:nvSpPr>
          <p:cNvPr id="5" name="Footer Placeholder 4"/>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7" name="Picture 6">
            <a:extLst>
              <a:ext uri="{FF2B5EF4-FFF2-40B4-BE49-F238E27FC236}">
                <a16:creationId xmlns:a16="http://schemas.microsoft.com/office/drawing/2014/main" id="{B153ADAB-CEE9-43C1-90DD-2F74A546A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5EB44C-39F5-421B-A156-F94CB807A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11" y="2595454"/>
            <a:ext cx="1875129" cy="1666781"/>
          </a:xfrm>
          <a:prstGeom prst="rect">
            <a:avLst/>
          </a:prstGeom>
        </p:spPr>
      </p:pic>
      <p:pic>
        <p:nvPicPr>
          <p:cNvPr id="11" name="Picture 10">
            <a:extLst>
              <a:ext uri="{FF2B5EF4-FFF2-40B4-BE49-F238E27FC236}">
                <a16:creationId xmlns:a16="http://schemas.microsoft.com/office/drawing/2014/main" id="{6B160EF6-F12D-44EA-B5BC-1DFB08688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3333" y="2596710"/>
            <a:ext cx="1872303" cy="1664269"/>
          </a:xfrm>
          <a:prstGeom prst="rect">
            <a:avLst/>
          </a:prstGeom>
        </p:spPr>
      </p:pic>
      <p:pic>
        <p:nvPicPr>
          <p:cNvPr id="14" name="Picture 13">
            <a:extLst>
              <a:ext uri="{FF2B5EF4-FFF2-40B4-BE49-F238E27FC236}">
                <a16:creationId xmlns:a16="http://schemas.microsoft.com/office/drawing/2014/main" id="{DAB28D5C-D573-4C75-A4F0-D759A125B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5637" y="2595288"/>
            <a:ext cx="1875499" cy="1667110"/>
          </a:xfrm>
          <a:prstGeom prst="rect">
            <a:avLst/>
          </a:prstGeom>
        </p:spPr>
      </p:pic>
      <p:sp>
        <p:nvSpPr>
          <p:cNvPr id="17" name="Rectangle 16">
            <a:extLst>
              <a:ext uri="{FF2B5EF4-FFF2-40B4-BE49-F238E27FC236}">
                <a16:creationId xmlns:a16="http://schemas.microsoft.com/office/drawing/2014/main" id="{20B9A5AC-9573-440C-806C-2520B743DC59}"/>
              </a:ext>
            </a:extLst>
          </p:cNvPr>
          <p:cNvSpPr/>
          <p:nvPr userDrawn="1"/>
        </p:nvSpPr>
        <p:spPr>
          <a:xfrm>
            <a:off x="1862818" y="1050544"/>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8" name="Picture 17">
            <a:extLst>
              <a:ext uri="{FF2B5EF4-FFF2-40B4-BE49-F238E27FC236}">
                <a16:creationId xmlns:a16="http://schemas.microsoft.com/office/drawing/2014/main" id="{F51A2D31-29F3-4459-A420-30320B42CC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5270" y="1554357"/>
            <a:ext cx="2675612" cy="1528921"/>
          </a:xfrm>
          <a:prstGeom prst="rect">
            <a:avLst/>
          </a:prstGeom>
        </p:spPr>
      </p:pic>
      <p:sp>
        <p:nvSpPr>
          <p:cNvPr id="20" name="Title 1">
            <a:extLst>
              <a:ext uri="{FF2B5EF4-FFF2-40B4-BE49-F238E27FC236}">
                <a16:creationId xmlns:a16="http://schemas.microsoft.com/office/drawing/2014/main" id="{B620ACCE-ADAA-47E2-A8D0-A0B97466EF6B}"/>
              </a:ext>
            </a:extLst>
          </p:cNvPr>
          <p:cNvSpPr>
            <a:spLocks noGrp="1"/>
          </p:cNvSpPr>
          <p:nvPr>
            <p:ph type="ctrTitle"/>
          </p:nvPr>
        </p:nvSpPr>
        <p:spPr>
          <a:xfrm>
            <a:off x="1887908" y="3203713"/>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21" name="Subtitle 2">
            <a:extLst>
              <a:ext uri="{FF2B5EF4-FFF2-40B4-BE49-F238E27FC236}">
                <a16:creationId xmlns:a16="http://schemas.microsoft.com/office/drawing/2014/main" id="{32480C50-51C7-453A-9B4B-C5A54D1C4EB6}"/>
              </a:ext>
            </a:extLst>
          </p:cNvPr>
          <p:cNvSpPr>
            <a:spLocks noGrp="1"/>
          </p:cNvSpPr>
          <p:nvPr>
            <p:ph type="subTitle" idx="1"/>
          </p:nvPr>
        </p:nvSpPr>
        <p:spPr>
          <a:xfrm>
            <a:off x="1887908" y="5079616"/>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Tree>
    <p:extLst>
      <p:ext uri="{BB962C8B-B14F-4D97-AF65-F5344CB8AC3E}">
        <p14:creationId xmlns:p14="http://schemas.microsoft.com/office/powerpoint/2010/main" val="402024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5EB44C-39F5-421B-A156-F94CB807A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11" y="2595454"/>
            <a:ext cx="1875129" cy="1666781"/>
          </a:xfrm>
          <a:prstGeom prst="rect">
            <a:avLst/>
          </a:prstGeom>
        </p:spPr>
      </p:pic>
      <p:pic>
        <p:nvPicPr>
          <p:cNvPr id="11" name="Picture 10">
            <a:extLst>
              <a:ext uri="{FF2B5EF4-FFF2-40B4-BE49-F238E27FC236}">
                <a16:creationId xmlns:a16="http://schemas.microsoft.com/office/drawing/2014/main" id="{6B160EF6-F12D-44EA-B5BC-1DFB08688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4416" y="2596710"/>
            <a:ext cx="1872303" cy="1664269"/>
          </a:xfrm>
          <a:prstGeom prst="rect">
            <a:avLst/>
          </a:prstGeom>
        </p:spPr>
      </p:pic>
      <p:pic>
        <p:nvPicPr>
          <p:cNvPr id="14" name="Picture 13">
            <a:extLst>
              <a:ext uri="{FF2B5EF4-FFF2-40B4-BE49-F238E27FC236}">
                <a16:creationId xmlns:a16="http://schemas.microsoft.com/office/drawing/2014/main" id="{DAB28D5C-D573-4C75-A4F0-D759A125B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5637" y="2595288"/>
            <a:ext cx="1875499" cy="1667110"/>
          </a:xfrm>
          <a:prstGeom prst="rect">
            <a:avLst/>
          </a:prstGeom>
        </p:spPr>
      </p:pic>
      <p:sp>
        <p:nvSpPr>
          <p:cNvPr id="17" name="Rectangle 16">
            <a:extLst>
              <a:ext uri="{FF2B5EF4-FFF2-40B4-BE49-F238E27FC236}">
                <a16:creationId xmlns:a16="http://schemas.microsoft.com/office/drawing/2014/main" id="{20B9A5AC-9573-440C-806C-2520B743DC59}"/>
              </a:ext>
            </a:extLst>
          </p:cNvPr>
          <p:cNvSpPr/>
          <p:nvPr userDrawn="1"/>
        </p:nvSpPr>
        <p:spPr>
          <a:xfrm>
            <a:off x="3735121" y="1044811"/>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8" name="Picture 17">
            <a:extLst>
              <a:ext uri="{FF2B5EF4-FFF2-40B4-BE49-F238E27FC236}">
                <a16:creationId xmlns:a16="http://schemas.microsoft.com/office/drawing/2014/main" id="{F51A2D31-29F3-4459-A420-30320B42CC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47573" y="1501985"/>
            <a:ext cx="2675612" cy="1528921"/>
          </a:xfrm>
          <a:prstGeom prst="rect">
            <a:avLst/>
          </a:prstGeom>
        </p:spPr>
      </p:pic>
      <p:sp>
        <p:nvSpPr>
          <p:cNvPr id="20" name="Title 1">
            <a:extLst>
              <a:ext uri="{FF2B5EF4-FFF2-40B4-BE49-F238E27FC236}">
                <a16:creationId xmlns:a16="http://schemas.microsoft.com/office/drawing/2014/main" id="{B620ACCE-ADAA-47E2-A8D0-A0B97466EF6B}"/>
              </a:ext>
            </a:extLst>
          </p:cNvPr>
          <p:cNvSpPr>
            <a:spLocks noGrp="1"/>
          </p:cNvSpPr>
          <p:nvPr>
            <p:ph type="ctrTitle"/>
          </p:nvPr>
        </p:nvSpPr>
        <p:spPr>
          <a:xfrm>
            <a:off x="3763352" y="3030905"/>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21" name="Subtitle 2">
            <a:extLst>
              <a:ext uri="{FF2B5EF4-FFF2-40B4-BE49-F238E27FC236}">
                <a16:creationId xmlns:a16="http://schemas.microsoft.com/office/drawing/2014/main" id="{32480C50-51C7-453A-9B4B-C5A54D1C4EB6}"/>
              </a:ext>
            </a:extLst>
          </p:cNvPr>
          <p:cNvSpPr>
            <a:spLocks noGrp="1"/>
          </p:cNvSpPr>
          <p:nvPr>
            <p:ph type="subTitle" idx="1"/>
          </p:nvPr>
        </p:nvSpPr>
        <p:spPr>
          <a:xfrm>
            <a:off x="3763352" y="4969939"/>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Tree>
    <p:extLst>
      <p:ext uri="{BB962C8B-B14F-4D97-AF65-F5344CB8AC3E}">
        <p14:creationId xmlns:p14="http://schemas.microsoft.com/office/powerpoint/2010/main" val="321919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5EB44C-39F5-421B-A156-F94CB807A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79" y="2595454"/>
            <a:ext cx="1875129" cy="1666781"/>
          </a:xfrm>
          <a:prstGeom prst="rect">
            <a:avLst/>
          </a:prstGeom>
        </p:spPr>
      </p:pic>
      <p:pic>
        <p:nvPicPr>
          <p:cNvPr id="11" name="Picture 10">
            <a:extLst>
              <a:ext uri="{FF2B5EF4-FFF2-40B4-BE49-F238E27FC236}">
                <a16:creationId xmlns:a16="http://schemas.microsoft.com/office/drawing/2014/main" id="{6B160EF6-F12D-44EA-B5BC-1DFB08688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7908" y="2596710"/>
            <a:ext cx="1872303" cy="1664269"/>
          </a:xfrm>
          <a:prstGeom prst="rect">
            <a:avLst/>
          </a:prstGeom>
        </p:spPr>
      </p:pic>
      <p:pic>
        <p:nvPicPr>
          <p:cNvPr id="14" name="Picture 13">
            <a:extLst>
              <a:ext uri="{FF2B5EF4-FFF2-40B4-BE49-F238E27FC236}">
                <a16:creationId xmlns:a16="http://schemas.microsoft.com/office/drawing/2014/main" id="{DAB28D5C-D573-4C75-A4F0-D759A125B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59917" y="2595288"/>
            <a:ext cx="1875499" cy="1667110"/>
          </a:xfrm>
          <a:prstGeom prst="rect">
            <a:avLst/>
          </a:prstGeom>
        </p:spPr>
      </p:pic>
      <p:sp>
        <p:nvSpPr>
          <p:cNvPr id="17" name="Rectangle 16">
            <a:extLst>
              <a:ext uri="{FF2B5EF4-FFF2-40B4-BE49-F238E27FC236}">
                <a16:creationId xmlns:a16="http://schemas.microsoft.com/office/drawing/2014/main" id="{20B9A5AC-9573-440C-806C-2520B743DC59}"/>
              </a:ext>
            </a:extLst>
          </p:cNvPr>
          <p:cNvSpPr/>
          <p:nvPr userDrawn="1"/>
        </p:nvSpPr>
        <p:spPr>
          <a:xfrm>
            <a:off x="5635121" y="1117451"/>
            <a:ext cx="3500516" cy="5316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8" name="Picture 17">
            <a:extLst>
              <a:ext uri="{FF2B5EF4-FFF2-40B4-BE49-F238E27FC236}">
                <a16:creationId xmlns:a16="http://schemas.microsoft.com/office/drawing/2014/main" id="{F51A2D31-29F3-4459-A420-30320B42CC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5936" y="1566594"/>
            <a:ext cx="2675612" cy="1528921"/>
          </a:xfrm>
          <a:prstGeom prst="rect">
            <a:avLst/>
          </a:prstGeom>
        </p:spPr>
      </p:pic>
      <p:sp>
        <p:nvSpPr>
          <p:cNvPr id="20" name="Title 1">
            <a:extLst>
              <a:ext uri="{FF2B5EF4-FFF2-40B4-BE49-F238E27FC236}">
                <a16:creationId xmlns:a16="http://schemas.microsoft.com/office/drawing/2014/main" id="{B620ACCE-ADAA-47E2-A8D0-A0B97466EF6B}"/>
              </a:ext>
            </a:extLst>
          </p:cNvPr>
          <p:cNvSpPr>
            <a:spLocks noGrp="1"/>
          </p:cNvSpPr>
          <p:nvPr>
            <p:ph type="ctrTitle"/>
          </p:nvPr>
        </p:nvSpPr>
        <p:spPr>
          <a:xfrm>
            <a:off x="5663352" y="3095514"/>
            <a:ext cx="3444054" cy="1846766"/>
          </a:xfrm>
        </p:spPr>
        <p:txBody>
          <a:bodyPr anchor="b">
            <a:normAutofit/>
          </a:bodyPr>
          <a:lstStyle>
            <a:lvl1pPr algn="l">
              <a:lnSpc>
                <a:spcPct val="90000"/>
              </a:lnSpc>
              <a:defRPr sz="3600">
                <a:solidFill>
                  <a:schemeClr val="bg1"/>
                </a:solidFill>
              </a:defRPr>
            </a:lvl1pPr>
          </a:lstStyle>
          <a:p>
            <a:r>
              <a:rPr lang="en-US" dirty="0"/>
              <a:t>Click to edit Master title style</a:t>
            </a:r>
            <a:endParaRPr dirty="0"/>
          </a:p>
        </p:txBody>
      </p:sp>
      <p:sp>
        <p:nvSpPr>
          <p:cNvPr id="21" name="Subtitle 2">
            <a:extLst>
              <a:ext uri="{FF2B5EF4-FFF2-40B4-BE49-F238E27FC236}">
                <a16:creationId xmlns:a16="http://schemas.microsoft.com/office/drawing/2014/main" id="{32480C50-51C7-453A-9B4B-C5A54D1C4EB6}"/>
              </a:ext>
            </a:extLst>
          </p:cNvPr>
          <p:cNvSpPr>
            <a:spLocks noGrp="1"/>
          </p:cNvSpPr>
          <p:nvPr>
            <p:ph type="subTitle" idx="1"/>
          </p:nvPr>
        </p:nvSpPr>
        <p:spPr>
          <a:xfrm>
            <a:off x="5666493" y="5021758"/>
            <a:ext cx="3444054"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Tree>
    <p:extLst>
      <p:ext uri="{BB962C8B-B14F-4D97-AF65-F5344CB8AC3E}">
        <p14:creationId xmlns:p14="http://schemas.microsoft.com/office/powerpoint/2010/main" val="20843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D98EB29-FC9B-4C2B-904F-BFFC0BB503A4}" type="datetime1">
              <a:rPr lang="en-US" smtClean="0"/>
              <a:t>3/5/2021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Council on Social Work Education                                                                                                                                                                                                                       www.cswe.org</a:t>
            </a:r>
          </a:p>
        </p:txBody>
      </p:sp>
      <p:pic>
        <p:nvPicPr>
          <p:cNvPr id="7" name="Picture 6">
            <a:extLst>
              <a:ext uri="{FF2B5EF4-FFF2-40B4-BE49-F238E27FC236}">
                <a16:creationId xmlns:a16="http://schemas.microsoft.com/office/drawing/2014/main" id="{371CCD59-F824-4A14-A373-27D671FAD4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5" y="5910469"/>
            <a:ext cx="528915" cy="705220"/>
          </a:xfrm>
          <a:prstGeom prst="rect">
            <a:avLst/>
          </a:prstGeom>
        </p:spPr>
      </p:pic>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p:nvPr/>
        </p:nvSpPr>
        <p:spPr>
          <a:xfrm>
            <a:off x="3089128" y="3145188"/>
            <a:ext cx="3025986" cy="28007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3144813" y="3429000"/>
            <a:ext cx="2854374" cy="1398442"/>
          </a:xfrm>
        </p:spPr>
        <p:txBody>
          <a:bodyPr anchor="b">
            <a:normAutofit/>
          </a:bodyPr>
          <a:lstStyle>
            <a:lvl1pPr>
              <a:defRPr sz="225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3144644" y="5451565"/>
            <a:ext cx="2854374" cy="449523"/>
          </a:xfrm>
        </p:spPr>
        <p:txBody>
          <a:bodyPr>
            <a:normAutofit/>
          </a:bodyPr>
          <a:lstStyle>
            <a:lvl1pPr marL="0" indent="0">
              <a:spcBef>
                <a:spcPts val="0"/>
              </a:spcBef>
              <a:buNone/>
              <a:defRPr sz="15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Edit Master text styles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3" y="3175470"/>
            <a:ext cx="3081434" cy="27390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113" y="3173132"/>
            <a:ext cx="3086688" cy="2743722"/>
          </a:xfrm>
          <a:prstGeom prst="rect">
            <a:avLst/>
          </a:prstGeom>
        </p:spPr>
      </p:pic>
      <p:pic>
        <p:nvPicPr>
          <p:cNvPr id="7" name="Picture 6">
            <a:extLst>
              <a:ext uri="{FF2B5EF4-FFF2-40B4-BE49-F238E27FC236}">
                <a16:creationId xmlns:a16="http://schemas.microsoft.com/office/drawing/2014/main" id="{C34DA04C-725E-46FA-A199-985F32B3E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5085" y="6334214"/>
            <a:ext cx="528915" cy="70522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DE53C"/>
          </p15:clr>
        </p15:guide>
        <p15:guide id="2" orient="horz" pos="1296" userDrawn="1">
          <p15:clr>
            <a:srgbClr val="FDE53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8" name="Rectangle 7"/>
          <p:cNvSpPr/>
          <p:nvPr/>
        </p:nvSpPr>
        <p:spPr>
          <a:xfrm>
            <a:off x="3075737" y="3245004"/>
            <a:ext cx="2971013" cy="27003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3144813" y="3429000"/>
            <a:ext cx="2854374" cy="1398442"/>
          </a:xfrm>
        </p:spPr>
        <p:txBody>
          <a:bodyPr anchor="b">
            <a:normAutofit/>
          </a:bodyPr>
          <a:lstStyle>
            <a:lvl1pPr>
              <a:defRPr sz="225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3144644" y="5451565"/>
            <a:ext cx="2854374" cy="449523"/>
          </a:xfrm>
        </p:spPr>
        <p:txBody>
          <a:bodyPr>
            <a:normAutofit/>
          </a:bodyPr>
          <a:lstStyle>
            <a:lvl1pPr marL="0" indent="0">
              <a:spcBef>
                <a:spcPts val="0"/>
              </a:spcBef>
              <a:buNone/>
              <a:defRPr sz="15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Edit Master text styles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6" y="3274725"/>
            <a:ext cx="2971013" cy="26409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113" y="3277022"/>
            <a:ext cx="2971013" cy="2640900"/>
          </a:xfrm>
          <a:prstGeom prst="rect">
            <a:avLst/>
          </a:prstGeom>
        </p:spPr>
      </p:pic>
      <p:pic>
        <p:nvPicPr>
          <p:cNvPr id="7" name="Picture 6">
            <a:extLst>
              <a:ext uri="{FF2B5EF4-FFF2-40B4-BE49-F238E27FC236}">
                <a16:creationId xmlns:a16="http://schemas.microsoft.com/office/drawing/2014/main" id="{64FE2F40-9732-4382-9912-4B0D1B0E22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5085" y="6334215"/>
            <a:ext cx="528915" cy="705220"/>
          </a:xfrm>
          <a:prstGeom prst="rect">
            <a:avLst/>
          </a:prstGeom>
        </p:spPr>
      </p:pic>
    </p:spTree>
    <p:extLst>
      <p:ext uri="{BB962C8B-B14F-4D97-AF65-F5344CB8AC3E}">
        <p14:creationId xmlns:p14="http://schemas.microsoft.com/office/powerpoint/2010/main" val="23874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DE53C"/>
          </p15:clr>
        </p15:guide>
        <p15:guide id="2" orient="horz" pos="1296"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8" name="Rectangle 7"/>
          <p:cNvSpPr/>
          <p:nvPr/>
        </p:nvSpPr>
        <p:spPr>
          <a:xfrm>
            <a:off x="3075737" y="3245004"/>
            <a:ext cx="2971013" cy="27003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3144813" y="3429000"/>
            <a:ext cx="2854374" cy="1398442"/>
          </a:xfrm>
        </p:spPr>
        <p:txBody>
          <a:bodyPr anchor="b">
            <a:normAutofit/>
          </a:bodyPr>
          <a:lstStyle>
            <a:lvl1pPr>
              <a:defRPr sz="225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3144644" y="5451565"/>
            <a:ext cx="2854374" cy="449523"/>
          </a:xfrm>
        </p:spPr>
        <p:txBody>
          <a:bodyPr>
            <a:normAutofit/>
          </a:bodyPr>
          <a:lstStyle>
            <a:lvl1pPr marL="0" indent="0">
              <a:spcBef>
                <a:spcPts val="0"/>
              </a:spcBef>
              <a:buNone/>
              <a:defRPr sz="15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Edit Master text styles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6" y="3274725"/>
            <a:ext cx="2971013" cy="26409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643" y="3279271"/>
            <a:ext cx="2965953" cy="2636402"/>
          </a:xfrm>
          <a:prstGeom prst="rect">
            <a:avLst/>
          </a:prstGeom>
        </p:spPr>
      </p:pic>
      <p:pic>
        <p:nvPicPr>
          <p:cNvPr id="7" name="Picture 6">
            <a:extLst>
              <a:ext uri="{FF2B5EF4-FFF2-40B4-BE49-F238E27FC236}">
                <a16:creationId xmlns:a16="http://schemas.microsoft.com/office/drawing/2014/main" id="{FA301242-D79C-44D2-9EB2-04A0FBC906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5085" y="6334215"/>
            <a:ext cx="528915" cy="705220"/>
          </a:xfrm>
          <a:prstGeom prst="rect">
            <a:avLst/>
          </a:prstGeom>
        </p:spPr>
      </p:pic>
    </p:spTree>
    <p:extLst>
      <p:ext uri="{BB962C8B-B14F-4D97-AF65-F5344CB8AC3E}">
        <p14:creationId xmlns:p14="http://schemas.microsoft.com/office/powerpoint/2010/main" val="13911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DE53C"/>
          </p15:clr>
        </p15:guide>
        <p15:guide id="2" orient="horz" pos="1296"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29151"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4AC2A718-98BE-4189-A589-C0BB0E565B00}" type="datetime1">
              <a:rPr lang="en-US" smtClean="0"/>
              <a:t>3/5/2021</a:t>
            </a:fld>
            <a:endParaRPr lang="en-US" dirty="0"/>
          </a:p>
        </p:txBody>
      </p:sp>
      <p:sp>
        <p:nvSpPr>
          <p:cNvPr id="6" name="Footer Placeholder 5"/>
          <p:cNvSpPr>
            <a:spLocks noGrp="1"/>
          </p:cNvSpPr>
          <p:nvPr>
            <p:ph type="ftr" sz="quarter" idx="11"/>
          </p:nvPr>
        </p:nvSpPr>
        <p:spPr/>
        <p:txBody>
          <a:bodyPr/>
          <a:lstStyle>
            <a:lvl1pPr>
              <a:defRPr/>
            </a:lvl1pPr>
          </a:lstStyle>
          <a:p>
            <a:r>
              <a:rPr lang="en-US"/>
              <a:t>Council on Social Work Education                                                                                                                                                                                                                       www.cswe.org</a:t>
            </a:r>
            <a:endParaRPr lang="en-US" dirty="0"/>
          </a:p>
        </p:txBody>
      </p:sp>
      <p:pic>
        <p:nvPicPr>
          <p:cNvPr id="8" name="Picture 7">
            <a:extLst>
              <a:ext uri="{FF2B5EF4-FFF2-40B4-BE49-F238E27FC236}">
                <a16:creationId xmlns:a16="http://schemas.microsoft.com/office/drawing/2014/main" id="{890698A2-9FAC-4D04-8EC1-F616AAC4A0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7566" y="5909830"/>
            <a:ext cx="528915" cy="705220"/>
          </a:xfrm>
          <a:prstGeom prst="rect">
            <a:avLst/>
          </a:prstGeom>
        </p:spPr>
      </p:pic>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ectangle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accent1">
                  <a:lumMod val="75000"/>
                </a:schemeClr>
              </a:solidFill>
            </a:endParaRPr>
          </a:p>
        </p:txBody>
      </p:sp>
      <p:sp>
        <p:nvSpPr>
          <p:cNvPr id="2" name="Title Placeholder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340052" y="6629400"/>
            <a:ext cx="750497"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DA27787D-09A8-4918-9E52-5D6D10BFDDCD}" type="datetime1">
              <a:rPr lang="en-US" smtClean="0"/>
              <a:t>3/5/2021</a:t>
            </a:fld>
            <a:endParaRPr lang="en-US" dirty="0"/>
          </a:p>
        </p:txBody>
      </p:sp>
      <p:sp>
        <p:nvSpPr>
          <p:cNvPr id="5" name="Footer Placeholder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r>
              <a:rPr lang="en-US"/>
              <a:t>Council on Social Work Education                                                                                                                                                                                                                       www.cswe.org</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6" r:id="rId4"/>
    <p:sldLayoutId id="2147483650" r:id="rId5"/>
    <p:sldLayoutId id="2147483651" r:id="rId6"/>
    <p:sldLayoutId id="2147483663" r:id="rId7"/>
    <p:sldLayoutId id="2147483664"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hyperlink" Target="https://www.recoveryanswers.org/addiction-ary/" TargetMode="External"/><Relationship Id="rId4" Type="http://schemas.openxmlformats.org/officeDocument/2006/relationships/image" Target="../media/image3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https://www.recoveryanswers.org/addiction-ary/" TargetMode="External"/><Relationship Id="rId4" Type="http://schemas.openxmlformats.org/officeDocument/2006/relationships/image" Target="../media/image31.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2.wmf"/></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hyperlink" Target="https://www.recoveryanswers.org/addiction-ary/"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8" Type="http://schemas.openxmlformats.org/officeDocument/2006/relationships/hyperlink" Target="https://www.recoveryanswers.org/addiction-ary/"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38.wmf"/><Relationship Id="rId5" Type="http://schemas.openxmlformats.org/officeDocument/2006/relationships/oleObject" Target="../embeddings/oleObject6.bin"/><Relationship Id="rId4" Type="http://schemas.openxmlformats.org/officeDocument/2006/relationships/image" Target="../media/image37.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s://ohiostate.pressbooks.pub/substancemisusepart1/"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ohiostate.pressbooks.pub/substancemisusepart2/"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hyperlink" Target="https://www.drugabuse.gov/nidamed-medical-health-professionals/health-professions-education/words-matter-terms-to-use-avoid-when-talking-about-addiction"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s://www.whitehouse.gov/sites/whitehouse.gov/files/images/Memo%20-%20Changing%20Federal%20Terminology%20Regrading%20Substance%20Use%20and%20Substance%20Use%20Disorders.pdf"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hyperlink" Target="http://broken-no-more.org/power-words/"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title box with CSWE (Council on Social Work Education) logo, followed by presentation title Understanding The Brain, Mind, &amp; Psychoactive Substance Misuse, then the presenter information Dr. Audrey Begun, MSW, PhD, The Ohio State University, and Date of May, 2020; to the right, are 3 images one of an African American woman in a classroom that says &quot;Educate&quot; one with a government building that says &quot;Advocate&quot; and one with a woman and man working together that says &quot;Collaborate&quot;"/>
          <p:cNvSpPr>
            <a:spLocks noGrp="1"/>
          </p:cNvSpPr>
          <p:nvPr>
            <p:ph type="ctrTitle"/>
          </p:nvPr>
        </p:nvSpPr>
        <p:spPr>
          <a:xfrm>
            <a:off x="28029" y="3074158"/>
            <a:ext cx="3444054" cy="2104295"/>
          </a:xfrm>
        </p:spPr>
        <p:txBody>
          <a:bodyPr>
            <a:normAutofit/>
          </a:bodyPr>
          <a:lstStyle/>
          <a:p>
            <a:r>
              <a:rPr lang="en-US" sz="3400" dirty="0"/>
              <a:t>Addressing Stigma Concerning Substance Misuse</a:t>
            </a:r>
          </a:p>
        </p:txBody>
      </p:sp>
      <p:sp>
        <p:nvSpPr>
          <p:cNvPr id="3" name="Subtitle 2"/>
          <p:cNvSpPr>
            <a:spLocks noGrp="1"/>
          </p:cNvSpPr>
          <p:nvPr>
            <p:ph type="subTitle" idx="1"/>
          </p:nvPr>
        </p:nvSpPr>
        <p:spPr>
          <a:xfrm>
            <a:off x="28029" y="5550786"/>
            <a:ext cx="3444054" cy="448056"/>
          </a:xfrm>
        </p:spPr>
        <p:txBody>
          <a:bodyPr>
            <a:noAutofit/>
          </a:bodyPr>
          <a:lstStyle/>
          <a:p>
            <a:r>
              <a:rPr lang="en-US" sz="1800" dirty="0"/>
              <a:t>Dr. Audrey Begun, MSW, PhD</a:t>
            </a:r>
          </a:p>
          <a:p>
            <a:r>
              <a:rPr lang="en-US" sz="1800" dirty="0"/>
              <a:t>The Ohio State University</a:t>
            </a:r>
          </a:p>
          <a:p>
            <a:r>
              <a:rPr lang="en-US" sz="1800" dirty="0"/>
              <a:t>December, 2020</a:t>
            </a:r>
          </a:p>
        </p:txBody>
      </p:sp>
      <p:sp>
        <p:nvSpPr>
          <p:cNvPr id="4" name="TextBox 3">
            <a:extLst>
              <a:ext uri="{FF2B5EF4-FFF2-40B4-BE49-F238E27FC236}">
                <a16:creationId xmlns:a16="http://schemas.microsoft.com/office/drawing/2014/main" id="{B0E2D8F5-A6E2-4FF8-B41E-8AC0001CBEF5}"/>
              </a:ext>
            </a:extLst>
          </p:cNvPr>
          <p:cNvSpPr txBox="1"/>
          <p:nvPr/>
        </p:nvSpPr>
        <p:spPr>
          <a:xfrm>
            <a:off x="422210" y="6488668"/>
            <a:ext cx="8299580" cy="369332"/>
          </a:xfrm>
          <a:prstGeom prst="rect">
            <a:avLst/>
          </a:prstGeom>
          <a:noFill/>
        </p:spPr>
        <p:txBody>
          <a:bodyPr wrap="none" rtlCol="0">
            <a:spAutoFit/>
          </a:bodyPr>
          <a:lstStyle/>
          <a:p>
            <a:r>
              <a:rPr lang="en-US" dirty="0"/>
              <a:t>   *Funded in part by the Substance  Abuse and Mental Health Services Administration</a:t>
            </a:r>
          </a:p>
        </p:txBody>
      </p:sp>
      <p:graphicFrame>
        <p:nvGraphicFramePr>
          <p:cNvPr id="5" name="Object 4">
            <a:extLst>
              <a:ext uri="{FF2B5EF4-FFF2-40B4-BE49-F238E27FC236}">
                <a16:creationId xmlns:a16="http://schemas.microsoft.com/office/drawing/2014/main" id="{78105E57-E748-41E7-8C51-7BBDBA2BC8C9}"/>
              </a:ext>
            </a:extLst>
          </p:cNvPr>
          <p:cNvGraphicFramePr>
            <a:graphicFrameLocks noChangeAspect="1"/>
          </p:cNvGraphicFramePr>
          <p:nvPr>
            <p:extLst>
              <p:ext uri="{D42A27DB-BD31-4B8C-83A1-F6EECF244321}">
                <p14:modId xmlns:p14="http://schemas.microsoft.com/office/powerpoint/2010/main" val="3363661167"/>
              </p:ext>
            </p:extLst>
          </p:nvPr>
        </p:nvGraphicFramePr>
        <p:xfrm>
          <a:off x="3498977" y="2487706"/>
          <a:ext cx="5643888" cy="1734670"/>
        </p:xfrm>
        <a:graphic>
          <a:graphicData uri="http://schemas.openxmlformats.org/presentationml/2006/ole">
            <mc:AlternateContent xmlns:mc="http://schemas.openxmlformats.org/markup-compatibility/2006">
              <mc:Choice xmlns:v="urn:schemas-microsoft-com:vml" Requires="v">
                <p:oleObj r:id="rId3" imgW="8253720" imgH="1904760" progId="">
                  <p:embed/>
                </p:oleObj>
              </mc:Choice>
              <mc:Fallback>
                <p:oleObj r:id="rId3" imgW="8253720" imgH="1904760" progId="">
                  <p:embed/>
                  <p:pic>
                    <p:nvPicPr>
                      <p:cNvPr id="0" name=""/>
                      <p:cNvPicPr/>
                      <p:nvPr/>
                    </p:nvPicPr>
                    <p:blipFill>
                      <a:blip r:embed="rId4"/>
                      <a:stretch>
                        <a:fillRect/>
                      </a:stretch>
                    </p:blipFill>
                    <p:spPr>
                      <a:xfrm>
                        <a:off x="3498977" y="2487706"/>
                        <a:ext cx="5643888" cy="1734670"/>
                      </a:xfrm>
                      <a:prstGeom prst="rect">
                        <a:avLst/>
                      </a:prstGeom>
                    </p:spPr>
                  </p:pic>
                </p:oleObj>
              </mc:Fallback>
            </mc:AlternateContent>
          </a:graphicData>
        </a:graphic>
      </p:graphicFrame>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10</a:t>
            </a:fld>
            <a:endParaRPr lang="en-US"/>
          </a:p>
        </p:txBody>
      </p:sp>
      <p:sp>
        <p:nvSpPr>
          <p:cNvPr id="7" name="Title 1">
            <a:extLst>
              <a:ext uri="{FF2B5EF4-FFF2-40B4-BE49-F238E27FC236}">
                <a16:creationId xmlns:a16="http://schemas.microsoft.com/office/drawing/2014/main" id="{E6F8574B-6EE8-4742-9889-85C2E1028FA5}"/>
              </a:ext>
            </a:extLst>
          </p:cNvPr>
          <p:cNvSpPr txBox="1">
            <a:spLocks/>
          </p:cNvSpPr>
          <p:nvPr/>
        </p:nvSpPr>
        <p:spPr>
          <a:xfrm>
            <a:off x="628650" y="2735318"/>
            <a:ext cx="7886700" cy="1387364"/>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a:solidFill>
                  <a:srgbClr val="FF0000"/>
                </a:solidFill>
              </a:rPr>
              <a:t>user</a:t>
            </a:r>
            <a:endParaRPr lang="en-US" sz="8000" b="1" dirty="0">
              <a:solidFill>
                <a:srgbClr val="FF0000"/>
              </a:solidFill>
            </a:endParaRPr>
          </a:p>
        </p:txBody>
      </p:sp>
    </p:spTree>
    <p:extLst>
      <p:ext uri="{BB962C8B-B14F-4D97-AF65-F5344CB8AC3E}">
        <p14:creationId xmlns:p14="http://schemas.microsoft.com/office/powerpoint/2010/main" val="263164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11</a:t>
            </a:fld>
            <a:endParaRPr lang="en-US"/>
          </a:p>
        </p:txBody>
      </p:sp>
      <p:sp>
        <p:nvSpPr>
          <p:cNvPr id="7" name="Title 1">
            <a:extLst>
              <a:ext uri="{FF2B5EF4-FFF2-40B4-BE49-F238E27FC236}">
                <a16:creationId xmlns:a16="http://schemas.microsoft.com/office/drawing/2014/main" id="{C069E453-D3BA-453A-86F0-3329676DA87B}"/>
              </a:ext>
            </a:extLst>
          </p:cNvPr>
          <p:cNvSpPr txBox="1">
            <a:spLocks/>
          </p:cNvSpPr>
          <p:nvPr/>
        </p:nvSpPr>
        <p:spPr>
          <a:xfrm>
            <a:off x="628650" y="2766218"/>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a:solidFill>
                  <a:srgbClr val="FF0000"/>
                </a:solidFill>
              </a:rPr>
              <a:t>drug seeker</a:t>
            </a:r>
            <a:endParaRPr lang="en-US" sz="8000" b="1" dirty="0">
              <a:solidFill>
                <a:srgbClr val="FF0000"/>
              </a:solidFill>
            </a:endParaRPr>
          </a:p>
        </p:txBody>
      </p:sp>
    </p:spTree>
    <p:extLst>
      <p:ext uri="{BB962C8B-B14F-4D97-AF65-F5344CB8AC3E}">
        <p14:creationId xmlns:p14="http://schemas.microsoft.com/office/powerpoint/2010/main" val="132998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03306-B8A0-46CC-975D-0CA032563EFD}"/>
              </a:ext>
            </a:extLst>
          </p:cNvPr>
          <p:cNvSpPr>
            <a:spLocks noGrp="1"/>
          </p:cNvSpPr>
          <p:nvPr>
            <p:ph type="title"/>
          </p:nvPr>
        </p:nvSpPr>
        <p:spPr>
          <a:xfrm>
            <a:off x="6696635" y="1121322"/>
            <a:ext cx="2447365" cy="2532888"/>
          </a:xfrm>
        </p:spPr>
        <p:txBody>
          <a:bodyPr anchor="b">
            <a:normAutofit/>
          </a:bodyPr>
          <a:lstStyle/>
          <a:p>
            <a:r>
              <a:rPr lang="en-US" sz="3600" b="1" dirty="0"/>
              <a:t>Outline</a:t>
            </a:r>
          </a:p>
        </p:txBody>
      </p:sp>
      <p:sp>
        <p:nvSpPr>
          <p:cNvPr id="2" name="Slide Number Placeholder 1">
            <a:extLst>
              <a:ext uri="{FF2B5EF4-FFF2-40B4-BE49-F238E27FC236}">
                <a16:creationId xmlns:a16="http://schemas.microsoft.com/office/drawing/2014/main" id="{D7D3053D-ACDE-481D-8C05-3314FBECCB10}"/>
              </a:ext>
            </a:extLst>
          </p:cNvPr>
          <p:cNvSpPr>
            <a:spLocks noGrp="1"/>
          </p:cNvSpPr>
          <p:nvPr>
            <p:ph type="sldNum" sz="quarter" idx="12"/>
          </p:nvPr>
        </p:nvSpPr>
        <p:spPr>
          <a:xfrm>
            <a:off x="0" y="6629400"/>
            <a:ext cx="307802" cy="228600"/>
          </a:xfrm>
        </p:spPr>
        <p:txBody>
          <a:bodyPr anchor="ctr">
            <a:normAutofit/>
          </a:bodyPr>
          <a:lstStyle/>
          <a:p>
            <a:pPr>
              <a:spcAft>
                <a:spcPts val="600"/>
              </a:spcAft>
            </a:pPr>
            <a:fld id="{9CD8D479-8942-46E8-A226-A4E01F7A105C}" type="slidenum">
              <a:rPr lang="en-US" smtClean="0"/>
              <a:pPr>
                <a:spcAft>
                  <a:spcPts val="600"/>
                </a:spcAft>
              </a:pPr>
              <a:t>12</a:t>
            </a:fld>
            <a:endParaRPr lang="en-US"/>
          </a:p>
        </p:txBody>
      </p:sp>
      <p:graphicFrame>
        <p:nvGraphicFramePr>
          <p:cNvPr id="8" name="Content Placeholder 5">
            <a:extLst>
              <a:ext uri="{FF2B5EF4-FFF2-40B4-BE49-F238E27FC236}">
                <a16:creationId xmlns:a16="http://schemas.microsoft.com/office/drawing/2014/main" id="{0F730451-1993-49E6-A2D3-17A3B98DF462}"/>
              </a:ext>
            </a:extLst>
          </p:cNvPr>
          <p:cNvGraphicFramePr>
            <a:graphicFrameLocks noGrp="1"/>
          </p:cNvGraphicFramePr>
          <p:nvPr>
            <p:ph idx="1"/>
            <p:extLst>
              <p:ext uri="{D42A27DB-BD31-4B8C-83A1-F6EECF244321}">
                <p14:modId xmlns:p14="http://schemas.microsoft.com/office/powerpoint/2010/main" val="896544595"/>
              </p:ext>
            </p:extLst>
          </p:nvPr>
        </p:nvGraphicFramePr>
        <p:xfrm>
          <a:off x="793376" y="430306"/>
          <a:ext cx="4625789" cy="6104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837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6A67-D7E2-41C3-B478-3673C8F3D8F1}"/>
              </a:ext>
            </a:extLst>
          </p:cNvPr>
          <p:cNvSpPr>
            <a:spLocks noGrp="1"/>
          </p:cNvSpPr>
          <p:nvPr>
            <p:ph type="title"/>
          </p:nvPr>
        </p:nvSpPr>
        <p:spPr>
          <a:xfrm>
            <a:off x="5933040" y="1790245"/>
            <a:ext cx="3138857" cy="2269388"/>
          </a:xfrm>
        </p:spPr>
        <p:txBody>
          <a:bodyPr anchor="b">
            <a:normAutofit fontScale="90000"/>
          </a:bodyPr>
          <a:lstStyle/>
          <a:p>
            <a:pPr algn="ctr"/>
            <a:r>
              <a:rPr lang="en-US" sz="3600" b="1" dirty="0">
                <a:solidFill>
                  <a:srgbClr val="FF0000"/>
                </a:solidFill>
              </a:rPr>
              <a:t>Words Matter*</a:t>
            </a:r>
            <a:br>
              <a:rPr lang="en-US" sz="3600" dirty="0">
                <a:solidFill>
                  <a:srgbClr val="FF0000"/>
                </a:solidFill>
              </a:rPr>
            </a:br>
            <a:br>
              <a:rPr lang="en-US" sz="3600" dirty="0">
                <a:solidFill>
                  <a:srgbClr val="FF0000"/>
                </a:solidFill>
              </a:rPr>
            </a:br>
            <a:r>
              <a:rPr lang="en-US" sz="2800" dirty="0">
                <a:solidFill>
                  <a:srgbClr val="FF0000"/>
                </a:solidFill>
              </a:rPr>
              <a:t>(*it’s not “just” semantics or political correctness)</a:t>
            </a:r>
          </a:p>
        </p:txBody>
      </p:sp>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a:xfrm>
            <a:off x="0" y="6629400"/>
            <a:ext cx="307802" cy="228600"/>
          </a:xfrm>
        </p:spPr>
        <p:txBody>
          <a:bodyPr anchor="ctr">
            <a:normAutofit/>
          </a:bodyPr>
          <a:lstStyle/>
          <a:p>
            <a:pPr>
              <a:spcAft>
                <a:spcPts val="600"/>
              </a:spcAft>
            </a:pPr>
            <a:fld id="{9CD8D479-8942-46E8-A226-A4E01F7A105C}" type="slidenum">
              <a:rPr lang="en-US" smtClean="0"/>
              <a:pPr>
                <a:spcAft>
                  <a:spcPts val="600"/>
                </a:spcAft>
              </a:pPr>
              <a:t>13</a:t>
            </a:fld>
            <a:endParaRPr lang="en-US"/>
          </a:p>
        </p:txBody>
      </p:sp>
      <p:sp>
        <p:nvSpPr>
          <p:cNvPr id="3" name="TextBox 2">
            <a:extLst>
              <a:ext uri="{FF2B5EF4-FFF2-40B4-BE49-F238E27FC236}">
                <a16:creationId xmlns:a16="http://schemas.microsoft.com/office/drawing/2014/main" id="{4DC92D81-AD53-4F37-A793-E7C38CE27F40}"/>
              </a:ext>
            </a:extLst>
          </p:cNvPr>
          <p:cNvSpPr txBox="1"/>
          <p:nvPr/>
        </p:nvSpPr>
        <p:spPr>
          <a:xfrm>
            <a:off x="445540" y="6182442"/>
            <a:ext cx="6898535" cy="523220"/>
          </a:xfrm>
          <a:prstGeom prst="rect">
            <a:avLst/>
          </a:prstGeom>
          <a:noFill/>
        </p:spPr>
        <p:txBody>
          <a:bodyPr wrap="square" rtlCol="0">
            <a:spAutoFit/>
          </a:bodyPr>
          <a:lstStyle/>
          <a:p>
            <a:r>
              <a:rPr lang="en-US" sz="1400" dirty="0"/>
              <a:t>(see </a:t>
            </a:r>
            <a:r>
              <a:rPr lang="en-US" sz="1400" dirty="0" err="1"/>
              <a:t>Burda</a:t>
            </a:r>
            <a:r>
              <a:rPr lang="en-US" sz="1400" dirty="0"/>
              <a:t>, 2015; Goodyear et al, 2018; Kelly &amp; </a:t>
            </a:r>
            <a:r>
              <a:rPr lang="en-US" sz="1400" dirty="0" err="1"/>
              <a:t>Westerhoff</a:t>
            </a:r>
            <a:r>
              <a:rPr lang="en-US" sz="1400" dirty="0"/>
              <a:t>, 2010a, 2010b;</a:t>
            </a:r>
          </a:p>
          <a:p>
            <a:r>
              <a:rPr lang="en-US" sz="1400" dirty="0"/>
              <a:t> Snodgrass, 2018; Zwick et al, 2020)</a:t>
            </a:r>
          </a:p>
        </p:txBody>
      </p:sp>
      <p:sp>
        <p:nvSpPr>
          <p:cNvPr id="7" name="Rectangle: Rounded Corners 6">
            <a:extLst>
              <a:ext uri="{FF2B5EF4-FFF2-40B4-BE49-F238E27FC236}">
                <a16:creationId xmlns:a16="http://schemas.microsoft.com/office/drawing/2014/main" id="{990B8170-53FE-476F-ABB5-676C82263FF0}"/>
              </a:ext>
            </a:extLst>
          </p:cNvPr>
          <p:cNvSpPr/>
          <p:nvPr/>
        </p:nvSpPr>
        <p:spPr>
          <a:xfrm>
            <a:off x="4008528" y="953410"/>
            <a:ext cx="1924512" cy="99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having a SUD</a:t>
            </a:r>
          </a:p>
        </p:txBody>
      </p:sp>
      <p:sp>
        <p:nvSpPr>
          <p:cNvPr id="8" name="Rectangle: Rounded Corners 7">
            <a:extLst>
              <a:ext uri="{FF2B5EF4-FFF2-40B4-BE49-F238E27FC236}">
                <a16:creationId xmlns:a16="http://schemas.microsoft.com/office/drawing/2014/main" id="{0BB81BF6-8648-4BD4-B81F-1F03CD0413AD}"/>
              </a:ext>
            </a:extLst>
          </p:cNvPr>
          <p:cNvSpPr/>
          <p:nvPr/>
        </p:nvSpPr>
        <p:spPr>
          <a:xfrm>
            <a:off x="861034" y="981945"/>
            <a:ext cx="1838053" cy="99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substance abuser</a:t>
            </a:r>
          </a:p>
        </p:txBody>
      </p:sp>
      <p:sp>
        <p:nvSpPr>
          <p:cNvPr id="9" name="Rectangle: Rounded Corners 8">
            <a:extLst>
              <a:ext uri="{FF2B5EF4-FFF2-40B4-BE49-F238E27FC236}">
                <a16:creationId xmlns:a16="http://schemas.microsoft.com/office/drawing/2014/main" id="{0E8A7024-D097-49C9-8893-487C16041561}"/>
              </a:ext>
            </a:extLst>
          </p:cNvPr>
          <p:cNvSpPr/>
          <p:nvPr/>
        </p:nvSpPr>
        <p:spPr>
          <a:xfrm>
            <a:off x="4105122" y="4211971"/>
            <a:ext cx="3138857" cy="17469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empathetic, compassionate, care providing responses</a:t>
            </a:r>
          </a:p>
        </p:txBody>
      </p:sp>
      <p:sp>
        <p:nvSpPr>
          <p:cNvPr id="14" name="Arrow: Down 13">
            <a:extLst>
              <a:ext uri="{FF2B5EF4-FFF2-40B4-BE49-F238E27FC236}">
                <a16:creationId xmlns:a16="http://schemas.microsoft.com/office/drawing/2014/main" id="{CECBD825-08DE-4C60-AF16-8C96CC58EC56}"/>
              </a:ext>
            </a:extLst>
          </p:cNvPr>
          <p:cNvSpPr/>
          <p:nvPr/>
        </p:nvSpPr>
        <p:spPr>
          <a:xfrm>
            <a:off x="1576974" y="1977368"/>
            <a:ext cx="406170" cy="2158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F48CD17-2B71-4ED5-9087-05A9A43B6732}"/>
              </a:ext>
            </a:extLst>
          </p:cNvPr>
          <p:cNvSpPr txBox="1"/>
          <p:nvPr/>
        </p:nvSpPr>
        <p:spPr>
          <a:xfrm>
            <a:off x="2869540" y="1109289"/>
            <a:ext cx="968535" cy="461665"/>
          </a:xfrm>
          <a:prstGeom prst="rect">
            <a:avLst/>
          </a:prstGeom>
          <a:noFill/>
        </p:spPr>
        <p:txBody>
          <a:bodyPr wrap="none" rtlCol="0">
            <a:spAutoFit/>
          </a:bodyPr>
          <a:lstStyle/>
          <a:p>
            <a:r>
              <a:rPr lang="en-US" sz="2400" i="1" dirty="0"/>
              <a:t>versus</a:t>
            </a:r>
          </a:p>
        </p:txBody>
      </p:sp>
      <p:sp>
        <p:nvSpPr>
          <p:cNvPr id="13" name="Rectangle: Rounded Corners 12">
            <a:extLst>
              <a:ext uri="{FF2B5EF4-FFF2-40B4-BE49-F238E27FC236}">
                <a16:creationId xmlns:a16="http://schemas.microsoft.com/office/drawing/2014/main" id="{D1437791-6FBB-45FC-925C-C780BC182386}"/>
              </a:ext>
            </a:extLst>
          </p:cNvPr>
          <p:cNvSpPr/>
          <p:nvPr/>
        </p:nvSpPr>
        <p:spPr>
          <a:xfrm>
            <a:off x="731432" y="4211971"/>
            <a:ext cx="2151107" cy="17469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judgment, punitive, blaming responses</a:t>
            </a:r>
          </a:p>
        </p:txBody>
      </p:sp>
      <p:sp>
        <p:nvSpPr>
          <p:cNvPr id="15" name="TextBox 14">
            <a:extLst>
              <a:ext uri="{FF2B5EF4-FFF2-40B4-BE49-F238E27FC236}">
                <a16:creationId xmlns:a16="http://schemas.microsoft.com/office/drawing/2014/main" id="{E0F2D7A4-368F-4BCD-8EC3-C2093D3C3A89}"/>
              </a:ext>
            </a:extLst>
          </p:cNvPr>
          <p:cNvSpPr txBox="1"/>
          <p:nvPr/>
        </p:nvSpPr>
        <p:spPr>
          <a:xfrm>
            <a:off x="3041491" y="4778673"/>
            <a:ext cx="968535" cy="461665"/>
          </a:xfrm>
          <a:prstGeom prst="rect">
            <a:avLst/>
          </a:prstGeom>
          <a:noFill/>
        </p:spPr>
        <p:txBody>
          <a:bodyPr wrap="none" rtlCol="0">
            <a:spAutoFit/>
          </a:bodyPr>
          <a:lstStyle/>
          <a:p>
            <a:r>
              <a:rPr lang="en-US" sz="2400" i="1" dirty="0"/>
              <a:t>versus</a:t>
            </a:r>
          </a:p>
        </p:txBody>
      </p:sp>
      <p:sp>
        <p:nvSpPr>
          <p:cNvPr id="16" name="Arrow: Down 15">
            <a:extLst>
              <a:ext uri="{FF2B5EF4-FFF2-40B4-BE49-F238E27FC236}">
                <a16:creationId xmlns:a16="http://schemas.microsoft.com/office/drawing/2014/main" id="{1EEC4B7A-DCCA-41EB-B012-2D89368CEB12}"/>
              </a:ext>
            </a:extLst>
          </p:cNvPr>
          <p:cNvSpPr/>
          <p:nvPr/>
        </p:nvSpPr>
        <p:spPr>
          <a:xfrm>
            <a:off x="4767699" y="1977368"/>
            <a:ext cx="406170" cy="2158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79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DCB28D-5B86-4C98-BA3B-07D4EDC713B5}"/>
              </a:ext>
            </a:extLst>
          </p:cNvPr>
          <p:cNvSpPr>
            <a:spLocks noGrp="1"/>
          </p:cNvSpPr>
          <p:nvPr>
            <p:ph type="sldNum" sz="quarter" idx="12"/>
          </p:nvPr>
        </p:nvSpPr>
        <p:spPr/>
        <p:txBody>
          <a:bodyPr/>
          <a:lstStyle/>
          <a:p>
            <a:fld id="{9CD8D479-8942-46E8-A226-A4E01F7A105C}" type="slidenum">
              <a:rPr lang="en-US" smtClean="0"/>
              <a:t>14</a:t>
            </a:fld>
            <a:endParaRPr lang="en-US"/>
          </a:p>
        </p:txBody>
      </p:sp>
      <p:pic>
        <p:nvPicPr>
          <p:cNvPr id="9" name="Picture 8">
            <a:extLst>
              <a:ext uri="{FF2B5EF4-FFF2-40B4-BE49-F238E27FC236}">
                <a16:creationId xmlns:a16="http://schemas.microsoft.com/office/drawing/2014/main" id="{EDA4C3AA-EC82-4465-903B-45ED56238A15}"/>
              </a:ext>
            </a:extLst>
          </p:cNvPr>
          <p:cNvPicPr>
            <a:picLocks noChangeAspect="1"/>
          </p:cNvPicPr>
          <p:nvPr/>
        </p:nvPicPr>
        <p:blipFill>
          <a:blip r:embed="rId3"/>
          <a:stretch>
            <a:fillRect/>
          </a:stretch>
        </p:blipFill>
        <p:spPr>
          <a:xfrm>
            <a:off x="0" y="711396"/>
            <a:ext cx="9144000" cy="5126735"/>
          </a:xfrm>
          <a:prstGeom prst="rect">
            <a:avLst/>
          </a:prstGeom>
        </p:spPr>
      </p:pic>
      <p:sp>
        <p:nvSpPr>
          <p:cNvPr id="11" name="TextBox 10">
            <a:extLst>
              <a:ext uri="{FF2B5EF4-FFF2-40B4-BE49-F238E27FC236}">
                <a16:creationId xmlns:a16="http://schemas.microsoft.com/office/drawing/2014/main" id="{CF02E976-BF80-4629-B5E8-EA1993999FC0}"/>
              </a:ext>
            </a:extLst>
          </p:cNvPr>
          <p:cNvSpPr txBox="1"/>
          <p:nvPr/>
        </p:nvSpPr>
        <p:spPr>
          <a:xfrm>
            <a:off x="479685" y="6321623"/>
            <a:ext cx="1497205" cy="307777"/>
          </a:xfrm>
          <a:prstGeom prst="rect">
            <a:avLst/>
          </a:prstGeom>
          <a:noFill/>
        </p:spPr>
        <p:txBody>
          <a:bodyPr wrap="none" rtlCol="0">
            <a:spAutoFit/>
          </a:bodyPr>
          <a:lstStyle/>
          <a:p>
            <a:r>
              <a:rPr lang="en-US" sz="1400" dirty="0"/>
              <a:t>(see Begun, 2016)</a:t>
            </a:r>
          </a:p>
        </p:txBody>
      </p:sp>
    </p:spTree>
    <p:extLst>
      <p:ext uri="{BB962C8B-B14F-4D97-AF65-F5344CB8AC3E}">
        <p14:creationId xmlns:p14="http://schemas.microsoft.com/office/powerpoint/2010/main" val="126685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2F873-0E80-4E04-BCBC-1F12D9A6F8FC}"/>
              </a:ext>
            </a:extLst>
          </p:cNvPr>
          <p:cNvSpPr>
            <a:spLocks noGrp="1"/>
          </p:cNvSpPr>
          <p:nvPr>
            <p:ph type="sldNum" sz="quarter" idx="12"/>
          </p:nvPr>
        </p:nvSpPr>
        <p:spPr/>
        <p:txBody>
          <a:bodyPr/>
          <a:lstStyle/>
          <a:p>
            <a:fld id="{9CD8D479-8942-46E8-A226-A4E01F7A105C}" type="slidenum">
              <a:rPr lang="en-US" smtClean="0"/>
              <a:t>15</a:t>
            </a:fld>
            <a:endParaRPr lang="en-US"/>
          </a:p>
        </p:txBody>
      </p:sp>
      <p:pic>
        <p:nvPicPr>
          <p:cNvPr id="6" name="Picture 5">
            <a:extLst>
              <a:ext uri="{FF2B5EF4-FFF2-40B4-BE49-F238E27FC236}">
                <a16:creationId xmlns:a16="http://schemas.microsoft.com/office/drawing/2014/main" id="{AD1890FE-BA6C-481C-9CD2-CB9A9FAE2976}"/>
              </a:ext>
            </a:extLst>
          </p:cNvPr>
          <p:cNvPicPr>
            <a:picLocks noChangeAspect="1"/>
          </p:cNvPicPr>
          <p:nvPr/>
        </p:nvPicPr>
        <p:blipFill>
          <a:blip r:embed="rId3"/>
          <a:stretch>
            <a:fillRect/>
          </a:stretch>
        </p:blipFill>
        <p:spPr>
          <a:xfrm flipH="1">
            <a:off x="570521" y="796536"/>
            <a:ext cx="3802334" cy="2203941"/>
          </a:xfrm>
          <a:prstGeom prst="rect">
            <a:avLst/>
          </a:prstGeom>
        </p:spPr>
      </p:pic>
      <p:pic>
        <p:nvPicPr>
          <p:cNvPr id="7" name="Content Placeholder 1">
            <a:extLst>
              <a:ext uri="{FF2B5EF4-FFF2-40B4-BE49-F238E27FC236}">
                <a16:creationId xmlns:a16="http://schemas.microsoft.com/office/drawing/2014/main" id="{F9B8B707-C357-4FCF-8FDD-148D1A390108}"/>
              </a:ext>
            </a:extLst>
          </p:cNvPr>
          <p:cNvPicPr>
            <a:picLocks noChangeAspect="1"/>
          </p:cNvPicPr>
          <p:nvPr/>
        </p:nvPicPr>
        <p:blipFill>
          <a:blip r:embed="rId4"/>
          <a:stretch>
            <a:fillRect/>
          </a:stretch>
        </p:blipFill>
        <p:spPr>
          <a:xfrm>
            <a:off x="5131735" y="2747979"/>
            <a:ext cx="3827133" cy="2112685"/>
          </a:xfrm>
          <a:prstGeom prst="rect">
            <a:avLst/>
          </a:prstGeom>
        </p:spPr>
      </p:pic>
      <p:sp>
        <p:nvSpPr>
          <p:cNvPr id="9" name="Rectangle: Rounded Corners 8">
            <a:extLst>
              <a:ext uri="{FF2B5EF4-FFF2-40B4-BE49-F238E27FC236}">
                <a16:creationId xmlns:a16="http://schemas.microsoft.com/office/drawing/2014/main" id="{DF4DC9BE-5939-4CCB-AD10-133847473AB0}"/>
              </a:ext>
            </a:extLst>
          </p:cNvPr>
          <p:cNvSpPr/>
          <p:nvPr/>
        </p:nvSpPr>
        <p:spPr>
          <a:xfrm>
            <a:off x="746099" y="2857105"/>
            <a:ext cx="3473831" cy="702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hopelessness</a:t>
            </a:r>
          </a:p>
        </p:txBody>
      </p:sp>
      <p:sp>
        <p:nvSpPr>
          <p:cNvPr id="11" name="Rectangle: Rounded Corners 10">
            <a:extLst>
              <a:ext uri="{FF2B5EF4-FFF2-40B4-BE49-F238E27FC236}">
                <a16:creationId xmlns:a16="http://schemas.microsoft.com/office/drawing/2014/main" id="{6886316D-53EC-4E2F-BE8A-EEF1C191F0CC}"/>
              </a:ext>
            </a:extLst>
          </p:cNvPr>
          <p:cNvSpPr/>
          <p:nvPr/>
        </p:nvSpPr>
        <p:spPr>
          <a:xfrm>
            <a:off x="5131735" y="4818822"/>
            <a:ext cx="3730223" cy="702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recovery happens</a:t>
            </a:r>
          </a:p>
        </p:txBody>
      </p:sp>
      <p:sp>
        <p:nvSpPr>
          <p:cNvPr id="12" name="Title 2">
            <a:extLst>
              <a:ext uri="{FF2B5EF4-FFF2-40B4-BE49-F238E27FC236}">
                <a16:creationId xmlns:a16="http://schemas.microsoft.com/office/drawing/2014/main" id="{EE7FA5D8-B813-4180-B034-D844EB55BB2D}"/>
              </a:ext>
            </a:extLst>
          </p:cNvPr>
          <p:cNvSpPr txBox="1">
            <a:spLocks/>
          </p:cNvSpPr>
          <p:nvPr/>
        </p:nvSpPr>
        <p:spPr>
          <a:xfrm>
            <a:off x="4219930" y="3592300"/>
            <a:ext cx="874909" cy="476690"/>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4000" dirty="0"/>
              <a:t>vs.</a:t>
            </a:r>
          </a:p>
        </p:txBody>
      </p:sp>
    </p:spTree>
    <p:extLst>
      <p:ext uri="{BB962C8B-B14F-4D97-AF65-F5344CB8AC3E}">
        <p14:creationId xmlns:p14="http://schemas.microsoft.com/office/powerpoint/2010/main" val="28764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949188-E58A-4293-9361-D850F8DDE0E8}"/>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6" name="Picture 5" descr="A picture containing sitting, doll, photo, orange&#10;&#10;Description automatically generated">
            <a:extLst>
              <a:ext uri="{FF2B5EF4-FFF2-40B4-BE49-F238E27FC236}">
                <a16:creationId xmlns:a16="http://schemas.microsoft.com/office/drawing/2014/main" id="{347DD4A9-21EF-41A1-A280-5EFC008B7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090" y="1575513"/>
            <a:ext cx="4985820" cy="4138191"/>
          </a:xfrm>
          <a:prstGeom prst="rect">
            <a:avLst/>
          </a:prstGeom>
        </p:spPr>
      </p:pic>
      <p:sp>
        <p:nvSpPr>
          <p:cNvPr id="7" name="Title 2">
            <a:extLst>
              <a:ext uri="{FF2B5EF4-FFF2-40B4-BE49-F238E27FC236}">
                <a16:creationId xmlns:a16="http://schemas.microsoft.com/office/drawing/2014/main" id="{18AB3FD0-4D99-490E-A158-E9E19217287F}"/>
              </a:ext>
            </a:extLst>
          </p:cNvPr>
          <p:cNvSpPr txBox="1">
            <a:spLocks/>
          </p:cNvSpPr>
          <p:nvPr/>
        </p:nvSpPr>
        <p:spPr>
          <a:xfrm>
            <a:off x="2269453" y="777922"/>
            <a:ext cx="4775863" cy="1063684"/>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4800" dirty="0"/>
              <a:t>Blame &amp; Shame</a:t>
            </a:r>
          </a:p>
        </p:txBody>
      </p:sp>
      <p:sp>
        <p:nvSpPr>
          <p:cNvPr id="9" name="TextBox 8">
            <a:extLst>
              <a:ext uri="{FF2B5EF4-FFF2-40B4-BE49-F238E27FC236}">
                <a16:creationId xmlns:a16="http://schemas.microsoft.com/office/drawing/2014/main" id="{F00BCC51-D2E2-4215-82AA-A43DAF8718F1}"/>
              </a:ext>
            </a:extLst>
          </p:cNvPr>
          <p:cNvSpPr txBox="1"/>
          <p:nvPr/>
        </p:nvSpPr>
        <p:spPr>
          <a:xfrm>
            <a:off x="463462" y="6389142"/>
            <a:ext cx="7052154" cy="307777"/>
          </a:xfrm>
          <a:prstGeom prst="rect">
            <a:avLst/>
          </a:prstGeom>
          <a:noFill/>
        </p:spPr>
        <p:txBody>
          <a:bodyPr wrap="square" rtlCol="0">
            <a:spAutoFit/>
          </a:bodyPr>
          <a:lstStyle/>
          <a:p>
            <a:r>
              <a:rPr lang="en-US" sz="1400" dirty="0"/>
              <a:t>(see Goodyear, Koffler, &amp; </a:t>
            </a:r>
            <a:r>
              <a:rPr lang="en-US" sz="1400" dirty="0" err="1"/>
              <a:t>Chavanne</a:t>
            </a:r>
            <a:r>
              <a:rPr lang="en-US" sz="1400" dirty="0"/>
              <a:t>, 2018; Kennedy-Hendriks et al., 2017)</a:t>
            </a:r>
          </a:p>
        </p:txBody>
      </p:sp>
    </p:spTree>
    <p:extLst>
      <p:ext uri="{BB962C8B-B14F-4D97-AF65-F5344CB8AC3E}">
        <p14:creationId xmlns:p14="http://schemas.microsoft.com/office/powerpoint/2010/main" val="145437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69C7A0-912B-48A7-8C71-F80CF40D3D41}"/>
              </a:ext>
            </a:extLst>
          </p:cNvPr>
          <p:cNvSpPr>
            <a:spLocks noGrp="1"/>
          </p:cNvSpPr>
          <p:nvPr>
            <p:ph type="sldNum" sz="quarter" idx="12"/>
          </p:nvPr>
        </p:nvSpPr>
        <p:spPr/>
        <p:txBody>
          <a:bodyPr/>
          <a:lstStyle/>
          <a:p>
            <a:fld id="{9CD8D479-8942-46E8-A226-A4E01F7A105C}" type="slidenum">
              <a:rPr lang="en-US" smtClean="0"/>
              <a:t>17</a:t>
            </a:fld>
            <a:endParaRPr lang="en-US"/>
          </a:p>
        </p:txBody>
      </p:sp>
      <p:sp>
        <p:nvSpPr>
          <p:cNvPr id="6" name="Oval 5">
            <a:extLst>
              <a:ext uri="{FF2B5EF4-FFF2-40B4-BE49-F238E27FC236}">
                <a16:creationId xmlns:a16="http://schemas.microsoft.com/office/drawing/2014/main" id="{437A1437-6DD8-4101-9422-DE3EBD672772}"/>
              </a:ext>
            </a:extLst>
          </p:cNvPr>
          <p:cNvSpPr/>
          <p:nvPr/>
        </p:nvSpPr>
        <p:spPr>
          <a:xfrm>
            <a:off x="430306" y="699249"/>
            <a:ext cx="3832413" cy="3926540"/>
          </a:xfrm>
          <a:prstGeom prst="ellipse">
            <a:avLst/>
          </a:prstGeom>
          <a:solidFill>
            <a:srgbClr val="FF0000"/>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Them</a:t>
            </a:r>
          </a:p>
          <a:p>
            <a:pPr algn="ctr"/>
            <a:endParaRPr lang="en-US" dirty="0"/>
          </a:p>
        </p:txBody>
      </p:sp>
      <p:sp>
        <p:nvSpPr>
          <p:cNvPr id="8" name="Oval 7">
            <a:extLst>
              <a:ext uri="{FF2B5EF4-FFF2-40B4-BE49-F238E27FC236}">
                <a16:creationId xmlns:a16="http://schemas.microsoft.com/office/drawing/2014/main" id="{C59E241B-8659-490E-BDE4-B6C8C7FC6BA5}"/>
              </a:ext>
            </a:extLst>
          </p:cNvPr>
          <p:cNvSpPr/>
          <p:nvPr/>
        </p:nvSpPr>
        <p:spPr>
          <a:xfrm>
            <a:off x="4881283" y="2374054"/>
            <a:ext cx="3832413" cy="3644153"/>
          </a:xfrm>
          <a:prstGeom prst="ellipse">
            <a:avLst/>
          </a:prstGeom>
          <a:solidFill>
            <a:srgbClr val="FFFF00"/>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                  </a:t>
            </a:r>
            <a:r>
              <a:rPr lang="en-US" sz="5400" dirty="0"/>
              <a:t> </a:t>
            </a:r>
            <a:r>
              <a:rPr lang="en-US" sz="5400" b="1" dirty="0">
                <a:solidFill>
                  <a:srgbClr val="002060"/>
                </a:solidFill>
              </a:rPr>
              <a:t>Me/Us</a:t>
            </a:r>
          </a:p>
        </p:txBody>
      </p:sp>
      <p:pic>
        <p:nvPicPr>
          <p:cNvPr id="10" name="Picture 9" descr="A picture containing knife&#10;&#10;Description automatically generated">
            <a:extLst>
              <a:ext uri="{FF2B5EF4-FFF2-40B4-BE49-F238E27FC236}">
                <a16:creationId xmlns:a16="http://schemas.microsoft.com/office/drawing/2014/main" id="{962AFD82-3652-4B59-87DC-0CD9A20ED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384539">
            <a:off x="2978148" y="2639956"/>
            <a:ext cx="1037344" cy="940882"/>
          </a:xfrm>
          <a:prstGeom prst="rect">
            <a:avLst/>
          </a:prstGeom>
        </p:spPr>
      </p:pic>
      <p:pic>
        <p:nvPicPr>
          <p:cNvPr id="12" name="Picture 11" descr="A picture containing knife&#10;&#10;Description automatically generated">
            <a:extLst>
              <a:ext uri="{FF2B5EF4-FFF2-40B4-BE49-F238E27FC236}">
                <a16:creationId xmlns:a16="http://schemas.microsoft.com/office/drawing/2014/main" id="{354A67BE-1AE0-452D-8609-A60FA0745D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17449" flipH="1">
            <a:off x="5343972" y="3413288"/>
            <a:ext cx="888969" cy="983421"/>
          </a:xfrm>
          <a:prstGeom prst="rect">
            <a:avLst/>
          </a:prstGeom>
          <a:effectLst>
            <a:softEdge rad="0"/>
          </a:effectLst>
        </p:spPr>
      </p:pic>
      <p:sp>
        <p:nvSpPr>
          <p:cNvPr id="5" name="TextBox 4">
            <a:extLst>
              <a:ext uri="{FF2B5EF4-FFF2-40B4-BE49-F238E27FC236}">
                <a16:creationId xmlns:a16="http://schemas.microsoft.com/office/drawing/2014/main" id="{124709E3-2C9B-4CC5-9330-9E39E5D4B6C1}"/>
              </a:ext>
            </a:extLst>
          </p:cNvPr>
          <p:cNvSpPr txBox="1"/>
          <p:nvPr/>
        </p:nvSpPr>
        <p:spPr>
          <a:xfrm>
            <a:off x="430306" y="6374368"/>
            <a:ext cx="1762983" cy="307777"/>
          </a:xfrm>
          <a:prstGeom prst="rect">
            <a:avLst/>
          </a:prstGeom>
          <a:noFill/>
        </p:spPr>
        <p:txBody>
          <a:bodyPr wrap="none" rtlCol="0">
            <a:spAutoFit/>
          </a:bodyPr>
          <a:lstStyle/>
          <a:p>
            <a:r>
              <a:rPr lang="en-US" sz="1400" dirty="0"/>
              <a:t>(see </a:t>
            </a:r>
            <a:r>
              <a:rPr lang="en-US" sz="1400" dirty="0" err="1"/>
              <a:t>Wakeman</a:t>
            </a:r>
            <a:r>
              <a:rPr lang="en-US" sz="1400" dirty="0"/>
              <a:t>, 2019)</a:t>
            </a:r>
          </a:p>
        </p:txBody>
      </p:sp>
    </p:spTree>
    <p:extLst>
      <p:ext uri="{BB962C8B-B14F-4D97-AF65-F5344CB8AC3E}">
        <p14:creationId xmlns:p14="http://schemas.microsoft.com/office/powerpoint/2010/main" val="177033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464A10-078B-401A-860A-AB6E8447D1C8}"/>
              </a:ext>
            </a:extLst>
          </p:cNvPr>
          <p:cNvSpPr>
            <a:spLocks noGrp="1"/>
          </p:cNvSpPr>
          <p:nvPr>
            <p:ph type="sldNum" sz="quarter" idx="12"/>
          </p:nvPr>
        </p:nvSpPr>
        <p:spPr/>
        <p:txBody>
          <a:bodyPr/>
          <a:lstStyle/>
          <a:p>
            <a:fld id="{9CD8D479-8942-46E8-A226-A4E01F7A105C}" type="slidenum">
              <a:rPr lang="en-US" smtClean="0"/>
              <a:t>18</a:t>
            </a:fld>
            <a:endParaRPr lang="en-US"/>
          </a:p>
        </p:txBody>
      </p:sp>
      <p:graphicFrame>
        <p:nvGraphicFramePr>
          <p:cNvPr id="9" name="Diagram 8">
            <a:extLst>
              <a:ext uri="{FF2B5EF4-FFF2-40B4-BE49-F238E27FC236}">
                <a16:creationId xmlns:a16="http://schemas.microsoft.com/office/drawing/2014/main" id="{3A421185-DA59-4D39-8D27-7BE5FE67B3B6}"/>
              </a:ext>
            </a:extLst>
          </p:cNvPr>
          <p:cNvGraphicFramePr/>
          <p:nvPr>
            <p:extLst>
              <p:ext uri="{D42A27DB-BD31-4B8C-83A1-F6EECF244321}">
                <p14:modId xmlns:p14="http://schemas.microsoft.com/office/powerpoint/2010/main" val="722782897"/>
              </p:ext>
            </p:extLst>
          </p:nvPr>
        </p:nvGraphicFramePr>
        <p:xfrm>
          <a:off x="1609385" y="1219718"/>
          <a:ext cx="6096000" cy="441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EBA4211A-4FAD-4875-9CAA-D48DCD2A193F}"/>
              </a:ext>
            </a:extLst>
          </p:cNvPr>
          <p:cNvSpPr txBox="1">
            <a:spLocks/>
          </p:cNvSpPr>
          <p:nvPr/>
        </p:nvSpPr>
        <p:spPr>
          <a:xfrm>
            <a:off x="1057520" y="276087"/>
            <a:ext cx="7028962" cy="1183566"/>
          </a:xfrm>
          <a:prstGeom prst="rect">
            <a:avLst/>
          </a:prstGeom>
        </p:spPr>
        <p:txBody>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The Stigma Problem</a:t>
            </a:r>
          </a:p>
        </p:txBody>
      </p:sp>
      <p:sp>
        <p:nvSpPr>
          <p:cNvPr id="12" name="TextBox 11">
            <a:extLst>
              <a:ext uri="{FF2B5EF4-FFF2-40B4-BE49-F238E27FC236}">
                <a16:creationId xmlns:a16="http://schemas.microsoft.com/office/drawing/2014/main" id="{28972EB3-CBE5-4428-B502-D32FA1172B6C}"/>
              </a:ext>
            </a:extLst>
          </p:cNvPr>
          <p:cNvSpPr txBox="1"/>
          <p:nvPr/>
        </p:nvSpPr>
        <p:spPr>
          <a:xfrm>
            <a:off x="474437" y="6173308"/>
            <a:ext cx="5455404" cy="523220"/>
          </a:xfrm>
          <a:prstGeom prst="rect">
            <a:avLst/>
          </a:prstGeom>
          <a:noFill/>
        </p:spPr>
        <p:txBody>
          <a:bodyPr wrap="none" rtlCol="0">
            <a:spAutoFit/>
          </a:bodyPr>
          <a:lstStyle/>
          <a:p>
            <a:r>
              <a:rPr lang="en-US" sz="1400" dirty="0"/>
              <a:t>(see dictionary.com; dictionary.Cambridge.org; merriam-webster.com; </a:t>
            </a:r>
          </a:p>
          <a:p>
            <a:r>
              <a:rPr lang="en-US" sz="1400" dirty="0"/>
              <a:t>Hammarlund et al, 2018;Smith et al, 2016; </a:t>
            </a:r>
            <a:r>
              <a:rPr lang="en-US" sz="1400" dirty="0" err="1"/>
              <a:t>Wogen</a:t>
            </a:r>
            <a:r>
              <a:rPr lang="en-US" sz="1400" dirty="0"/>
              <a:t> &amp; Restrepo, 2020)</a:t>
            </a:r>
          </a:p>
        </p:txBody>
      </p:sp>
    </p:spTree>
    <p:extLst>
      <p:ext uri="{BB962C8B-B14F-4D97-AF65-F5344CB8AC3E}">
        <p14:creationId xmlns:p14="http://schemas.microsoft.com/office/powerpoint/2010/main" val="303459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A6C3-FE68-4F78-8187-C6F1470FFE0F}"/>
              </a:ext>
            </a:extLst>
          </p:cNvPr>
          <p:cNvSpPr>
            <a:spLocks noGrp="1"/>
          </p:cNvSpPr>
          <p:nvPr>
            <p:ph type="title"/>
          </p:nvPr>
        </p:nvSpPr>
        <p:spPr>
          <a:xfrm>
            <a:off x="715300" y="1987639"/>
            <a:ext cx="2225088" cy="2882722"/>
          </a:xfrm>
        </p:spPr>
        <p:txBody>
          <a:bodyPr>
            <a:normAutofit fontScale="90000"/>
          </a:bodyPr>
          <a:lstStyle/>
          <a:p>
            <a:r>
              <a:rPr lang="en-US" sz="3600" dirty="0"/>
              <a:t>stigma</a:t>
            </a:r>
            <a:br>
              <a:rPr lang="en-US" sz="3600" dirty="0"/>
            </a:br>
            <a:br>
              <a:rPr lang="en-US" sz="3600" dirty="0"/>
            </a:br>
            <a:r>
              <a:rPr lang="en-US" sz="3600" dirty="0"/>
              <a:t>explicit bias </a:t>
            </a:r>
            <a:br>
              <a:rPr lang="en-US" sz="3600" dirty="0"/>
            </a:br>
            <a:br>
              <a:rPr lang="en-US" sz="3600" dirty="0"/>
            </a:br>
            <a:r>
              <a:rPr lang="en-US" sz="3600" dirty="0"/>
              <a:t>implicit bias</a:t>
            </a:r>
          </a:p>
        </p:txBody>
      </p:sp>
      <p:sp>
        <p:nvSpPr>
          <p:cNvPr id="4" name="Slide Number Placeholder 3">
            <a:extLst>
              <a:ext uri="{FF2B5EF4-FFF2-40B4-BE49-F238E27FC236}">
                <a16:creationId xmlns:a16="http://schemas.microsoft.com/office/drawing/2014/main" id="{94DEA557-11E6-48FD-8E26-4A5B9A7D42BC}"/>
              </a:ext>
            </a:extLst>
          </p:cNvPr>
          <p:cNvSpPr>
            <a:spLocks noGrp="1"/>
          </p:cNvSpPr>
          <p:nvPr>
            <p:ph type="sldNum" sz="quarter" idx="12"/>
          </p:nvPr>
        </p:nvSpPr>
        <p:spPr/>
        <p:txBody>
          <a:bodyPr/>
          <a:lstStyle/>
          <a:p>
            <a:fld id="{9CD8D479-8942-46E8-A226-A4E01F7A105C}" type="slidenum">
              <a:rPr lang="en-US" smtClean="0"/>
              <a:t>19</a:t>
            </a:fld>
            <a:endParaRPr lang="en-US"/>
          </a:p>
        </p:txBody>
      </p:sp>
      <p:sp>
        <p:nvSpPr>
          <p:cNvPr id="8" name="TextBox 7">
            <a:extLst>
              <a:ext uri="{FF2B5EF4-FFF2-40B4-BE49-F238E27FC236}">
                <a16:creationId xmlns:a16="http://schemas.microsoft.com/office/drawing/2014/main" id="{6895DAAA-E9C6-4722-8BCA-ECF80002CE5F}"/>
              </a:ext>
            </a:extLst>
          </p:cNvPr>
          <p:cNvSpPr txBox="1"/>
          <p:nvPr/>
        </p:nvSpPr>
        <p:spPr>
          <a:xfrm>
            <a:off x="445541" y="6321623"/>
            <a:ext cx="4556765" cy="307777"/>
          </a:xfrm>
          <a:prstGeom prst="rect">
            <a:avLst/>
          </a:prstGeom>
          <a:noFill/>
        </p:spPr>
        <p:txBody>
          <a:bodyPr wrap="square" rtlCol="0">
            <a:spAutoFit/>
          </a:bodyPr>
          <a:lstStyle/>
          <a:p>
            <a:r>
              <a:rPr lang="en-US" sz="1400" dirty="0"/>
              <a:t>(see Ashford et al, 2018, 2019a, 2019b; NAS, 2016, p. 33)</a:t>
            </a:r>
          </a:p>
        </p:txBody>
      </p:sp>
      <p:sp>
        <p:nvSpPr>
          <p:cNvPr id="3" name="Rectangle 2">
            <a:extLst>
              <a:ext uri="{FF2B5EF4-FFF2-40B4-BE49-F238E27FC236}">
                <a16:creationId xmlns:a16="http://schemas.microsoft.com/office/drawing/2014/main" id="{0F3BC3A7-A7D9-4E13-96AF-B79F7F75B370}"/>
              </a:ext>
            </a:extLst>
          </p:cNvPr>
          <p:cNvSpPr/>
          <p:nvPr/>
        </p:nvSpPr>
        <p:spPr>
          <a:xfrm>
            <a:off x="3352800" y="1001486"/>
            <a:ext cx="5345659" cy="485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complex of attitudes, beliefs, behaviors, and structures that interact at different levels of society (i.e., individuals, groups, organizations, system) and manifest in prejudicial attitudes about and discriminatory practices against people with mental and substance use disorders”</a:t>
            </a:r>
          </a:p>
        </p:txBody>
      </p:sp>
    </p:spTree>
    <p:extLst>
      <p:ext uri="{BB962C8B-B14F-4D97-AF65-F5344CB8AC3E}">
        <p14:creationId xmlns:p14="http://schemas.microsoft.com/office/powerpoint/2010/main" val="406916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997A-2E63-4F45-8AEC-CF4D989525A1}"/>
              </a:ext>
            </a:extLst>
          </p:cNvPr>
          <p:cNvSpPr>
            <a:spLocks noGrp="1"/>
          </p:cNvSpPr>
          <p:nvPr>
            <p:ph type="title"/>
          </p:nvPr>
        </p:nvSpPr>
        <p:spPr/>
        <p:txBody>
          <a:bodyPr>
            <a:normAutofit/>
          </a:bodyPr>
          <a:lstStyle/>
          <a:p>
            <a:r>
              <a:rPr lang="en-US" sz="3600" dirty="0"/>
              <a:t>Acknowledgements</a:t>
            </a:r>
          </a:p>
        </p:txBody>
      </p:sp>
      <p:sp>
        <p:nvSpPr>
          <p:cNvPr id="3" name="Content Placeholder 2">
            <a:extLst>
              <a:ext uri="{FF2B5EF4-FFF2-40B4-BE49-F238E27FC236}">
                <a16:creationId xmlns:a16="http://schemas.microsoft.com/office/drawing/2014/main" id="{B03DC997-B02B-4036-A4C1-1A8338FD9B36}"/>
              </a:ext>
            </a:extLst>
          </p:cNvPr>
          <p:cNvSpPr>
            <a:spLocks noGrp="1"/>
          </p:cNvSpPr>
          <p:nvPr>
            <p:ph idx="1"/>
          </p:nvPr>
        </p:nvSpPr>
        <p:spPr>
          <a:xfrm>
            <a:off x="1265738" y="1672348"/>
            <a:ext cx="6612523" cy="4479958"/>
          </a:xfrm>
        </p:spPr>
        <p:txBody>
          <a:bodyPr>
            <a:noAutofit/>
          </a:bodyPr>
          <a:lstStyle/>
          <a:p>
            <a:pPr marL="0" indent="0" algn="just">
              <a:buNone/>
            </a:pPr>
            <a:r>
              <a:rPr lang="en-US" sz="2600" dirty="0"/>
              <a:t>This presentation is part of a 2019 grant awarded to CSWE from the Substance Abuse and Mental Health Services Administration to expand substance use disorder (SUD) practitioner education in social work. During the 2-year project, Expansion of Practitioner Education (</a:t>
            </a:r>
            <a:r>
              <a:rPr lang="en-US" sz="2600" dirty="0" err="1"/>
              <a:t>Prac</a:t>
            </a:r>
            <a:r>
              <a:rPr lang="en-US" sz="2600" dirty="0"/>
              <a:t>-Ed), CSWE will implement a high-quality standardized SUD curriculum, which will strengthen the preparation of future social work practitioners to deliver effective, evidence-based SUD prevention, treatment, and recovery services.</a:t>
            </a:r>
          </a:p>
        </p:txBody>
      </p:sp>
      <p:sp>
        <p:nvSpPr>
          <p:cNvPr id="4" name="Slide Number Placeholder 3">
            <a:extLst>
              <a:ext uri="{FF2B5EF4-FFF2-40B4-BE49-F238E27FC236}">
                <a16:creationId xmlns:a16="http://schemas.microsoft.com/office/drawing/2014/main" id="{D1D31D2B-F64C-49E2-B2CB-E73ADA9E34D1}"/>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7" name="Rectangle: Rounded Corners 6">
            <a:extLst>
              <a:ext uri="{FF2B5EF4-FFF2-40B4-BE49-F238E27FC236}">
                <a16:creationId xmlns:a16="http://schemas.microsoft.com/office/drawing/2014/main" id="{C412BC0A-F79A-4D96-A415-0390B09462F5}"/>
              </a:ext>
            </a:extLst>
          </p:cNvPr>
          <p:cNvSpPr/>
          <p:nvPr/>
        </p:nvSpPr>
        <p:spPr>
          <a:xfrm>
            <a:off x="948519" y="1566001"/>
            <a:ext cx="7137961" cy="4479957"/>
          </a:xfrm>
          <a:prstGeom prst="round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2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86B9EE0B-B131-4EE2-ADB9-C35A39005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7714" y="3656517"/>
            <a:ext cx="5037260" cy="2518630"/>
          </a:xfrm>
          <a:prstGeom prst="rect">
            <a:avLst/>
          </a:prstGeom>
        </p:spPr>
      </p:pic>
      <p:sp>
        <p:nvSpPr>
          <p:cNvPr id="8" name="Title 7">
            <a:extLst>
              <a:ext uri="{FF2B5EF4-FFF2-40B4-BE49-F238E27FC236}">
                <a16:creationId xmlns:a16="http://schemas.microsoft.com/office/drawing/2014/main" id="{AA0EF8C7-E7B5-4BE9-B1D5-6A1680018BA3}"/>
              </a:ext>
            </a:extLst>
          </p:cNvPr>
          <p:cNvSpPr>
            <a:spLocks noGrp="1"/>
          </p:cNvSpPr>
          <p:nvPr>
            <p:ph type="title"/>
          </p:nvPr>
        </p:nvSpPr>
        <p:spPr>
          <a:xfrm>
            <a:off x="1057520" y="276087"/>
            <a:ext cx="7489580" cy="1183566"/>
          </a:xfrm>
        </p:spPr>
        <p:txBody>
          <a:bodyPr>
            <a:normAutofit/>
          </a:bodyPr>
          <a:lstStyle/>
          <a:p>
            <a:r>
              <a:rPr lang="en-US" sz="3600" dirty="0"/>
              <a:t>Stigma Experience: “Why Try?” Effect</a:t>
            </a:r>
          </a:p>
        </p:txBody>
      </p:sp>
      <p:sp>
        <p:nvSpPr>
          <p:cNvPr id="3" name="Content Placeholder 2">
            <a:extLst>
              <a:ext uri="{FF2B5EF4-FFF2-40B4-BE49-F238E27FC236}">
                <a16:creationId xmlns:a16="http://schemas.microsoft.com/office/drawing/2014/main" id="{5E51E345-A7F7-4E5F-B520-21E895C00DE8}"/>
              </a:ext>
            </a:extLst>
          </p:cNvPr>
          <p:cNvSpPr>
            <a:spLocks noGrp="1"/>
          </p:cNvSpPr>
          <p:nvPr>
            <p:ph idx="1"/>
          </p:nvPr>
        </p:nvSpPr>
        <p:spPr>
          <a:xfrm>
            <a:off x="1349026" y="1634377"/>
            <a:ext cx="6737456" cy="3249976"/>
          </a:xfrm>
        </p:spPr>
        <p:txBody>
          <a:bodyPr>
            <a:normAutofit/>
          </a:bodyPr>
          <a:lstStyle/>
          <a:p>
            <a:pPr marL="0" indent="0">
              <a:buNone/>
            </a:pPr>
            <a:r>
              <a:rPr lang="en-US" sz="4000" i="1" dirty="0"/>
              <a:t>“spoiled identity”</a:t>
            </a:r>
          </a:p>
          <a:p>
            <a:pPr marL="0" indent="0">
              <a:buNone/>
            </a:pPr>
            <a:r>
              <a:rPr lang="en-US" sz="4000" i="1" dirty="0"/>
              <a:t>“turning a whole and usual person to a tainted and discounted one”</a:t>
            </a:r>
          </a:p>
        </p:txBody>
      </p:sp>
      <p:sp>
        <p:nvSpPr>
          <p:cNvPr id="4" name="Slide Number Placeholder 3">
            <a:extLst>
              <a:ext uri="{FF2B5EF4-FFF2-40B4-BE49-F238E27FC236}">
                <a16:creationId xmlns:a16="http://schemas.microsoft.com/office/drawing/2014/main" id="{B6FFC7CA-935F-4323-A98D-81D646303D5B}"/>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9" name="TextBox 8">
            <a:extLst>
              <a:ext uri="{FF2B5EF4-FFF2-40B4-BE49-F238E27FC236}">
                <a16:creationId xmlns:a16="http://schemas.microsoft.com/office/drawing/2014/main" id="{BB7790FB-FDC1-40B6-AC74-D1A9FAC3D7E3}"/>
              </a:ext>
            </a:extLst>
          </p:cNvPr>
          <p:cNvSpPr txBox="1"/>
          <p:nvPr/>
        </p:nvSpPr>
        <p:spPr>
          <a:xfrm>
            <a:off x="445541" y="6175147"/>
            <a:ext cx="7122399" cy="523220"/>
          </a:xfrm>
          <a:prstGeom prst="rect">
            <a:avLst/>
          </a:prstGeom>
          <a:noFill/>
        </p:spPr>
        <p:txBody>
          <a:bodyPr wrap="none" rtlCol="0">
            <a:spAutoFit/>
          </a:bodyPr>
          <a:lstStyle/>
          <a:p>
            <a:r>
              <a:rPr lang="en-US" sz="1400" dirty="0"/>
              <a:t>(see Ashford et al, 2018, 2019a, 2019b; Benz et al, 2019; Camlin et al, 2017 Corrigan et al, 2016; </a:t>
            </a:r>
          </a:p>
          <a:p>
            <a:r>
              <a:rPr lang="en-US" sz="1400" dirty="0"/>
              <a:t>Goffman, 1963, p. 3; Moore et al, 2020; </a:t>
            </a:r>
            <a:r>
              <a:rPr lang="en-US" sz="1400" dirty="0" err="1"/>
              <a:t>O’Shay</a:t>
            </a:r>
            <a:r>
              <a:rPr lang="en-US" sz="1400" dirty="0"/>
              <a:t>-Wallace, 2020)</a:t>
            </a:r>
          </a:p>
        </p:txBody>
      </p:sp>
    </p:spTree>
    <p:extLst>
      <p:ext uri="{BB962C8B-B14F-4D97-AF65-F5344CB8AC3E}">
        <p14:creationId xmlns:p14="http://schemas.microsoft.com/office/powerpoint/2010/main" val="377933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817A-CA89-4CBD-96ED-8A957A894C1B}"/>
              </a:ext>
            </a:extLst>
          </p:cNvPr>
          <p:cNvSpPr>
            <a:spLocks noGrp="1"/>
          </p:cNvSpPr>
          <p:nvPr>
            <p:ph type="title"/>
          </p:nvPr>
        </p:nvSpPr>
        <p:spPr/>
        <p:txBody>
          <a:bodyPr>
            <a:normAutofit/>
          </a:bodyPr>
          <a:lstStyle/>
          <a:p>
            <a:r>
              <a:rPr lang="en-US" sz="3600" dirty="0"/>
              <a:t>Stigma/Social Disapproval</a:t>
            </a:r>
          </a:p>
        </p:txBody>
      </p:sp>
      <p:sp>
        <p:nvSpPr>
          <p:cNvPr id="3" name="Content Placeholder 2">
            <a:extLst>
              <a:ext uri="{FF2B5EF4-FFF2-40B4-BE49-F238E27FC236}">
                <a16:creationId xmlns:a16="http://schemas.microsoft.com/office/drawing/2014/main" id="{B88F2454-F63D-4787-A2A5-F67E3B13DB3D}"/>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D1B80F95-7DE6-495B-AC0B-72B9C2AB6EC9}"/>
              </a:ext>
            </a:extLst>
          </p:cNvPr>
          <p:cNvSpPr>
            <a:spLocks noGrp="1"/>
          </p:cNvSpPr>
          <p:nvPr>
            <p:ph type="sldNum" sz="quarter" idx="12"/>
          </p:nvPr>
        </p:nvSpPr>
        <p:spPr/>
        <p:txBody>
          <a:bodyPr/>
          <a:lstStyle/>
          <a:p>
            <a:fld id="{9CD8D479-8942-46E8-A226-A4E01F7A105C}" type="slidenum">
              <a:rPr lang="en-US" smtClean="0"/>
              <a:t>21</a:t>
            </a:fld>
            <a:endParaRPr lang="en-US"/>
          </a:p>
        </p:txBody>
      </p:sp>
      <p:sp>
        <p:nvSpPr>
          <p:cNvPr id="7" name="TextBox 6">
            <a:extLst>
              <a:ext uri="{FF2B5EF4-FFF2-40B4-BE49-F238E27FC236}">
                <a16:creationId xmlns:a16="http://schemas.microsoft.com/office/drawing/2014/main" id="{3ABC7B9C-15C8-4E1C-9FD5-7DCEA32F434F}"/>
              </a:ext>
            </a:extLst>
          </p:cNvPr>
          <p:cNvSpPr txBox="1"/>
          <p:nvPr/>
        </p:nvSpPr>
        <p:spPr>
          <a:xfrm>
            <a:off x="445541" y="5975553"/>
            <a:ext cx="6969600" cy="738664"/>
          </a:xfrm>
          <a:prstGeom prst="rect">
            <a:avLst/>
          </a:prstGeom>
          <a:noFill/>
        </p:spPr>
        <p:txBody>
          <a:bodyPr wrap="none" rtlCol="0">
            <a:spAutoFit/>
          </a:bodyPr>
          <a:lstStyle/>
          <a:p>
            <a:r>
              <a:rPr lang="en-US" sz="1400" dirty="0"/>
              <a:t>(see Barry et al, 2014; </a:t>
            </a:r>
            <a:r>
              <a:rPr lang="en-US" sz="1400" dirty="0" err="1"/>
              <a:t>Burda</a:t>
            </a:r>
            <a:r>
              <a:rPr lang="en-US" sz="1400" dirty="0"/>
              <a:t> , 2015 p.  14; </a:t>
            </a:r>
            <a:r>
              <a:rPr lang="en-US" sz="1400" dirty="0" err="1"/>
              <a:t>Crapanzano</a:t>
            </a:r>
            <a:r>
              <a:rPr lang="en-US" sz="1400" dirty="0"/>
              <a:t> et al, 2019; </a:t>
            </a:r>
            <a:r>
              <a:rPr lang="en-US" sz="1400" dirty="0" err="1"/>
              <a:t>Dschaak</a:t>
            </a:r>
            <a:r>
              <a:rPr lang="en-US" sz="1400" dirty="0"/>
              <a:t> &amp; </a:t>
            </a:r>
            <a:r>
              <a:rPr lang="en-US" sz="1400" dirty="0" err="1"/>
              <a:t>Juntunen</a:t>
            </a:r>
            <a:r>
              <a:rPr lang="en-US" sz="1400" dirty="0"/>
              <a:t>, 2018;</a:t>
            </a:r>
          </a:p>
          <a:p>
            <a:r>
              <a:rPr lang="en-US" sz="1400" dirty="0"/>
              <a:t>Hammarlund et al, 2018; Livingston &amp; Boyd, 2010; Room et al 2001; Rose et al, 2014;</a:t>
            </a:r>
          </a:p>
          <a:p>
            <a:r>
              <a:rPr lang="en-US" sz="1400" dirty="0"/>
              <a:t>van </a:t>
            </a:r>
            <a:r>
              <a:rPr lang="en-US" sz="1400" dirty="0" err="1"/>
              <a:t>Boekel</a:t>
            </a:r>
            <a:r>
              <a:rPr lang="en-US" sz="1400" dirty="0"/>
              <a:t> et al, 2015; Wu et al, 2017)</a:t>
            </a:r>
          </a:p>
        </p:txBody>
      </p:sp>
      <p:sp>
        <p:nvSpPr>
          <p:cNvPr id="10" name="Cube 9">
            <a:extLst>
              <a:ext uri="{FF2B5EF4-FFF2-40B4-BE49-F238E27FC236}">
                <a16:creationId xmlns:a16="http://schemas.microsoft.com/office/drawing/2014/main" id="{6522F4B8-FE3F-4770-9F8C-30319F78860F}"/>
              </a:ext>
            </a:extLst>
          </p:cNvPr>
          <p:cNvSpPr/>
          <p:nvPr/>
        </p:nvSpPr>
        <p:spPr>
          <a:xfrm>
            <a:off x="4096238" y="1868573"/>
            <a:ext cx="1252127" cy="4105734"/>
          </a:xfrm>
          <a:prstGeom prst="cub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tx1"/>
                </a:solidFill>
              </a:rPr>
              <a:t>2-HIV Positivity</a:t>
            </a:r>
          </a:p>
        </p:txBody>
      </p:sp>
      <p:sp>
        <p:nvSpPr>
          <p:cNvPr id="12" name="Cube 11">
            <a:extLst>
              <a:ext uri="{FF2B5EF4-FFF2-40B4-BE49-F238E27FC236}">
                <a16:creationId xmlns:a16="http://schemas.microsoft.com/office/drawing/2014/main" id="{F17E9801-F4D8-4B71-8820-7A5CB725AB51}"/>
              </a:ext>
            </a:extLst>
          </p:cNvPr>
          <p:cNvSpPr/>
          <p:nvPr/>
        </p:nvSpPr>
        <p:spPr>
          <a:xfrm>
            <a:off x="5582227" y="2158999"/>
            <a:ext cx="1252127" cy="3815307"/>
          </a:xfrm>
          <a:prstGeom prst="cub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tx1"/>
                </a:solidFill>
              </a:rPr>
              <a:t>3-Criminal Record</a:t>
            </a:r>
          </a:p>
        </p:txBody>
      </p:sp>
      <p:pic>
        <p:nvPicPr>
          <p:cNvPr id="16" name="Picture 15" descr="A picture containing text, silhouette&#10;&#10;Description automatically generated">
            <a:extLst>
              <a:ext uri="{FF2B5EF4-FFF2-40B4-BE49-F238E27FC236}">
                <a16:creationId xmlns:a16="http://schemas.microsoft.com/office/drawing/2014/main" id="{3FBF09BC-4BA0-43BB-8B70-D27F9123A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00" y="3559228"/>
            <a:ext cx="2548325" cy="2415079"/>
          </a:xfrm>
          <a:prstGeom prst="rect">
            <a:avLst/>
          </a:prstGeom>
        </p:spPr>
      </p:pic>
      <p:sp>
        <p:nvSpPr>
          <p:cNvPr id="14" name="Cube 13">
            <a:extLst>
              <a:ext uri="{FF2B5EF4-FFF2-40B4-BE49-F238E27FC236}">
                <a16:creationId xmlns:a16="http://schemas.microsoft.com/office/drawing/2014/main" id="{4161EE72-8592-4D66-BC1B-3C02C8ED5FB4}"/>
              </a:ext>
            </a:extLst>
          </p:cNvPr>
          <p:cNvSpPr/>
          <p:nvPr/>
        </p:nvSpPr>
        <p:spPr>
          <a:xfrm>
            <a:off x="7108260" y="2425700"/>
            <a:ext cx="1252127" cy="3513280"/>
          </a:xfrm>
          <a:prstGeom prst="cub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solidFill>
              </a:rPr>
              <a:t>4-Alcohol Use Disorder</a:t>
            </a:r>
          </a:p>
        </p:txBody>
      </p:sp>
      <p:sp>
        <p:nvSpPr>
          <p:cNvPr id="8" name="Cube 7">
            <a:extLst>
              <a:ext uri="{FF2B5EF4-FFF2-40B4-BE49-F238E27FC236}">
                <a16:creationId xmlns:a16="http://schemas.microsoft.com/office/drawing/2014/main" id="{0B312B2A-B509-4819-9997-B1623C2E5E9E}"/>
              </a:ext>
            </a:extLst>
          </p:cNvPr>
          <p:cNvSpPr/>
          <p:nvPr/>
        </p:nvSpPr>
        <p:spPr>
          <a:xfrm>
            <a:off x="2570205" y="1442915"/>
            <a:ext cx="1252127" cy="4531392"/>
          </a:xfrm>
          <a:prstGeom prst="cub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1-Substance Use Disorder</a:t>
            </a:r>
          </a:p>
        </p:txBody>
      </p:sp>
    </p:spTree>
    <p:extLst>
      <p:ext uri="{BB962C8B-B14F-4D97-AF65-F5344CB8AC3E}">
        <p14:creationId xmlns:p14="http://schemas.microsoft.com/office/powerpoint/2010/main" val="369616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F2454-F63D-4787-A2A5-F67E3B13DB3D}"/>
              </a:ext>
            </a:extLst>
          </p:cNvPr>
          <p:cNvSpPr>
            <a:spLocks noGrp="1"/>
          </p:cNvSpPr>
          <p:nvPr>
            <p:ph idx="1"/>
          </p:nvPr>
        </p:nvSpPr>
        <p:spPr>
          <a:xfrm>
            <a:off x="5088195" y="854887"/>
            <a:ext cx="4572000" cy="2901206"/>
          </a:xfrm>
        </p:spPr>
        <p:txBody>
          <a:bodyPr/>
          <a:lstStyle/>
          <a:p>
            <a:endParaRPr lang="en-US" dirty="0"/>
          </a:p>
          <a:p>
            <a:pPr marL="0" indent="0">
              <a:buNone/>
            </a:pPr>
            <a:r>
              <a:rPr lang="en-US" sz="3600" b="1" dirty="0">
                <a:solidFill>
                  <a:srgbClr val="0070C0"/>
                </a:solidFill>
              </a:rPr>
              <a:t>Public Attitudes Influence </a:t>
            </a:r>
          </a:p>
          <a:p>
            <a:pPr marL="0" indent="0">
              <a:buNone/>
            </a:pPr>
            <a:r>
              <a:rPr lang="en-US" sz="3600" b="1" dirty="0">
                <a:solidFill>
                  <a:srgbClr val="0070C0"/>
                </a:solidFill>
              </a:rPr>
              <a:t>Public Policy</a:t>
            </a:r>
          </a:p>
        </p:txBody>
      </p:sp>
      <p:sp>
        <p:nvSpPr>
          <p:cNvPr id="4" name="Slide Number Placeholder 3">
            <a:extLst>
              <a:ext uri="{FF2B5EF4-FFF2-40B4-BE49-F238E27FC236}">
                <a16:creationId xmlns:a16="http://schemas.microsoft.com/office/drawing/2014/main" id="{D1B80F95-7DE6-495B-AC0B-72B9C2AB6EC9}"/>
              </a:ext>
            </a:extLst>
          </p:cNvPr>
          <p:cNvSpPr>
            <a:spLocks noGrp="1"/>
          </p:cNvSpPr>
          <p:nvPr>
            <p:ph type="sldNum" sz="quarter" idx="12"/>
          </p:nvPr>
        </p:nvSpPr>
        <p:spPr/>
        <p:txBody>
          <a:bodyPr/>
          <a:lstStyle/>
          <a:p>
            <a:fld id="{9CD8D479-8942-46E8-A226-A4E01F7A105C}" type="slidenum">
              <a:rPr lang="en-US" smtClean="0"/>
              <a:t>22</a:t>
            </a:fld>
            <a:endParaRPr lang="en-US"/>
          </a:p>
        </p:txBody>
      </p:sp>
      <p:sp>
        <p:nvSpPr>
          <p:cNvPr id="7" name="TextBox 6">
            <a:extLst>
              <a:ext uri="{FF2B5EF4-FFF2-40B4-BE49-F238E27FC236}">
                <a16:creationId xmlns:a16="http://schemas.microsoft.com/office/drawing/2014/main" id="{3ABC7B9C-15C8-4E1C-9FD5-7DCEA32F434F}"/>
              </a:ext>
            </a:extLst>
          </p:cNvPr>
          <p:cNvSpPr txBox="1"/>
          <p:nvPr/>
        </p:nvSpPr>
        <p:spPr>
          <a:xfrm>
            <a:off x="445541" y="6169680"/>
            <a:ext cx="5889113" cy="523220"/>
          </a:xfrm>
          <a:prstGeom prst="rect">
            <a:avLst/>
          </a:prstGeom>
          <a:noFill/>
        </p:spPr>
        <p:txBody>
          <a:bodyPr wrap="none" rtlCol="0">
            <a:spAutoFit/>
          </a:bodyPr>
          <a:lstStyle/>
          <a:p>
            <a:r>
              <a:rPr lang="en-US" sz="1400" dirty="0"/>
              <a:t>(see Barry et al, 2014; </a:t>
            </a:r>
            <a:r>
              <a:rPr lang="en-US" sz="1400" dirty="0" err="1"/>
              <a:t>Burda</a:t>
            </a:r>
            <a:r>
              <a:rPr lang="en-US" sz="1400" dirty="0"/>
              <a:t> , 2015 p.  14; Moore et al, 2020 Room et al 2001; </a:t>
            </a:r>
          </a:p>
          <a:p>
            <a:r>
              <a:rPr lang="en-US" sz="1400" dirty="0"/>
              <a:t>van </a:t>
            </a:r>
            <a:r>
              <a:rPr lang="en-US" sz="1400" dirty="0" err="1"/>
              <a:t>Boekel</a:t>
            </a:r>
            <a:r>
              <a:rPr lang="en-US" sz="1400" dirty="0"/>
              <a:t> et al, 2015; </a:t>
            </a:r>
            <a:r>
              <a:rPr lang="en-US" sz="1400" dirty="0" err="1"/>
              <a:t>Wogen</a:t>
            </a:r>
            <a:r>
              <a:rPr lang="en-US" sz="1400" dirty="0"/>
              <a:t> &amp; Restrepo, 2020; Yang et al, 2017)</a:t>
            </a:r>
          </a:p>
        </p:txBody>
      </p:sp>
      <p:pic>
        <p:nvPicPr>
          <p:cNvPr id="11" name="Picture 10" descr="A picture containing toy&#10;&#10;Description automatically generated">
            <a:extLst>
              <a:ext uri="{FF2B5EF4-FFF2-40B4-BE49-F238E27FC236}">
                <a16:creationId xmlns:a16="http://schemas.microsoft.com/office/drawing/2014/main" id="{5FBB164E-D3C0-4EF0-9743-906F29A64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46" y="788655"/>
            <a:ext cx="3643392" cy="3643392"/>
          </a:xfrm>
          <a:prstGeom prst="rect">
            <a:avLst/>
          </a:prstGeom>
        </p:spPr>
      </p:pic>
      <p:pic>
        <p:nvPicPr>
          <p:cNvPr id="15" name="Picture 14" descr="Text&#10;&#10;Description automatically generated">
            <a:extLst>
              <a:ext uri="{FF2B5EF4-FFF2-40B4-BE49-F238E27FC236}">
                <a16:creationId xmlns:a16="http://schemas.microsoft.com/office/drawing/2014/main" id="{3A70931B-43B3-4EDB-8572-5C0235887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963" y="2944980"/>
            <a:ext cx="4026310" cy="3101517"/>
          </a:xfrm>
          <a:prstGeom prst="rect">
            <a:avLst/>
          </a:prstGeom>
        </p:spPr>
      </p:pic>
    </p:spTree>
    <p:extLst>
      <p:ext uri="{BB962C8B-B14F-4D97-AF65-F5344CB8AC3E}">
        <p14:creationId xmlns:p14="http://schemas.microsoft.com/office/powerpoint/2010/main" val="302197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646F82-95F9-41DC-A36F-A4E3258C44C2}"/>
              </a:ext>
            </a:extLst>
          </p:cNvPr>
          <p:cNvSpPr>
            <a:spLocks noGrp="1"/>
          </p:cNvSpPr>
          <p:nvPr>
            <p:ph type="sldNum" sz="quarter" idx="12"/>
          </p:nvPr>
        </p:nvSpPr>
        <p:spPr/>
        <p:txBody>
          <a:bodyPr/>
          <a:lstStyle/>
          <a:p>
            <a:fld id="{9CD8D479-8942-46E8-A226-A4E01F7A105C}" type="slidenum">
              <a:rPr lang="en-US" smtClean="0"/>
              <a:t>23</a:t>
            </a:fld>
            <a:endParaRPr lang="en-US"/>
          </a:p>
        </p:txBody>
      </p:sp>
      <p:pic>
        <p:nvPicPr>
          <p:cNvPr id="6" name="Picture 5">
            <a:extLst>
              <a:ext uri="{FF2B5EF4-FFF2-40B4-BE49-F238E27FC236}">
                <a16:creationId xmlns:a16="http://schemas.microsoft.com/office/drawing/2014/main" id="{6A5E14C4-2761-4299-AAA7-235DF446F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04624"/>
          </a:xfrm>
          <a:prstGeom prst="rect">
            <a:avLst/>
          </a:prstGeom>
        </p:spPr>
      </p:pic>
      <p:sp>
        <p:nvSpPr>
          <p:cNvPr id="7" name="Content Placeholder 2">
            <a:extLst>
              <a:ext uri="{FF2B5EF4-FFF2-40B4-BE49-F238E27FC236}">
                <a16:creationId xmlns:a16="http://schemas.microsoft.com/office/drawing/2014/main" id="{B3F56A16-9B9B-4070-B9A6-A2F6A6580487}"/>
              </a:ext>
            </a:extLst>
          </p:cNvPr>
          <p:cNvSpPr txBox="1">
            <a:spLocks/>
          </p:cNvSpPr>
          <p:nvPr/>
        </p:nvSpPr>
        <p:spPr>
          <a:xfrm>
            <a:off x="2191448" y="953376"/>
            <a:ext cx="5283180" cy="1762943"/>
          </a:xfrm>
          <a:prstGeom prst="rect">
            <a:avLst/>
          </a:prstGeom>
        </p:spPr>
        <p:txBody>
          <a:bodyPr>
            <a:normAutofit/>
          </a:bodyPr>
          <a:lst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indent="0" algn="ctr">
              <a:buFont typeface="Arial" panose="020B0604020202020204" pitchFamily="34" charset="0"/>
              <a:buNone/>
            </a:pPr>
            <a:r>
              <a:rPr lang="en-US" sz="4800" i="1" dirty="0">
                <a:latin typeface="Times New Roman" panose="02020603050405020304" pitchFamily="18" charset="0"/>
                <a:ea typeface="Calibri" panose="020F0502020204030204" pitchFamily="34" charset="0"/>
              </a:rPr>
              <a:t>“…the outside becomes the inside.” </a:t>
            </a:r>
            <a:endParaRPr lang="en-US" sz="4800" i="1" dirty="0"/>
          </a:p>
        </p:txBody>
      </p:sp>
      <p:sp>
        <p:nvSpPr>
          <p:cNvPr id="9" name="TextBox 8">
            <a:extLst>
              <a:ext uri="{FF2B5EF4-FFF2-40B4-BE49-F238E27FC236}">
                <a16:creationId xmlns:a16="http://schemas.microsoft.com/office/drawing/2014/main" id="{D5E9BCB1-286C-43DF-BF93-4ADBA3587D95}"/>
              </a:ext>
            </a:extLst>
          </p:cNvPr>
          <p:cNvSpPr txBox="1"/>
          <p:nvPr/>
        </p:nvSpPr>
        <p:spPr>
          <a:xfrm>
            <a:off x="404548" y="6397823"/>
            <a:ext cx="5707845" cy="307777"/>
          </a:xfrm>
          <a:prstGeom prst="rect">
            <a:avLst/>
          </a:prstGeom>
          <a:noFill/>
        </p:spPr>
        <p:txBody>
          <a:bodyPr wrap="none" rtlCol="0">
            <a:spAutoFit/>
          </a:bodyPr>
          <a:lstStyle/>
          <a:p>
            <a:r>
              <a:rPr lang="en-US" sz="1400" dirty="0"/>
              <a:t>(see </a:t>
            </a:r>
            <a:r>
              <a:rPr lang="en-US" sz="1400" dirty="0" err="1"/>
              <a:t>Birtel</a:t>
            </a:r>
            <a:r>
              <a:rPr lang="en-US" sz="1400" dirty="0"/>
              <a:t> et al, 2017; Bronfenbrenner, 1995, p. 602; Can &amp; </a:t>
            </a:r>
            <a:r>
              <a:rPr lang="en-US" sz="1400" dirty="0" err="1"/>
              <a:t>Tanriverdi</a:t>
            </a:r>
            <a:r>
              <a:rPr lang="en-US" sz="1400" dirty="0"/>
              <a:t>, 2015)</a:t>
            </a:r>
          </a:p>
        </p:txBody>
      </p:sp>
      <p:sp>
        <p:nvSpPr>
          <p:cNvPr id="5" name="TextBox 4">
            <a:extLst>
              <a:ext uri="{FF2B5EF4-FFF2-40B4-BE49-F238E27FC236}">
                <a16:creationId xmlns:a16="http://schemas.microsoft.com/office/drawing/2014/main" id="{5979BECD-28ED-4EC3-A8A6-9DB8DDDDA9BD}"/>
              </a:ext>
            </a:extLst>
          </p:cNvPr>
          <p:cNvSpPr txBox="1"/>
          <p:nvPr/>
        </p:nvSpPr>
        <p:spPr>
          <a:xfrm>
            <a:off x="5119123" y="3025596"/>
            <a:ext cx="3025187" cy="830997"/>
          </a:xfrm>
          <a:prstGeom prst="rect">
            <a:avLst/>
          </a:prstGeom>
          <a:noFill/>
        </p:spPr>
        <p:txBody>
          <a:bodyPr wrap="none" rtlCol="0">
            <a:spAutoFit/>
          </a:bodyPr>
          <a:lstStyle/>
          <a:p>
            <a:r>
              <a:rPr lang="en-US" sz="4800" dirty="0">
                <a:solidFill>
                  <a:srgbClr val="0070C0"/>
                </a:solidFill>
              </a:rPr>
              <a:t>self-stigma</a:t>
            </a:r>
          </a:p>
        </p:txBody>
      </p:sp>
    </p:spTree>
    <p:extLst>
      <p:ext uri="{BB962C8B-B14F-4D97-AF65-F5344CB8AC3E}">
        <p14:creationId xmlns:p14="http://schemas.microsoft.com/office/powerpoint/2010/main" val="68463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E46903-6B91-4434-840E-0926C3056AF8}"/>
              </a:ext>
            </a:extLst>
          </p:cNvPr>
          <p:cNvSpPr>
            <a:spLocks noGrp="1"/>
          </p:cNvSpPr>
          <p:nvPr>
            <p:ph type="sldNum" sz="quarter" idx="12"/>
          </p:nvPr>
        </p:nvSpPr>
        <p:spPr/>
        <p:txBody>
          <a:bodyPr/>
          <a:lstStyle/>
          <a:p>
            <a:fld id="{9CD8D479-8942-46E8-A226-A4E01F7A105C}" type="slidenum">
              <a:rPr lang="en-US" smtClean="0"/>
              <a:t>24</a:t>
            </a:fld>
            <a:endParaRPr lang="en-US"/>
          </a:p>
        </p:txBody>
      </p:sp>
      <p:sp>
        <p:nvSpPr>
          <p:cNvPr id="8" name="TextBox 7">
            <a:extLst>
              <a:ext uri="{FF2B5EF4-FFF2-40B4-BE49-F238E27FC236}">
                <a16:creationId xmlns:a16="http://schemas.microsoft.com/office/drawing/2014/main" id="{1953C13A-385B-48DA-AFCB-C1881CEBA7BB}"/>
              </a:ext>
            </a:extLst>
          </p:cNvPr>
          <p:cNvSpPr txBox="1"/>
          <p:nvPr/>
        </p:nvSpPr>
        <p:spPr>
          <a:xfrm rot="16200000">
            <a:off x="-388492" y="3126834"/>
            <a:ext cx="2909771" cy="769441"/>
          </a:xfrm>
          <a:prstGeom prst="rect">
            <a:avLst/>
          </a:prstGeom>
          <a:noFill/>
        </p:spPr>
        <p:txBody>
          <a:bodyPr wrap="none" rtlCol="0">
            <a:spAutoFit/>
          </a:bodyPr>
          <a:lstStyle/>
          <a:p>
            <a:r>
              <a:rPr lang="en-US" sz="4400" dirty="0">
                <a:solidFill>
                  <a:schemeClr val="accent1">
                    <a:lumMod val="75000"/>
                  </a:schemeClr>
                </a:solidFill>
                <a:latin typeface="+mj-lt"/>
              </a:rPr>
              <a:t>Self-Shame</a:t>
            </a:r>
          </a:p>
        </p:txBody>
      </p:sp>
      <p:sp>
        <p:nvSpPr>
          <p:cNvPr id="9" name="Title 2">
            <a:extLst>
              <a:ext uri="{FF2B5EF4-FFF2-40B4-BE49-F238E27FC236}">
                <a16:creationId xmlns:a16="http://schemas.microsoft.com/office/drawing/2014/main" id="{990A901F-4A72-4EAE-808D-A0E270737850}"/>
              </a:ext>
            </a:extLst>
          </p:cNvPr>
          <p:cNvSpPr txBox="1">
            <a:spLocks/>
          </p:cNvSpPr>
          <p:nvPr/>
        </p:nvSpPr>
        <p:spPr>
          <a:xfrm>
            <a:off x="628649" y="643610"/>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4400" dirty="0"/>
              <a:t>Self-Blame</a:t>
            </a:r>
          </a:p>
        </p:txBody>
      </p:sp>
      <p:sp>
        <p:nvSpPr>
          <p:cNvPr id="11" name="TextBox 10">
            <a:extLst>
              <a:ext uri="{FF2B5EF4-FFF2-40B4-BE49-F238E27FC236}">
                <a16:creationId xmlns:a16="http://schemas.microsoft.com/office/drawing/2014/main" id="{F24865A7-4626-4CBC-96B1-9B3DD348081B}"/>
              </a:ext>
            </a:extLst>
          </p:cNvPr>
          <p:cNvSpPr txBox="1"/>
          <p:nvPr/>
        </p:nvSpPr>
        <p:spPr>
          <a:xfrm rot="5400000">
            <a:off x="6705275" y="3044280"/>
            <a:ext cx="2744662" cy="769441"/>
          </a:xfrm>
          <a:prstGeom prst="rect">
            <a:avLst/>
          </a:prstGeom>
          <a:noFill/>
        </p:spPr>
        <p:txBody>
          <a:bodyPr wrap="none" rtlCol="0">
            <a:spAutoFit/>
          </a:bodyPr>
          <a:lstStyle/>
          <a:p>
            <a:r>
              <a:rPr lang="en-US" sz="4400" dirty="0">
                <a:solidFill>
                  <a:schemeClr val="accent1">
                    <a:lumMod val="75000"/>
                  </a:schemeClr>
                </a:solidFill>
                <a:latin typeface="+mj-lt"/>
              </a:rPr>
              <a:t>Self-Doubt</a:t>
            </a:r>
          </a:p>
        </p:txBody>
      </p:sp>
      <p:sp>
        <p:nvSpPr>
          <p:cNvPr id="5" name="Title 2">
            <a:extLst>
              <a:ext uri="{FF2B5EF4-FFF2-40B4-BE49-F238E27FC236}">
                <a16:creationId xmlns:a16="http://schemas.microsoft.com/office/drawing/2014/main" id="{0E7DBAAE-124F-4E6F-B7EF-F08649817D6D}"/>
              </a:ext>
            </a:extLst>
          </p:cNvPr>
          <p:cNvSpPr txBox="1">
            <a:spLocks/>
          </p:cNvSpPr>
          <p:nvPr/>
        </p:nvSpPr>
        <p:spPr>
          <a:xfrm>
            <a:off x="575627" y="5580444"/>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4400" dirty="0"/>
              <a:t>Self-Stigma</a:t>
            </a:r>
          </a:p>
        </p:txBody>
      </p:sp>
      <p:sp>
        <p:nvSpPr>
          <p:cNvPr id="12" name="TextBox 11">
            <a:extLst>
              <a:ext uri="{FF2B5EF4-FFF2-40B4-BE49-F238E27FC236}">
                <a16:creationId xmlns:a16="http://schemas.microsoft.com/office/drawing/2014/main" id="{2A356D3C-AA3D-4AA1-A001-87987AAE1E35}"/>
              </a:ext>
            </a:extLst>
          </p:cNvPr>
          <p:cNvSpPr txBox="1"/>
          <p:nvPr/>
        </p:nvSpPr>
        <p:spPr>
          <a:xfrm>
            <a:off x="445541" y="6379498"/>
            <a:ext cx="4572000" cy="307777"/>
          </a:xfrm>
          <a:prstGeom prst="rect">
            <a:avLst/>
          </a:prstGeom>
          <a:noFill/>
        </p:spPr>
        <p:txBody>
          <a:bodyPr wrap="square">
            <a:spAutoFit/>
          </a:bodyPr>
          <a:lstStyle/>
          <a:p>
            <a:r>
              <a:rPr lang="en-US" sz="1400" dirty="0"/>
              <a:t>(see Hammarlund et al, 2018; </a:t>
            </a:r>
            <a:r>
              <a:rPr lang="en-US" sz="1400" dirty="0" err="1"/>
              <a:t>Kulesza</a:t>
            </a:r>
            <a:r>
              <a:rPr lang="en-US" sz="1400" dirty="0"/>
              <a:t> et al, 2017)</a:t>
            </a:r>
          </a:p>
        </p:txBody>
      </p:sp>
      <p:pic>
        <p:nvPicPr>
          <p:cNvPr id="3" name="Picture 2">
            <a:extLst>
              <a:ext uri="{FF2B5EF4-FFF2-40B4-BE49-F238E27FC236}">
                <a16:creationId xmlns:a16="http://schemas.microsoft.com/office/drawing/2014/main" id="{EC79457B-B5AF-4B7A-A975-0CD80225F674}"/>
              </a:ext>
            </a:extLst>
          </p:cNvPr>
          <p:cNvPicPr>
            <a:picLocks noChangeAspect="1"/>
          </p:cNvPicPr>
          <p:nvPr/>
        </p:nvPicPr>
        <p:blipFill>
          <a:blip r:embed="rId3"/>
          <a:stretch>
            <a:fillRect/>
          </a:stretch>
        </p:blipFill>
        <p:spPr>
          <a:xfrm>
            <a:off x="1704975" y="1319212"/>
            <a:ext cx="5734050" cy="4219575"/>
          </a:xfrm>
          <a:prstGeom prst="rect">
            <a:avLst/>
          </a:prstGeom>
        </p:spPr>
      </p:pic>
    </p:spTree>
    <p:extLst>
      <p:ext uri="{BB962C8B-B14F-4D97-AF65-F5344CB8AC3E}">
        <p14:creationId xmlns:p14="http://schemas.microsoft.com/office/powerpoint/2010/main" val="143562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BDC6E3-EDB0-45C7-9419-1988DD8FDBE9}"/>
              </a:ext>
            </a:extLst>
          </p:cNvPr>
          <p:cNvSpPr>
            <a:spLocks noGrp="1"/>
          </p:cNvSpPr>
          <p:nvPr>
            <p:ph type="sldNum" sz="quarter" idx="12"/>
          </p:nvPr>
        </p:nvSpPr>
        <p:spPr/>
        <p:txBody>
          <a:bodyPr/>
          <a:lstStyle/>
          <a:p>
            <a:fld id="{9CD8D479-8942-46E8-A226-A4E01F7A105C}" type="slidenum">
              <a:rPr lang="en-US" smtClean="0"/>
              <a:t>25</a:t>
            </a:fld>
            <a:endParaRPr lang="en-US"/>
          </a:p>
        </p:txBody>
      </p:sp>
      <p:pic>
        <p:nvPicPr>
          <p:cNvPr id="8" name="Picture 7" descr="A picture containing text, book&#10;&#10;Description automatically generated">
            <a:extLst>
              <a:ext uri="{FF2B5EF4-FFF2-40B4-BE49-F238E27FC236}">
                <a16:creationId xmlns:a16="http://schemas.microsoft.com/office/drawing/2014/main" id="{DD0987A1-BE32-4D10-A1C6-04BED601C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558" y="1414312"/>
            <a:ext cx="5722883" cy="4226587"/>
          </a:xfrm>
          <a:prstGeom prst="rect">
            <a:avLst/>
          </a:prstGeom>
        </p:spPr>
      </p:pic>
      <p:sp>
        <p:nvSpPr>
          <p:cNvPr id="10" name="TextBox 9">
            <a:extLst>
              <a:ext uri="{FF2B5EF4-FFF2-40B4-BE49-F238E27FC236}">
                <a16:creationId xmlns:a16="http://schemas.microsoft.com/office/drawing/2014/main" id="{BB258AC4-7549-4640-8634-BD253FCAFC9B}"/>
              </a:ext>
            </a:extLst>
          </p:cNvPr>
          <p:cNvSpPr txBox="1"/>
          <p:nvPr/>
        </p:nvSpPr>
        <p:spPr>
          <a:xfrm rot="16200000">
            <a:off x="-388492" y="3126834"/>
            <a:ext cx="2909771" cy="769441"/>
          </a:xfrm>
          <a:prstGeom prst="rect">
            <a:avLst/>
          </a:prstGeom>
          <a:noFill/>
        </p:spPr>
        <p:txBody>
          <a:bodyPr wrap="none" rtlCol="0">
            <a:spAutoFit/>
          </a:bodyPr>
          <a:lstStyle/>
          <a:p>
            <a:r>
              <a:rPr lang="en-US" sz="4400" dirty="0">
                <a:solidFill>
                  <a:schemeClr val="accent1">
                    <a:lumMod val="75000"/>
                  </a:schemeClr>
                </a:solidFill>
                <a:latin typeface="+mj-lt"/>
              </a:rPr>
              <a:t>Self-Shame</a:t>
            </a:r>
          </a:p>
        </p:txBody>
      </p:sp>
      <p:sp>
        <p:nvSpPr>
          <p:cNvPr id="12" name="Title 2">
            <a:extLst>
              <a:ext uri="{FF2B5EF4-FFF2-40B4-BE49-F238E27FC236}">
                <a16:creationId xmlns:a16="http://schemas.microsoft.com/office/drawing/2014/main" id="{C6587634-0FB0-42DE-A29B-0955C8D09047}"/>
              </a:ext>
            </a:extLst>
          </p:cNvPr>
          <p:cNvSpPr txBox="1">
            <a:spLocks/>
          </p:cNvSpPr>
          <p:nvPr/>
        </p:nvSpPr>
        <p:spPr>
          <a:xfrm>
            <a:off x="628649" y="640441"/>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4400" dirty="0"/>
              <a:t>Self-Blame</a:t>
            </a:r>
          </a:p>
        </p:txBody>
      </p:sp>
      <p:sp>
        <p:nvSpPr>
          <p:cNvPr id="14" name="TextBox 13">
            <a:extLst>
              <a:ext uri="{FF2B5EF4-FFF2-40B4-BE49-F238E27FC236}">
                <a16:creationId xmlns:a16="http://schemas.microsoft.com/office/drawing/2014/main" id="{E570FE9D-439C-4080-87AD-9C8A9F244BAE}"/>
              </a:ext>
            </a:extLst>
          </p:cNvPr>
          <p:cNvSpPr txBox="1"/>
          <p:nvPr/>
        </p:nvSpPr>
        <p:spPr>
          <a:xfrm rot="5400000">
            <a:off x="6705275" y="3044280"/>
            <a:ext cx="2744662" cy="769441"/>
          </a:xfrm>
          <a:prstGeom prst="rect">
            <a:avLst/>
          </a:prstGeom>
          <a:noFill/>
        </p:spPr>
        <p:txBody>
          <a:bodyPr wrap="none" rtlCol="0">
            <a:spAutoFit/>
          </a:bodyPr>
          <a:lstStyle/>
          <a:p>
            <a:r>
              <a:rPr lang="en-US" sz="4400" dirty="0">
                <a:solidFill>
                  <a:schemeClr val="accent1">
                    <a:lumMod val="75000"/>
                  </a:schemeClr>
                </a:solidFill>
                <a:latin typeface="+mj-lt"/>
              </a:rPr>
              <a:t>Self-Doubt</a:t>
            </a:r>
          </a:p>
        </p:txBody>
      </p:sp>
      <p:sp>
        <p:nvSpPr>
          <p:cNvPr id="2" name="Title 2">
            <a:extLst>
              <a:ext uri="{FF2B5EF4-FFF2-40B4-BE49-F238E27FC236}">
                <a16:creationId xmlns:a16="http://schemas.microsoft.com/office/drawing/2014/main" id="{57F86392-B666-4562-9B2C-3C0429E6AE79}"/>
              </a:ext>
            </a:extLst>
          </p:cNvPr>
          <p:cNvSpPr txBox="1">
            <a:spLocks/>
          </p:cNvSpPr>
          <p:nvPr/>
        </p:nvSpPr>
        <p:spPr>
          <a:xfrm>
            <a:off x="575627" y="5580444"/>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4400" dirty="0"/>
              <a:t>Self-Stigma</a:t>
            </a:r>
          </a:p>
        </p:txBody>
      </p:sp>
      <p:sp>
        <p:nvSpPr>
          <p:cNvPr id="7" name="TextBox 6">
            <a:extLst>
              <a:ext uri="{FF2B5EF4-FFF2-40B4-BE49-F238E27FC236}">
                <a16:creationId xmlns:a16="http://schemas.microsoft.com/office/drawing/2014/main" id="{C1B47B62-061C-41DE-8CBA-382E367F9E46}"/>
              </a:ext>
            </a:extLst>
          </p:cNvPr>
          <p:cNvSpPr txBox="1"/>
          <p:nvPr/>
        </p:nvSpPr>
        <p:spPr>
          <a:xfrm>
            <a:off x="445541" y="6196704"/>
            <a:ext cx="5357749" cy="523220"/>
          </a:xfrm>
          <a:prstGeom prst="rect">
            <a:avLst/>
          </a:prstGeom>
          <a:noFill/>
        </p:spPr>
        <p:txBody>
          <a:bodyPr wrap="none" rtlCol="0">
            <a:spAutoFit/>
          </a:bodyPr>
          <a:lstStyle/>
          <a:p>
            <a:r>
              <a:rPr lang="en-US" sz="1400" dirty="0"/>
              <a:t>(see Clement et al, 2015; Gutierrez et al, 2020; </a:t>
            </a:r>
            <a:r>
              <a:rPr lang="en-US" sz="1400" dirty="0" err="1"/>
              <a:t>Tuliao</a:t>
            </a:r>
            <a:r>
              <a:rPr lang="en-US" sz="1400" dirty="0"/>
              <a:t> &amp; </a:t>
            </a:r>
            <a:r>
              <a:rPr lang="en-US" sz="1400" dirty="0" err="1"/>
              <a:t>Holyoak</a:t>
            </a:r>
            <a:r>
              <a:rPr lang="en-US" sz="1400" dirty="0"/>
              <a:t>, 2020; </a:t>
            </a:r>
          </a:p>
          <a:p>
            <a:r>
              <a:rPr lang="en-US" sz="1400" dirty="0"/>
              <a:t>van </a:t>
            </a:r>
            <a:r>
              <a:rPr lang="en-US" sz="1400" dirty="0" err="1"/>
              <a:t>Boekel</a:t>
            </a:r>
            <a:r>
              <a:rPr lang="en-US" sz="1400" dirty="0"/>
              <a:t> et al, 2013; </a:t>
            </a:r>
            <a:r>
              <a:rPr lang="en-US" sz="1400" dirty="0" err="1"/>
              <a:t>Wakeman</a:t>
            </a:r>
            <a:r>
              <a:rPr lang="en-US" sz="1400" dirty="0"/>
              <a:t>, 2019)</a:t>
            </a:r>
          </a:p>
        </p:txBody>
      </p:sp>
    </p:spTree>
    <p:extLst>
      <p:ext uri="{BB962C8B-B14F-4D97-AF65-F5344CB8AC3E}">
        <p14:creationId xmlns:p14="http://schemas.microsoft.com/office/powerpoint/2010/main" val="313718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9125-8B84-4031-B533-C663736D9FE0}"/>
              </a:ext>
            </a:extLst>
          </p:cNvPr>
          <p:cNvSpPr>
            <a:spLocks noGrp="1"/>
          </p:cNvSpPr>
          <p:nvPr>
            <p:ph type="title"/>
          </p:nvPr>
        </p:nvSpPr>
        <p:spPr>
          <a:xfrm>
            <a:off x="1057520" y="196637"/>
            <a:ext cx="7028962" cy="1183566"/>
          </a:xfrm>
        </p:spPr>
        <p:txBody>
          <a:bodyPr>
            <a:normAutofit/>
          </a:bodyPr>
          <a:lstStyle/>
          <a:p>
            <a:r>
              <a:rPr lang="en-US" sz="3600" dirty="0"/>
              <a:t>Professionals’  Opinions</a:t>
            </a:r>
          </a:p>
        </p:txBody>
      </p:sp>
      <p:graphicFrame>
        <p:nvGraphicFramePr>
          <p:cNvPr id="11" name="Content Placeholder 10">
            <a:extLst>
              <a:ext uri="{FF2B5EF4-FFF2-40B4-BE49-F238E27FC236}">
                <a16:creationId xmlns:a16="http://schemas.microsoft.com/office/drawing/2014/main" id="{3C71D9CE-C9D0-460A-9E64-3A0986F8D2A0}"/>
              </a:ext>
            </a:extLst>
          </p:cNvPr>
          <p:cNvGraphicFramePr>
            <a:graphicFrameLocks noGrp="1"/>
          </p:cNvGraphicFramePr>
          <p:nvPr>
            <p:ph sz="half" idx="1"/>
            <p:extLst>
              <p:ext uri="{D42A27DB-BD31-4B8C-83A1-F6EECF244321}">
                <p14:modId xmlns:p14="http://schemas.microsoft.com/office/powerpoint/2010/main" val="3716738033"/>
              </p:ext>
            </p:extLst>
          </p:nvPr>
        </p:nvGraphicFramePr>
        <p:xfrm>
          <a:off x="1057275" y="1555750"/>
          <a:ext cx="7641184" cy="502616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A625529B-E0A6-4CF5-BD04-89CE38C24B8C}"/>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8" name="TextBox 7">
            <a:extLst>
              <a:ext uri="{FF2B5EF4-FFF2-40B4-BE49-F238E27FC236}">
                <a16:creationId xmlns:a16="http://schemas.microsoft.com/office/drawing/2014/main" id="{6984C498-8ECC-44D7-ABDC-E258B1853EAB}"/>
              </a:ext>
            </a:extLst>
          </p:cNvPr>
          <p:cNvSpPr txBox="1"/>
          <p:nvPr/>
        </p:nvSpPr>
        <p:spPr>
          <a:xfrm>
            <a:off x="445541" y="6375358"/>
            <a:ext cx="6519605" cy="307777"/>
          </a:xfrm>
          <a:prstGeom prst="rect">
            <a:avLst/>
          </a:prstGeom>
          <a:noFill/>
        </p:spPr>
        <p:txBody>
          <a:bodyPr wrap="none" rtlCol="0">
            <a:spAutoFit/>
          </a:bodyPr>
          <a:lstStyle/>
          <a:p>
            <a:r>
              <a:rPr lang="en-US" sz="1400" dirty="0"/>
              <a:t>(see  Chang et al, 2015; van </a:t>
            </a:r>
            <a:r>
              <a:rPr lang="en-US" sz="1400" dirty="0" err="1"/>
              <a:t>Boekel</a:t>
            </a:r>
            <a:r>
              <a:rPr lang="en-US" sz="1400" dirty="0"/>
              <a:t> et al, 2013, 2015—graph adapted from 2015, p. 544)</a:t>
            </a:r>
          </a:p>
        </p:txBody>
      </p:sp>
    </p:spTree>
    <p:extLst>
      <p:ext uri="{BB962C8B-B14F-4D97-AF65-F5344CB8AC3E}">
        <p14:creationId xmlns:p14="http://schemas.microsoft.com/office/powerpoint/2010/main" val="194121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388D-51F8-4A1B-A8C5-B8773A298A85}"/>
              </a:ext>
            </a:extLst>
          </p:cNvPr>
          <p:cNvSpPr>
            <a:spLocks noGrp="1"/>
          </p:cNvSpPr>
          <p:nvPr>
            <p:ph type="title"/>
          </p:nvPr>
        </p:nvSpPr>
        <p:spPr>
          <a:xfrm>
            <a:off x="1057518" y="388508"/>
            <a:ext cx="7028962" cy="1183566"/>
          </a:xfrm>
        </p:spPr>
        <p:txBody>
          <a:bodyPr>
            <a:normAutofit/>
          </a:bodyPr>
          <a:lstStyle/>
          <a:p>
            <a:r>
              <a:rPr lang="en-US" sz="3600" dirty="0"/>
              <a:t>Intersectionality &amp; Stigma Interplay</a:t>
            </a:r>
          </a:p>
        </p:txBody>
      </p:sp>
      <p:sp>
        <p:nvSpPr>
          <p:cNvPr id="4" name="Slide Number Placeholder 3">
            <a:extLst>
              <a:ext uri="{FF2B5EF4-FFF2-40B4-BE49-F238E27FC236}">
                <a16:creationId xmlns:a16="http://schemas.microsoft.com/office/drawing/2014/main" id="{DA48FFF5-9645-4508-967D-48441628EAAD}"/>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7" name="TextBox 6">
            <a:extLst>
              <a:ext uri="{FF2B5EF4-FFF2-40B4-BE49-F238E27FC236}">
                <a16:creationId xmlns:a16="http://schemas.microsoft.com/office/drawing/2014/main" id="{7D21C165-A54A-4774-94F6-D0DE46CB0336}"/>
              </a:ext>
            </a:extLst>
          </p:cNvPr>
          <p:cNvSpPr txBox="1"/>
          <p:nvPr/>
        </p:nvSpPr>
        <p:spPr>
          <a:xfrm>
            <a:off x="458602" y="6189698"/>
            <a:ext cx="7004610" cy="523220"/>
          </a:xfrm>
          <a:prstGeom prst="rect">
            <a:avLst/>
          </a:prstGeom>
          <a:noFill/>
        </p:spPr>
        <p:txBody>
          <a:bodyPr wrap="none" rtlCol="0">
            <a:spAutoFit/>
          </a:bodyPr>
          <a:lstStyle/>
          <a:p>
            <a:r>
              <a:rPr lang="en-US" sz="1400" dirty="0"/>
              <a:t>(see Benz et al, 2019 p. 64; Clement et al, 2014; </a:t>
            </a:r>
            <a:r>
              <a:rPr lang="en-US" sz="1400" dirty="0" err="1"/>
              <a:t>Cockroft</a:t>
            </a:r>
            <a:r>
              <a:rPr lang="en-US" sz="1400" dirty="0"/>
              <a:t> et al, 2019; Hammarlund et al, 2018;</a:t>
            </a:r>
          </a:p>
          <a:p>
            <a:r>
              <a:rPr lang="en-US" sz="1400" dirty="0"/>
              <a:t>Stringer &amp; Baker, 2018; Witte et al, 2019)</a:t>
            </a:r>
          </a:p>
        </p:txBody>
      </p:sp>
      <p:pic>
        <p:nvPicPr>
          <p:cNvPr id="12" name="Content Placeholder 11" descr="Icon&#10;&#10;Description automatically generated">
            <a:extLst>
              <a:ext uri="{FF2B5EF4-FFF2-40B4-BE49-F238E27FC236}">
                <a16:creationId xmlns:a16="http://schemas.microsoft.com/office/drawing/2014/main" id="{CE7591FB-B5D4-4FFF-A3CE-1BFB5F367D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16231" y="2067450"/>
            <a:ext cx="3882307" cy="4066574"/>
          </a:xfrm>
        </p:spPr>
      </p:pic>
      <p:sp>
        <p:nvSpPr>
          <p:cNvPr id="13" name="TextBox 12">
            <a:extLst>
              <a:ext uri="{FF2B5EF4-FFF2-40B4-BE49-F238E27FC236}">
                <a16:creationId xmlns:a16="http://schemas.microsoft.com/office/drawing/2014/main" id="{064AAE73-C54F-42D0-99D5-73D1444EB547}"/>
              </a:ext>
            </a:extLst>
          </p:cNvPr>
          <p:cNvSpPr txBox="1"/>
          <p:nvPr/>
        </p:nvSpPr>
        <p:spPr>
          <a:xfrm>
            <a:off x="6252655" y="2905780"/>
            <a:ext cx="1326004" cy="523220"/>
          </a:xfrm>
          <a:prstGeom prst="rect">
            <a:avLst/>
          </a:prstGeom>
          <a:noFill/>
        </p:spPr>
        <p:txBody>
          <a:bodyPr wrap="none" rtlCol="0">
            <a:spAutoFit/>
          </a:bodyPr>
          <a:lstStyle/>
          <a:p>
            <a:r>
              <a:rPr lang="en-US" sz="2800" dirty="0"/>
              <a:t>military</a:t>
            </a:r>
          </a:p>
        </p:txBody>
      </p:sp>
      <p:sp>
        <p:nvSpPr>
          <p:cNvPr id="17" name="TextBox 16">
            <a:extLst>
              <a:ext uri="{FF2B5EF4-FFF2-40B4-BE49-F238E27FC236}">
                <a16:creationId xmlns:a16="http://schemas.microsoft.com/office/drawing/2014/main" id="{FA04A378-CC87-4DEF-8A5F-6A88ED39EAC7}"/>
              </a:ext>
            </a:extLst>
          </p:cNvPr>
          <p:cNvSpPr txBox="1"/>
          <p:nvPr/>
        </p:nvSpPr>
        <p:spPr>
          <a:xfrm>
            <a:off x="6658999" y="3626210"/>
            <a:ext cx="1316386" cy="523220"/>
          </a:xfrm>
          <a:prstGeom prst="rect">
            <a:avLst/>
          </a:prstGeom>
          <a:noFill/>
        </p:spPr>
        <p:txBody>
          <a:bodyPr wrap="none" rtlCol="0">
            <a:spAutoFit/>
          </a:bodyPr>
          <a:lstStyle/>
          <a:p>
            <a:r>
              <a:rPr lang="en-US" sz="2800" dirty="0"/>
              <a:t>veteran</a:t>
            </a:r>
          </a:p>
        </p:txBody>
      </p:sp>
      <p:sp>
        <p:nvSpPr>
          <p:cNvPr id="19" name="TextBox 18">
            <a:extLst>
              <a:ext uri="{FF2B5EF4-FFF2-40B4-BE49-F238E27FC236}">
                <a16:creationId xmlns:a16="http://schemas.microsoft.com/office/drawing/2014/main" id="{E1CE9609-80CD-4B52-879C-0F1F07C54DF4}"/>
              </a:ext>
            </a:extLst>
          </p:cNvPr>
          <p:cNvSpPr txBox="1"/>
          <p:nvPr/>
        </p:nvSpPr>
        <p:spPr>
          <a:xfrm>
            <a:off x="6433392" y="4990173"/>
            <a:ext cx="2037737" cy="523220"/>
          </a:xfrm>
          <a:prstGeom prst="rect">
            <a:avLst/>
          </a:prstGeom>
          <a:noFill/>
        </p:spPr>
        <p:txBody>
          <a:bodyPr wrap="none" rtlCol="0">
            <a:spAutoFit/>
          </a:bodyPr>
          <a:lstStyle/>
          <a:p>
            <a:r>
              <a:rPr lang="en-US" sz="2800" dirty="0"/>
              <a:t>incarcerated</a:t>
            </a:r>
          </a:p>
        </p:txBody>
      </p:sp>
      <p:sp>
        <p:nvSpPr>
          <p:cNvPr id="21" name="TextBox 20">
            <a:extLst>
              <a:ext uri="{FF2B5EF4-FFF2-40B4-BE49-F238E27FC236}">
                <a16:creationId xmlns:a16="http://schemas.microsoft.com/office/drawing/2014/main" id="{597CAEF5-B96B-4AA5-9A3F-72EF6CE1437F}"/>
              </a:ext>
            </a:extLst>
          </p:cNvPr>
          <p:cNvSpPr txBox="1"/>
          <p:nvPr/>
        </p:nvSpPr>
        <p:spPr>
          <a:xfrm>
            <a:off x="6819787" y="4346640"/>
            <a:ext cx="1266693" cy="523220"/>
          </a:xfrm>
          <a:prstGeom prst="rect">
            <a:avLst/>
          </a:prstGeom>
          <a:noFill/>
        </p:spPr>
        <p:txBody>
          <a:bodyPr wrap="none" rtlCol="0">
            <a:spAutoFit/>
          </a:bodyPr>
          <a:lstStyle/>
          <a:p>
            <a:r>
              <a:rPr lang="en-US" sz="2800" dirty="0"/>
              <a:t>trauma</a:t>
            </a:r>
          </a:p>
        </p:txBody>
      </p:sp>
      <p:sp>
        <p:nvSpPr>
          <p:cNvPr id="23" name="TextBox 22">
            <a:extLst>
              <a:ext uri="{FF2B5EF4-FFF2-40B4-BE49-F238E27FC236}">
                <a16:creationId xmlns:a16="http://schemas.microsoft.com/office/drawing/2014/main" id="{09FA90C0-73FD-420A-8C53-0ACAE55E1293}"/>
              </a:ext>
            </a:extLst>
          </p:cNvPr>
          <p:cNvSpPr txBox="1"/>
          <p:nvPr/>
        </p:nvSpPr>
        <p:spPr>
          <a:xfrm>
            <a:off x="545690" y="2861297"/>
            <a:ext cx="2893741" cy="523220"/>
          </a:xfrm>
          <a:prstGeom prst="rect">
            <a:avLst/>
          </a:prstGeom>
          <a:noFill/>
        </p:spPr>
        <p:txBody>
          <a:bodyPr wrap="none" rtlCol="0">
            <a:spAutoFit/>
          </a:bodyPr>
          <a:lstStyle/>
          <a:p>
            <a:r>
              <a:rPr lang="en-US" sz="2800" dirty="0"/>
              <a:t>sexual orientation</a:t>
            </a:r>
          </a:p>
        </p:txBody>
      </p:sp>
      <p:sp>
        <p:nvSpPr>
          <p:cNvPr id="25" name="TextBox 24">
            <a:extLst>
              <a:ext uri="{FF2B5EF4-FFF2-40B4-BE49-F238E27FC236}">
                <a16:creationId xmlns:a16="http://schemas.microsoft.com/office/drawing/2014/main" id="{D4B5F2BF-D251-47AE-AAEF-783D76AD1142}"/>
              </a:ext>
            </a:extLst>
          </p:cNvPr>
          <p:cNvSpPr txBox="1"/>
          <p:nvPr/>
        </p:nvSpPr>
        <p:spPr>
          <a:xfrm>
            <a:off x="1612518" y="4313633"/>
            <a:ext cx="816249" cy="523220"/>
          </a:xfrm>
          <a:prstGeom prst="rect">
            <a:avLst/>
          </a:prstGeom>
          <a:noFill/>
        </p:spPr>
        <p:txBody>
          <a:bodyPr wrap="none" rtlCol="0">
            <a:spAutoFit/>
          </a:bodyPr>
          <a:lstStyle/>
          <a:p>
            <a:r>
              <a:rPr lang="en-US" sz="2800" dirty="0"/>
              <a:t>race</a:t>
            </a:r>
          </a:p>
        </p:txBody>
      </p:sp>
      <p:sp>
        <p:nvSpPr>
          <p:cNvPr id="27" name="TextBox 26">
            <a:extLst>
              <a:ext uri="{FF2B5EF4-FFF2-40B4-BE49-F238E27FC236}">
                <a16:creationId xmlns:a16="http://schemas.microsoft.com/office/drawing/2014/main" id="{80F349E1-35F2-4C49-AA76-EE9B604734D7}"/>
              </a:ext>
            </a:extLst>
          </p:cNvPr>
          <p:cNvSpPr txBox="1"/>
          <p:nvPr/>
        </p:nvSpPr>
        <p:spPr>
          <a:xfrm>
            <a:off x="1228288" y="4869860"/>
            <a:ext cx="1487908" cy="523220"/>
          </a:xfrm>
          <a:prstGeom prst="rect">
            <a:avLst/>
          </a:prstGeom>
          <a:noFill/>
        </p:spPr>
        <p:txBody>
          <a:bodyPr wrap="none" rtlCol="0">
            <a:spAutoFit/>
          </a:bodyPr>
          <a:lstStyle/>
          <a:p>
            <a:r>
              <a:rPr lang="en-US" sz="2800" dirty="0"/>
              <a:t>ethnicity</a:t>
            </a:r>
          </a:p>
        </p:txBody>
      </p:sp>
      <p:sp>
        <p:nvSpPr>
          <p:cNvPr id="29" name="TextBox 28">
            <a:extLst>
              <a:ext uri="{FF2B5EF4-FFF2-40B4-BE49-F238E27FC236}">
                <a16:creationId xmlns:a16="http://schemas.microsoft.com/office/drawing/2014/main" id="{3D77FFFE-0850-441D-B982-6D44ED4AF240}"/>
              </a:ext>
            </a:extLst>
          </p:cNvPr>
          <p:cNvSpPr txBox="1"/>
          <p:nvPr/>
        </p:nvSpPr>
        <p:spPr>
          <a:xfrm>
            <a:off x="6358911" y="2086314"/>
            <a:ext cx="729687" cy="523220"/>
          </a:xfrm>
          <a:prstGeom prst="rect">
            <a:avLst/>
          </a:prstGeom>
          <a:noFill/>
        </p:spPr>
        <p:txBody>
          <a:bodyPr wrap="none" rtlCol="0">
            <a:spAutoFit/>
          </a:bodyPr>
          <a:lstStyle/>
          <a:p>
            <a:r>
              <a:rPr lang="en-US" sz="2800" dirty="0"/>
              <a:t>age</a:t>
            </a:r>
          </a:p>
        </p:txBody>
      </p:sp>
      <p:sp>
        <p:nvSpPr>
          <p:cNvPr id="31" name="TextBox 30">
            <a:extLst>
              <a:ext uri="{FF2B5EF4-FFF2-40B4-BE49-F238E27FC236}">
                <a16:creationId xmlns:a16="http://schemas.microsoft.com/office/drawing/2014/main" id="{52780F34-3161-41E3-8B84-BEC7E872BCF0}"/>
              </a:ext>
            </a:extLst>
          </p:cNvPr>
          <p:cNvSpPr txBox="1"/>
          <p:nvPr/>
        </p:nvSpPr>
        <p:spPr>
          <a:xfrm>
            <a:off x="1812252" y="2090389"/>
            <a:ext cx="1233030" cy="523220"/>
          </a:xfrm>
          <a:prstGeom prst="rect">
            <a:avLst/>
          </a:prstGeom>
          <a:noFill/>
        </p:spPr>
        <p:txBody>
          <a:bodyPr wrap="none" rtlCol="0">
            <a:spAutoFit/>
          </a:bodyPr>
          <a:lstStyle/>
          <a:p>
            <a:r>
              <a:rPr lang="en-US" sz="2800" dirty="0"/>
              <a:t>gender</a:t>
            </a:r>
          </a:p>
        </p:txBody>
      </p:sp>
      <p:sp>
        <p:nvSpPr>
          <p:cNvPr id="33" name="TextBox 32">
            <a:extLst>
              <a:ext uri="{FF2B5EF4-FFF2-40B4-BE49-F238E27FC236}">
                <a16:creationId xmlns:a16="http://schemas.microsoft.com/office/drawing/2014/main" id="{2B7FBF7D-C492-4C3B-B58A-C1C5B41F2483}"/>
              </a:ext>
            </a:extLst>
          </p:cNvPr>
          <p:cNvSpPr txBox="1"/>
          <p:nvPr/>
        </p:nvSpPr>
        <p:spPr>
          <a:xfrm>
            <a:off x="340052" y="3575159"/>
            <a:ext cx="2502608" cy="523220"/>
          </a:xfrm>
          <a:prstGeom prst="rect">
            <a:avLst/>
          </a:prstGeom>
          <a:noFill/>
        </p:spPr>
        <p:txBody>
          <a:bodyPr wrap="none" rtlCol="0">
            <a:spAutoFit/>
          </a:bodyPr>
          <a:lstStyle/>
          <a:p>
            <a:r>
              <a:rPr lang="en-US" sz="2800" dirty="0"/>
              <a:t>gender identity</a:t>
            </a:r>
          </a:p>
        </p:txBody>
      </p:sp>
      <p:sp>
        <p:nvSpPr>
          <p:cNvPr id="18" name="TextBox 17">
            <a:extLst>
              <a:ext uri="{FF2B5EF4-FFF2-40B4-BE49-F238E27FC236}">
                <a16:creationId xmlns:a16="http://schemas.microsoft.com/office/drawing/2014/main" id="{5FD16D01-FDDF-4053-9A49-78F303D259B8}"/>
              </a:ext>
            </a:extLst>
          </p:cNvPr>
          <p:cNvSpPr txBox="1"/>
          <p:nvPr/>
        </p:nvSpPr>
        <p:spPr>
          <a:xfrm>
            <a:off x="1591356" y="5604257"/>
            <a:ext cx="1747594" cy="523220"/>
          </a:xfrm>
          <a:prstGeom prst="rect">
            <a:avLst/>
          </a:prstGeom>
          <a:noFill/>
        </p:spPr>
        <p:txBody>
          <a:bodyPr wrap="none" rtlCol="0">
            <a:spAutoFit/>
          </a:bodyPr>
          <a:lstStyle/>
          <a:p>
            <a:r>
              <a:rPr lang="en-US" sz="2800" dirty="0"/>
              <a:t>pregnancy</a:t>
            </a:r>
          </a:p>
        </p:txBody>
      </p:sp>
      <p:sp>
        <p:nvSpPr>
          <p:cNvPr id="20" name="TextBox 19">
            <a:extLst>
              <a:ext uri="{FF2B5EF4-FFF2-40B4-BE49-F238E27FC236}">
                <a16:creationId xmlns:a16="http://schemas.microsoft.com/office/drawing/2014/main" id="{1D54BDE8-428B-403F-A020-5A8CD6E74806}"/>
              </a:ext>
            </a:extLst>
          </p:cNvPr>
          <p:cNvSpPr txBox="1"/>
          <p:nvPr/>
        </p:nvSpPr>
        <p:spPr>
          <a:xfrm>
            <a:off x="6076948" y="5549722"/>
            <a:ext cx="1164101" cy="523220"/>
          </a:xfrm>
          <a:prstGeom prst="rect">
            <a:avLst/>
          </a:prstGeom>
          <a:noFill/>
        </p:spPr>
        <p:txBody>
          <a:bodyPr wrap="none" rtlCol="0">
            <a:spAutoFit/>
          </a:bodyPr>
          <a:lstStyle/>
          <a:p>
            <a:r>
              <a:rPr lang="en-US" sz="2800" dirty="0"/>
              <a:t>parent</a:t>
            </a:r>
          </a:p>
        </p:txBody>
      </p:sp>
    </p:spTree>
    <p:extLst>
      <p:ext uri="{BB962C8B-B14F-4D97-AF65-F5344CB8AC3E}">
        <p14:creationId xmlns:p14="http://schemas.microsoft.com/office/powerpoint/2010/main" val="25885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D6D3FFC5-925E-40C2-82AE-3468749FDE7A}"/>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780053" y="1135625"/>
            <a:ext cx="7306429" cy="4126584"/>
          </a:xfrm>
          <a:prstGeom prst="rect">
            <a:avLst/>
          </a:prstGeom>
        </p:spPr>
      </p:pic>
      <p:sp>
        <p:nvSpPr>
          <p:cNvPr id="3" name="Content Placeholder 2">
            <a:extLst>
              <a:ext uri="{FF2B5EF4-FFF2-40B4-BE49-F238E27FC236}">
                <a16:creationId xmlns:a16="http://schemas.microsoft.com/office/drawing/2014/main" id="{5B9260BE-2B99-477F-848A-1F2546DC700E}"/>
              </a:ext>
            </a:extLst>
          </p:cNvPr>
          <p:cNvSpPr>
            <a:spLocks noGrp="1"/>
          </p:cNvSpPr>
          <p:nvPr>
            <p:ph idx="1"/>
          </p:nvPr>
        </p:nvSpPr>
        <p:spPr>
          <a:xfrm>
            <a:off x="1797650" y="1135625"/>
            <a:ext cx="5548699" cy="4281918"/>
          </a:xfrm>
        </p:spPr>
        <p:txBody>
          <a:bodyPr/>
          <a:lstStyle/>
          <a:p>
            <a:pPr marL="0" indent="0">
              <a:buNone/>
            </a:pPr>
            <a:endParaRPr lang="en-US" sz="3600" i="1" dirty="0">
              <a:latin typeface="Times New Roman" panose="02020603050405020304" pitchFamily="18" charset="0"/>
              <a:cs typeface="Times New Roman" panose="02020603050405020304" pitchFamily="18" charset="0"/>
            </a:endParaRPr>
          </a:p>
          <a:p>
            <a:pPr marL="0" indent="0">
              <a:buNone/>
            </a:pPr>
            <a:r>
              <a:rPr lang="en-US" sz="3600" b="1" i="1" dirty="0">
                <a:latin typeface="Times New Roman" panose="02020603050405020304" pitchFamily="18" charset="0"/>
                <a:cs typeface="Times New Roman" panose="02020603050405020304" pitchFamily="18" charset="0"/>
              </a:rPr>
              <a:t>Identifying as both [gender or sexual minority] and as an “addict” constitutes membership in two groups that are marginalized by the larger society.</a:t>
            </a:r>
          </a:p>
          <a:p>
            <a:endParaRPr lang="en-US" dirty="0"/>
          </a:p>
        </p:txBody>
      </p:sp>
      <p:sp>
        <p:nvSpPr>
          <p:cNvPr id="4" name="Slide Number Placeholder 3">
            <a:extLst>
              <a:ext uri="{FF2B5EF4-FFF2-40B4-BE49-F238E27FC236}">
                <a16:creationId xmlns:a16="http://schemas.microsoft.com/office/drawing/2014/main" id="{DA48FFF5-9645-4508-967D-48441628EAAD}"/>
              </a:ext>
            </a:extLst>
          </p:cNvPr>
          <p:cNvSpPr>
            <a:spLocks noGrp="1"/>
          </p:cNvSpPr>
          <p:nvPr>
            <p:ph type="sldNum" sz="quarter" idx="12"/>
          </p:nvPr>
        </p:nvSpPr>
        <p:spPr/>
        <p:txBody>
          <a:bodyPr/>
          <a:lstStyle/>
          <a:p>
            <a:fld id="{9CD8D479-8942-46E8-A226-A4E01F7A105C}" type="slidenum">
              <a:rPr lang="en-US" smtClean="0"/>
              <a:t>28</a:t>
            </a:fld>
            <a:endParaRPr lang="en-US"/>
          </a:p>
        </p:txBody>
      </p:sp>
      <p:sp>
        <p:nvSpPr>
          <p:cNvPr id="7" name="TextBox 6">
            <a:extLst>
              <a:ext uri="{FF2B5EF4-FFF2-40B4-BE49-F238E27FC236}">
                <a16:creationId xmlns:a16="http://schemas.microsoft.com/office/drawing/2014/main" id="{7D21C165-A54A-4774-94F6-D0DE46CB0336}"/>
              </a:ext>
            </a:extLst>
          </p:cNvPr>
          <p:cNvSpPr txBox="1"/>
          <p:nvPr/>
        </p:nvSpPr>
        <p:spPr>
          <a:xfrm>
            <a:off x="447716" y="6365167"/>
            <a:ext cx="3642728" cy="307777"/>
          </a:xfrm>
          <a:prstGeom prst="rect">
            <a:avLst/>
          </a:prstGeom>
          <a:noFill/>
        </p:spPr>
        <p:txBody>
          <a:bodyPr wrap="none" rtlCol="0">
            <a:spAutoFit/>
          </a:bodyPr>
          <a:lstStyle/>
          <a:p>
            <a:r>
              <a:rPr lang="en-US" sz="1400" dirty="0"/>
              <a:t>(see Benz et al, 2019 p. 64; Clement et al, 2014)</a:t>
            </a:r>
          </a:p>
        </p:txBody>
      </p:sp>
    </p:spTree>
    <p:extLst>
      <p:ext uri="{BB962C8B-B14F-4D97-AF65-F5344CB8AC3E}">
        <p14:creationId xmlns:p14="http://schemas.microsoft.com/office/powerpoint/2010/main" val="131102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285DF-1755-4801-B177-9E1D0D45F323}"/>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7" name="TextBox 6">
            <a:extLst>
              <a:ext uri="{FF2B5EF4-FFF2-40B4-BE49-F238E27FC236}">
                <a16:creationId xmlns:a16="http://schemas.microsoft.com/office/drawing/2014/main" id="{FBC8A438-5815-43A8-8348-51B405235D29}"/>
              </a:ext>
            </a:extLst>
          </p:cNvPr>
          <p:cNvSpPr txBox="1"/>
          <p:nvPr/>
        </p:nvSpPr>
        <p:spPr>
          <a:xfrm>
            <a:off x="440741" y="6365167"/>
            <a:ext cx="6363280" cy="307777"/>
          </a:xfrm>
          <a:prstGeom prst="rect">
            <a:avLst/>
          </a:prstGeom>
          <a:noFill/>
        </p:spPr>
        <p:txBody>
          <a:bodyPr wrap="none" rtlCol="0">
            <a:spAutoFit/>
          </a:bodyPr>
          <a:lstStyle/>
          <a:p>
            <a:r>
              <a:rPr lang="en-US" sz="1400" dirty="0"/>
              <a:t>(see Begun, 2019; Mendoza, Hatcher, &amp; Hansen, 2019—figure adapted from p. 133)</a:t>
            </a:r>
          </a:p>
        </p:txBody>
      </p:sp>
      <p:pic>
        <p:nvPicPr>
          <p:cNvPr id="10" name="Picture 9" descr="A picture containing text, businesscard&#10;&#10;Description automatically generated">
            <a:extLst>
              <a:ext uri="{FF2B5EF4-FFF2-40B4-BE49-F238E27FC236}">
                <a16:creationId xmlns:a16="http://schemas.microsoft.com/office/drawing/2014/main" id="{7025A9BA-81C0-4928-A8B5-DC41C3AF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459" y="1080030"/>
            <a:ext cx="5110027" cy="4312242"/>
          </a:xfrm>
          <a:prstGeom prst="rect">
            <a:avLst/>
          </a:prstGeom>
        </p:spPr>
      </p:pic>
      <p:sp>
        <p:nvSpPr>
          <p:cNvPr id="11" name="TextBox 10">
            <a:extLst>
              <a:ext uri="{FF2B5EF4-FFF2-40B4-BE49-F238E27FC236}">
                <a16:creationId xmlns:a16="http://schemas.microsoft.com/office/drawing/2014/main" id="{AA544118-D175-415D-837E-764C5DC4F7EA}"/>
              </a:ext>
            </a:extLst>
          </p:cNvPr>
          <p:cNvSpPr txBox="1"/>
          <p:nvPr/>
        </p:nvSpPr>
        <p:spPr>
          <a:xfrm>
            <a:off x="4356824" y="4243047"/>
            <a:ext cx="1970411" cy="707886"/>
          </a:xfrm>
          <a:prstGeom prst="rect">
            <a:avLst/>
          </a:prstGeom>
          <a:noFill/>
        </p:spPr>
        <p:txBody>
          <a:bodyPr wrap="none" rtlCol="0">
            <a:spAutoFit/>
          </a:bodyPr>
          <a:lstStyle/>
          <a:p>
            <a:r>
              <a:rPr lang="en-US" sz="4000" dirty="0">
                <a:solidFill>
                  <a:schemeClr val="bg1"/>
                </a:solidFill>
              </a:rPr>
              <a:t>STIGMA</a:t>
            </a:r>
          </a:p>
        </p:txBody>
      </p:sp>
      <p:sp>
        <p:nvSpPr>
          <p:cNvPr id="12" name="TextBox 11">
            <a:extLst>
              <a:ext uri="{FF2B5EF4-FFF2-40B4-BE49-F238E27FC236}">
                <a16:creationId xmlns:a16="http://schemas.microsoft.com/office/drawing/2014/main" id="{BC6B85A4-11F2-47F7-B7F3-9322CF5D3330}"/>
              </a:ext>
            </a:extLst>
          </p:cNvPr>
          <p:cNvSpPr txBox="1"/>
          <p:nvPr/>
        </p:nvSpPr>
        <p:spPr>
          <a:xfrm>
            <a:off x="6293224" y="5028857"/>
            <a:ext cx="2383986" cy="523220"/>
          </a:xfrm>
          <a:prstGeom prst="rect">
            <a:avLst/>
          </a:prstGeom>
          <a:noFill/>
        </p:spPr>
        <p:txBody>
          <a:bodyPr wrap="none" rtlCol="0">
            <a:spAutoFit/>
          </a:bodyPr>
          <a:lstStyle/>
          <a:p>
            <a:r>
              <a:rPr lang="en-US" sz="2800" dirty="0"/>
              <a:t>criminalization</a:t>
            </a:r>
          </a:p>
        </p:txBody>
      </p:sp>
      <p:sp>
        <p:nvSpPr>
          <p:cNvPr id="14" name="TextBox 13">
            <a:extLst>
              <a:ext uri="{FF2B5EF4-FFF2-40B4-BE49-F238E27FC236}">
                <a16:creationId xmlns:a16="http://schemas.microsoft.com/office/drawing/2014/main" id="{6DBC506B-AADD-4FE9-B8E3-660DFB1118F1}"/>
              </a:ext>
            </a:extLst>
          </p:cNvPr>
          <p:cNvSpPr txBox="1"/>
          <p:nvPr/>
        </p:nvSpPr>
        <p:spPr>
          <a:xfrm>
            <a:off x="431732" y="5028857"/>
            <a:ext cx="2361544" cy="523220"/>
          </a:xfrm>
          <a:prstGeom prst="rect">
            <a:avLst/>
          </a:prstGeom>
          <a:noFill/>
        </p:spPr>
        <p:txBody>
          <a:bodyPr wrap="none" rtlCol="0">
            <a:spAutoFit/>
          </a:bodyPr>
          <a:lstStyle/>
          <a:p>
            <a:r>
              <a:rPr lang="en-US" sz="2800" dirty="0"/>
              <a:t>medicalization</a:t>
            </a:r>
          </a:p>
        </p:txBody>
      </p:sp>
      <p:sp>
        <p:nvSpPr>
          <p:cNvPr id="17" name="TextBox 16">
            <a:extLst>
              <a:ext uri="{FF2B5EF4-FFF2-40B4-BE49-F238E27FC236}">
                <a16:creationId xmlns:a16="http://schemas.microsoft.com/office/drawing/2014/main" id="{08D652DF-5B5E-40BE-8638-87087D4231BC}"/>
              </a:ext>
            </a:extLst>
          </p:cNvPr>
          <p:cNvSpPr txBox="1"/>
          <p:nvPr/>
        </p:nvSpPr>
        <p:spPr>
          <a:xfrm rot="3381346">
            <a:off x="4985237" y="2991014"/>
            <a:ext cx="2093843" cy="461665"/>
          </a:xfrm>
          <a:prstGeom prst="rect">
            <a:avLst/>
          </a:prstGeom>
          <a:noFill/>
        </p:spPr>
        <p:txBody>
          <a:bodyPr wrap="none" rtlCol="0">
            <a:spAutoFit/>
          </a:bodyPr>
          <a:lstStyle/>
          <a:p>
            <a:r>
              <a:rPr lang="en-US" sz="2400" dirty="0"/>
              <a:t>non-white race</a:t>
            </a:r>
          </a:p>
        </p:txBody>
      </p:sp>
      <p:sp>
        <p:nvSpPr>
          <p:cNvPr id="15" name="TextBox 14">
            <a:extLst>
              <a:ext uri="{FF2B5EF4-FFF2-40B4-BE49-F238E27FC236}">
                <a16:creationId xmlns:a16="http://schemas.microsoft.com/office/drawing/2014/main" id="{4BAF1D77-6A2F-4269-B183-D41B589E7A41}"/>
              </a:ext>
            </a:extLst>
          </p:cNvPr>
          <p:cNvSpPr txBox="1"/>
          <p:nvPr/>
        </p:nvSpPr>
        <p:spPr>
          <a:xfrm rot="18115233">
            <a:off x="2041306" y="2800588"/>
            <a:ext cx="1503938" cy="461665"/>
          </a:xfrm>
          <a:prstGeom prst="rect">
            <a:avLst/>
          </a:prstGeom>
          <a:noFill/>
        </p:spPr>
        <p:txBody>
          <a:bodyPr wrap="none" rtlCol="0">
            <a:spAutoFit/>
          </a:bodyPr>
          <a:lstStyle/>
          <a:p>
            <a:r>
              <a:rPr lang="en-US" sz="2400" dirty="0"/>
              <a:t>white race</a:t>
            </a:r>
          </a:p>
        </p:txBody>
      </p:sp>
      <p:cxnSp>
        <p:nvCxnSpPr>
          <p:cNvPr id="21" name="Straight Arrow Connector 20">
            <a:extLst>
              <a:ext uri="{FF2B5EF4-FFF2-40B4-BE49-F238E27FC236}">
                <a16:creationId xmlns:a16="http://schemas.microsoft.com/office/drawing/2014/main" id="{9BF60FD9-97C5-43E1-9F3F-F0DBDA7B3EFF}"/>
              </a:ext>
            </a:extLst>
          </p:cNvPr>
          <p:cNvCxnSpPr/>
          <p:nvPr/>
        </p:nvCxnSpPr>
        <p:spPr>
          <a:xfrm flipH="1">
            <a:off x="1408942" y="1151297"/>
            <a:ext cx="2273696" cy="349278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15664FC-1FD6-4F61-A55C-7DD2A3B83ADD}"/>
              </a:ext>
            </a:extLst>
          </p:cNvPr>
          <p:cNvSpPr txBox="1"/>
          <p:nvPr/>
        </p:nvSpPr>
        <p:spPr>
          <a:xfrm>
            <a:off x="3352383" y="510764"/>
            <a:ext cx="1989647" cy="523220"/>
          </a:xfrm>
          <a:prstGeom prst="rect">
            <a:avLst/>
          </a:prstGeom>
          <a:noFill/>
        </p:spPr>
        <p:txBody>
          <a:bodyPr wrap="none" rtlCol="0">
            <a:spAutoFit/>
          </a:bodyPr>
          <a:lstStyle/>
          <a:p>
            <a:r>
              <a:rPr lang="en-US" sz="2800" dirty="0"/>
              <a:t>racialization</a:t>
            </a:r>
          </a:p>
        </p:txBody>
      </p:sp>
      <p:cxnSp>
        <p:nvCxnSpPr>
          <p:cNvPr id="22" name="Straight Arrow Connector 21">
            <a:extLst>
              <a:ext uri="{FF2B5EF4-FFF2-40B4-BE49-F238E27FC236}">
                <a16:creationId xmlns:a16="http://schemas.microsoft.com/office/drawing/2014/main" id="{2572E569-2CE7-478A-AA73-916C25252F7E}"/>
              </a:ext>
            </a:extLst>
          </p:cNvPr>
          <p:cNvCxnSpPr>
            <a:cxnSpLocks/>
          </p:cNvCxnSpPr>
          <p:nvPr/>
        </p:nvCxnSpPr>
        <p:spPr>
          <a:xfrm>
            <a:off x="4947415" y="1160372"/>
            <a:ext cx="2445851" cy="349278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8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7" name="Title 1">
            <a:extLst>
              <a:ext uri="{FF2B5EF4-FFF2-40B4-BE49-F238E27FC236}">
                <a16:creationId xmlns:a16="http://schemas.microsoft.com/office/drawing/2014/main" id="{E3C2D4E6-DBC4-4C0B-AAC3-478BD066D26B}"/>
              </a:ext>
            </a:extLst>
          </p:cNvPr>
          <p:cNvSpPr txBox="1">
            <a:spLocks/>
          </p:cNvSpPr>
          <p:nvPr/>
        </p:nvSpPr>
        <p:spPr>
          <a:xfrm>
            <a:off x="628650" y="2684079"/>
            <a:ext cx="7886700" cy="1489841"/>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a:solidFill>
                  <a:srgbClr val="FF0000"/>
                </a:solidFill>
              </a:rPr>
              <a:t>junkie</a:t>
            </a:r>
            <a:endParaRPr lang="en-US" sz="8000" b="1" dirty="0">
              <a:solidFill>
                <a:srgbClr val="FF0000"/>
              </a:solidFill>
            </a:endParaRPr>
          </a:p>
        </p:txBody>
      </p:sp>
    </p:spTree>
    <p:extLst>
      <p:ext uri="{BB962C8B-B14F-4D97-AF65-F5344CB8AC3E}">
        <p14:creationId xmlns:p14="http://schemas.microsoft.com/office/powerpoint/2010/main" val="72865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875C-A83A-4F9D-A2B6-DB33F21B7512}"/>
              </a:ext>
            </a:extLst>
          </p:cNvPr>
          <p:cNvSpPr>
            <a:spLocks noGrp="1"/>
          </p:cNvSpPr>
          <p:nvPr>
            <p:ph type="title"/>
          </p:nvPr>
        </p:nvSpPr>
        <p:spPr/>
        <p:txBody>
          <a:bodyPr>
            <a:normAutofit/>
          </a:bodyPr>
          <a:lstStyle/>
          <a:p>
            <a:r>
              <a:rPr lang="en-US" sz="3600" dirty="0"/>
              <a:t>Three Strikes</a:t>
            </a:r>
          </a:p>
        </p:txBody>
      </p:sp>
      <p:sp>
        <p:nvSpPr>
          <p:cNvPr id="4" name="Slide Number Placeholder 3">
            <a:extLst>
              <a:ext uri="{FF2B5EF4-FFF2-40B4-BE49-F238E27FC236}">
                <a16:creationId xmlns:a16="http://schemas.microsoft.com/office/drawing/2014/main" id="{BAB27BE5-2AE6-4AD5-9616-6F4C193B35BD}"/>
              </a:ext>
            </a:extLst>
          </p:cNvPr>
          <p:cNvSpPr>
            <a:spLocks noGrp="1"/>
          </p:cNvSpPr>
          <p:nvPr>
            <p:ph type="sldNum" sz="quarter" idx="12"/>
          </p:nvPr>
        </p:nvSpPr>
        <p:spPr/>
        <p:txBody>
          <a:bodyPr/>
          <a:lstStyle/>
          <a:p>
            <a:fld id="{9CD8D479-8942-46E8-A226-A4E01F7A105C}" type="slidenum">
              <a:rPr lang="en-US" smtClean="0"/>
              <a:t>30</a:t>
            </a:fld>
            <a:endParaRPr lang="en-US"/>
          </a:p>
        </p:txBody>
      </p:sp>
      <p:sp>
        <p:nvSpPr>
          <p:cNvPr id="8" name="TextBox 7">
            <a:extLst>
              <a:ext uri="{FF2B5EF4-FFF2-40B4-BE49-F238E27FC236}">
                <a16:creationId xmlns:a16="http://schemas.microsoft.com/office/drawing/2014/main" id="{76FDC75A-20D3-4F35-A810-2DEE251AC157}"/>
              </a:ext>
            </a:extLst>
          </p:cNvPr>
          <p:cNvSpPr txBox="1"/>
          <p:nvPr/>
        </p:nvSpPr>
        <p:spPr>
          <a:xfrm>
            <a:off x="458602" y="6376053"/>
            <a:ext cx="6053196" cy="307777"/>
          </a:xfrm>
          <a:prstGeom prst="rect">
            <a:avLst/>
          </a:prstGeom>
          <a:noFill/>
        </p:spPr>
        <p:txBody>
          <a:bodyPr wrap="none" rtlCol="0">
            <a:spAutoFit/>
          </a:bodyPr>
          <a:lstStyle/>
          <a:p>
            <a:r>
              <a:rPr lang="en-US" sz="1400" dirty="0"/>
              <a:t>(see Begun &amp; Rose, 2007; Bush-</a:t>
            </a:r>
            <a:r>
              <a:rPr lang="en-US" sz="1400" dirty="0" err="1"/>
              <a:t>Baskette</a:t>
            </a:r>
            <a:r>
              <a:rPr lang="en-US" sz="1400" dirty="0"/>
              <a:t>, 2010; Harp &amp; </a:t>
            </a:r>
            <a:r>
              <a:rPr lang="en-US" sz="1400" dirty="0" err="1"/>
              <a:t>Oser</a:t>
            </a:r>
            <a:r>
              <a:rPr lang="en-US" sz="1400" dirty="0"/>
              <a:t>, 2018; Reed, 1985)</a:t>
            </a:r>
          </a:p>
        </p:txBody>
      </p:sp>
      <p:pic>
        <p:nvPicPr>
          <p:cNvPr id="10" name="Picture 9" descr="A picture containing background pattern&#10;&#10;Description automatically generated">
            <a:extLst>
              <a:ext uri="{FF2B5EF4-FFF2-40B4-BE49-F238E27FC236}">
                <a16:creationId xmlns:a16="http://schemas.microsoft.com/office/drawing/2014/main" id="{3D5F29CB-F71F-4AD2-9070-834C4E82D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7603" y="2000346"/>
            <a:ext cx="4679555" cy="4321277"/>
          </a:xfrm>
          <a:prstGeom prst="rect">
            <a:avLst/>
          </a:prstGeom>
        </p:spPr>
      </p:pic>
      <p:sp>
        <p:nvSpPr>
          <p:cNvPr id="11" name="TextBox 10">
            <a:extLst>
              <a:ext uri="{FF2B5EF4-FFF2-40B4-BE49-F238E27FC236}">
                <a16:creationId xmlns:a16="http://schemas.microsoft.com/office/drawing/2014/main" id="{2A5EC5F1-BEA3-4EA6-8E35-9F3AE84F2634}"/>
              </a:ext>
            </a:extLst>
          </p:cNvPr>
          <p:cNvSpPr txBox="1"/>
          <p:nvPr/>
        </p:nvSpPr>
        <p:spPr>
          <a:xfrm rot="16200000">
            <a:off x="542602" y="3937350"/>
            <a:ext cx="3026791" cy="584775"/>
          </a:xfrm>
          <a:prstGeom prst="rect">
            <a:avLst/>
          </a:prstGeom>
          <a:noFill/>
        </p:spPr>
        <p:txBody>
          <a:bodyPr wrap="none" rtlCol="0">
            <a:spAutoFit/>
          </a:bodyPr>
          <a:lstStyle/>
          <a:p>
            <a:r>
              <a:rPr lang="en-US" sz="3200" dirty="0">
                <a:solidFill>
                  <a:schemeClr val="accent1">
                    <a:lumMod val="75000"/>
                  </a:schemeClr>
                </a:solidFill>
                <a:latin typeface="Times New Roman" panose="02020603050405020304" pitchFamily="18" charset="0"/>
                <a:cs typeface="Times New Roman" panose="02020603050405020304" pitchFamily="18" charset="0"/>
              </a:rPr>
              <a:t>substance misuse</a:t>
            </a:r>
          </a:p>
        </p:txBody>
      </p:sp>
      <p:sp>
        <p:nvSpPr>
          <p:cNvPr id="13" name="TextBox 12">
            <a:extLst>
              <a:ext uri="{FF2B5EF4-FFF2-40B4-BE49-F238E27FC236}">
                <a16:creationId xmlns:a16="http://schemas.microsoft.com/office/drawing/2014/main" id="{82B8AF27-A041-4ABB-AB56-4A93CFB491EE}"/>
              </a:ext>
            </a:extLst>
          </p:cNvPr>
          <p:cNvSpPr txBox="1"/>
          <p:nvPr/>
        </p:nvSpPr>
        <p:spPr>
          <a:xfrm rot="5400000">
            <a:off x="6248640" y="3868596"/>
            <a:ext cx="2381485" cy="584775"/>
          </a:xfrm>
          <a:prstGeom prst="rect">
            <a:avLst/>
          </a:prstGeom>
          <a:noFill/>
        </p:spPr>
        <p:txBody>
          <a:bodyPr wrap="square" rtlCol="0">
            <a:spAutoFit/>
          </a:bodyPr>
          <a:lstStyle/>
          <a:p>
            <a:r>
              <a:rPr lang="en-US" sz="3200" dirty="0">
                <a:solidFill>
                  <a:schemeClr val="accent1">
                    <a:lumMod val="75000"/>
                  </a:schemeClr>
                </a:solidFill>
                <a:latin typeface="Times New Roman" panose="02020603050405020304" pitchFamily="18" charset="0"/>
                <a:cs typeface="Times New Roman" panose="02020603050405020304" pitchFamily="18" charset="0"/>
              </a:rPr>
              <a:t>incarceration</a:t>
            </a:r>
          </a:p>
        </p:txBody>
      </p:sp>
      <p:sp>
        <p:nvSpPr>
          <p:cNvPr id="15" name="TextBox 14">
            <a:extLst>
              <a:ext uri="{FF2B5EF4-FFF2-40B4-BE49-F238E27FC236}">
                <a16:creationId xmlns:a16="http://schemas.microsoft.com/office/drawing/2014/main" id="{CB73B88E-E8A4-41E3-9B25-76FB4E807AF4}"/>
              </a:ext>
            </a:extLst>
          </p:cNvPr>
          <p:cNvSpPr txBox="1"/>
          <p:nvPr/>
        </p:nvSpPr>
        <p:spPr>
          <a:xfrm>
            <a:off x="4006402" y="1342921"/>
            <a:ext cx="1301959" cy="584775"/>
          </a:xfrm>
          <a:prstGeom prst="rect">
            <a:avLst/>
          </a:prstGeom>
          <a:noFill/>
        </p:spPr>
        <p:txBody>
          <a:bodyPr wrap="none" rtlCol="0">
            <a:spAutoFit/>
          </a:bodyPr>
          <a:lstStyle/>
          <a:p>
            <a:r>
              <a:rPr lang="en-US" sz="3200" dirty="0">
                <a:solidFill>
                  <a:schemeClr val="accent1">
                    <a:lumMod val="75000"/>
                  </a:schemeClr>
                </a:solidFill>
                <a:latin typeface="Times New Roman" panose="02020603050405020304" pitchFamily="18" charset="0"/>
                <a:cs typeface="Times New Roman" panose="02020603050405020304" pitchFamily="18" charset="0"/>
              </a:rPr>
              <a:t>female</a:t>
            </a:r>
          </a:p>
        </p:txBody>
      </p:sp>
    </p:spTree>
    <p:extLst>
      <p:ext uri="{BB962C8B-B14F-4D97-AF65-F5344CB8AC3E}">
        <p14:creationId xmlns:p14="http://schemas.microsoft.com/office/powerpoint/2010/main" val="26766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3C2943-7271-4B6B-AC7E-22BF91F5E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436" y="4510606"/>
            <a:ext cx="3995128" cy="1997564"/>
          </a:xfrm>
          <a:prstGeom prst="rect">
            <a:avLst/>
          </a:prstGeom>
        </p:spPr>
      </p:pic>
      <p:sp>
        <p:nvSpPr>
          <p:cNvPr id="2" name="Slide Number Placeholder 1">
            <a:extLst>
              <a:ext uri="{FF2B5EF4-FFF2-40B4-BE49-F238E27FC236}">
                <a16:creationId xmlns:a16="http://schemas.microsoft.com/office/drawing/2014/main" id="{579F138E-1530-4EB1-9800-74A3ADA6C0E5}"/>
              </a:ext>
            </a:extLst>
          </p:cNvPr>
          <p:cNvSpPr>
            <a:spLocks noGrp="1"/>
          </p:cNvSpPr>
          <p:nvPr>
            <p:ph type="sldNum" sz="quarter" idx="12"/>
          </p:nvPr>
        </p:nvSpPr>
        <p:spPr/>
        <p:txBody>
          <a:bodyPr/>
          <a:lstStyle/>
          <a:p>
            <a:fld id="{9CD8D479-8942-46E8-A226-A4E01F7A105C}" type="slidenum">
              <a:rPr lang="en-US" smtClean="0"/>
              <a:t>31</a:t>
            </a:fld>
            <a:endParaRPr lang="en-US"/>
          </a:p>
        </p:txBody>
      </p:sp>
      <p:sp>
        <p:nvSpPr>
          <p:cNvPr id="5" name="TextBox 4">
            <a:extLst>
              <a:ext uri="{FF2B5EF4-FFF2-40B4-BE49-F238E27FC236}">
                <a16:creationId xmlns:a16="http://schemas.microsoft.com/office/drawing/2014/main" id="{FF84F0E3-B7A3-4510-AE41-AAC2D67ED112}"/>
              </a:ext>
            </a:extLst>
          </p:cNvPr>
          <p:cNvSpPr txBox="1"/>
          <p:nvPr/>
        </p:nvSpPr>
        <p:spPr>
          <a:xfrm>
            <a:off x="445541" y="6386939"/>
            <a:ext cx="6732036" cy="307777"/>
          </a:xfrm>
          <a:prstGeom prst="rect">
            <a:avLst/>
          </a:prstGeom>
          <a:noFill/>
        </p:spPr>
        <p:txBody>
          <a:bodyPr wrap="none" rtlCol="0">
            <a:spAutoFit/>
          </a:bodyPr>
          <a:lstStyle/>
          <a:p>
            <a:r>
              <a:rPr lang="en-US" sz="1400" dirty="0"/>
              <a:t>(see McCann &amp; </a:t>
            </a:r>
            <a:r>
              <a:rPr lang="en-US" sz="1400" dirty="0" err="1"/>
              <a:t>Lubman</a:t>
            </a:r>
            <a:r>
              <a:rPr lang="en-US" sz="1400" dirty="0"/>
              <a:t>, 2018, p. 693-694; </a:t>
            </a:r>
            <a:r>
              <a:rPr lang="en-US" sz="1400" dirty="0" err="1"/>
              <a:t>O’Shay</a:t>
            </a:r>
            <a:r>
              <a:rPr lang="en-US" sz="1400" dirty="0"/>
              <a:t>-Wallace, 2020; Wilkens &amp; Foote, 2019)</a:t>
            </a:r>
          </a:p>
        </p:txBody>
      </p:sp>
      <p:sp>
        <p:nvSpPr>
          <p:cNvPr id="6" name="TextBox 5">
            <a:extLst>
              <a:ext uri="{FF2B5EF4-FFF2-40B4-BE49-F238E27FC236}">
                <a16:creationId xmlns:a16="http://schemas.microsoft.com/office/drawing/2014/main" id="{5887F2EE-6E8B-4611-9BB0-9944336DE6E9}"/>
              </a:ext>
            </a:extLst>
          </p:cNvPr>
          <p:cNvSpPr txBox="1"/>
          <p:nvPr/>
        </p:nvSpPr>
        <p:spPr>
          <a:xfrm>
            <a:off x="911627" y="910561"/>
            <a:ext cx="4894088" cy="3539430"/>
          </a:xfrm>
          <a:prstGeom prst="rect">
            <a:avLst/>
          </a:prstGeom>
          <a:noFill/>
        </p:spPr>
        <p:txBody>
          <a:bodyPr wrap="square" rtlCol="0">
            <a:spAutoFit/>
          </a:bodyPr>
          <a:lstStyle/>
          <a:p>
            <a:r>
              <a:rPr lang="en-US" sz="3200" i="1" dirty="0"/>
              <a:t>“Stigmatization of families supporting an adult member with substance misuse is common and undermines their capacity to support the person and maintain their own well-being.”</a:t>
            </a:r>
          </a:p>
        </p:txBody>
      </p:sp>
      <p:sp>
        <p:nvSpPr>
          <p:cNvPr id="7" name="TextBox 6">
            <a:extLst>
              <a:ext uri="{FF2B5EF4-FFF2-40B4-BE49-F238E27FC236}">
                <a16:creationId xmlns:a16="http://schemas.microsoft.com/office/drawing/2014/main" id="{E879F36D-3CAC-48F4-88B3-E441DE7744F9}"/>
              </a:ext>
            </a:extLst>
          </p:cNvPr>
          <p:cNvSpPr txBox="1"/>
          <p:nvPr/>
        </p:nvSpPr>
        <p:spPr>
          <a:xfrm>
            <a:off x="6002213" y="1848810"/>
            <a:ext cx="2696507" cy="1754326"/>
          </a:xfrm>
          <a:prstGeom prst="rect">
            <a:avLst/>
          </a:prstGeom>
          <a:noFill/>
        </p:spPr>
        <p:txBody>
          <a:bodyPr wrap="none" rtlCol="0">
            <a:spAutoFit/>
          </a:bodyPr>
          <a:lstStyle/>
          <a:p>
            <a:r>
              <a:rPr lang="en-US" sz="3600" b="1" dirty="0">
                <a:solidFill>
                  <a:schemeClr val="accent1">
                    <a:lumMod val="75000"/>
                  </a:schemeClr>
                </a:solidFill>
              </a:rPr>
              <a:t>Family </a:t>
            </a:r>
          </a:p>
          <a:p>
            <a:r>
              <a:rPr lang="en-US" sz="3600" b="1" dirty="0">
                <a:solidFill>
                  <a:schemeClr val="accent1">
                    <a:lumMod val="75000"/>
                  </a:schemeClr>
                </a:solidFill>
              </a:rPr>
              <a:t>Experiences</a:t>
            </a:r>
          </a:p>
          <a:p>
            <a:r>
              <a:rPr lang="en-US" sz="3600" b="1" dirty="0">
                <a:solidFill>
                  <a:schemeClr val="accent1">
                    <a:lumMod val="75000"/>
                  </a:schemeClr>
                </a:solidFill>
              </a:rPr>
              <a:t> with Stigma</a:t>
            </a:r>
          </a:p>
        </p:txBody>
      </p:sp>
    </p:spTree>
    <p:extLst>
      <p:ext uri="{BB962C8B-B14F-4D97-AF65-F5344CB8AC3E}">
        <p14:creationId xmlns:p14="http://schemas.microsoft.com/office/powerpoint/2010/main" val="12836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634171-F3DC-4306-A80F-D4D579ECEA1C}"/>
              </a:ext>
            </a:extLst>
          </p:cNvPr>
          <p:cNvSpPr>
            <a:spLocks noGrp="1"/>
          </p:cNvSpPr>
          <p:nvPr>
            <p:ph type="title"/>
          </p:nvPr>
        </p:nvSpPr>
        <p:spPr/>
        <p:txBody>
          <a:bodyPr/>
          <a:lstStyle/>
          <a:p>
            <a:r>
              <a:rPr lang="en-US" sz="3600" dirty="0"/>
              <a:t>The Disclosure Experience</a:t>
            </a:r>
            <a:br>
              <a:rPr lang="en-US" dirty="0"/>
            </a:br>
            <a:endParaRPr lang="en-US" dirty="0"/>
          </a:p>
        </p:txBody>
      </p:sp>
      <p:graphicFrame>
        <p:nvGraphicFramePr>
          <p:cNvPr id="8" name="Content Placeholder 7">
            <a:extLst>
              <a:ext uri="{FF2B5EF4-FFF2-40B4-BE49-F238E27FC236}">
                <a16:creationId xmlns:a16="http://schemas.microsoft.com/office/drawing/2014/main" id="{9288BBE4-8333-4D32-98CB-E336C585D131}"/>
              </a:ext>
            </a:extLst>
          </p:cNvPr>
          <p:cNvGraphicFramePr>
            <a:graphicFrameLocks noGrp="1"/>
          </p:cNvGraphicFramePr>
          <p:nvPr>
            <p:ph idx="1"/>
            <p:extLst>
              <p:ext uri="{D42A27DB-BD31-4B8C-83A1-F6EECF244321}">
                <p14:modId xmlns:p14="http://schemas.microsoft.com/office/powerpoint/2010/main" val="3874132944"/>
              </p:ext>
            </p:extLst>
          </p:nvPr>
        </p:nvGraphicFramePr>
        <p:xfrm>
          <a:off x="715300" y="760907"/>
          <a:ext cx="7029450" cy="533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D660C998-4835-4F87-A2F1-6FA7A403355F}"/>
              </a:ext>
            </a:extLst>
          </p:cNvPr>
          <p:cNvSpPr>
            <a:spLocks noGrp="1"/>
          </p:cNvSpPr>
          <p:nvPr>
            <p:ph type="sldNum" sz="quarter" idx="12"/>
          </p:nvPr>
        </p:nvSpPr>
        <p:spPr/>
        <p:txBody>
          <a:bodyPr/>
          <a:lstStyle/>
          <a:p>
            <a:fld id="{9CD8D479-8942-46E8-A226-A4E01F7A105C}" type="slidenum">
              <a:rPr lang="en-US" smtClean="0"/>
              <a:t>32</a:t>
            </a:fld>
            <a:endParaRPr lang="en-US"/>
          </a:p>
        </p:txBody>
      </p:sp>
      <p:sp>
        <p:nvSpPr>
          <p:cNvPr id="7" name="TextBox 6">
            <a:extLst>
              <a:ext uri="{FF2B5EF4-FFF2-40B4-BE49-F238E27FC236}">
                <a16:creationId xmlns:a16="http://schemas.microsoft.com/office/drawing/2014/main" id="{0297778B-B41B-4EDF-B580-5EA4BE4F0276}"/>
              </a:ext>
            </a:extLst>
          </p:cNvPr>
          <p:cNvSpPr txBox="1"/>
          <p:nvPr/>
        </p:nvSpPr>
        <p:spPr>
          <a:xfrm>
            <a:off x="445541" y="6384480"/>
            <a:ext cx="5277407" cy="307777"/>
          </a:xfrm>
          <a:prstGeom prst="rect">
            <a:avLst/>
          </a:prstGeom>
          <a:noFill/>
        </p:spPr>
        <p:txBody>
          <a:bodyPr wrap="none" rtlCol="0">
            <a:spAutoFit/>
          </a:bodyPr>
          <a:lstStyle/>
          <a:p>
            <a:r>
              <a:rPr lang="en-US" sz="1400" dirty="0"/>
              <a:t>(see Earnshaw et al, 2019; McCann &amp; </a:t>
            </a:r>
            <a:r>
              <a:rPr lang="en-US" sz="1400" dirty="0" err="1"/>
              <a:t>Lubman</a:t>
            </a:r>
            <a:r>
              <a:rPr lang="en-US" sz="1400" dirty="0"/>
              <a:t>, 2018; Paris et al, 2020)</a:t>
            </a:r>
          </a:p>
        </p:txBody>
      </p:sp>
    </p:spTree>
    <p:extLst>
      <p:ext uri="{BB962C8B-B14F-4D97-AF65-F5344CB8AC3E}">
        <p14:creationId xmlns:p14="http://schemas.microsoft.com/office/powerpoint/2010/main" val="32830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634171-F3DC-4306-A80F-D4D579ECEA1C}"/>
              </a:ext>
            </a:extLst>
          </p:cNvPr>
          <p:cNvSpPr>
            <a:spLocks noGrp="1"/>
          </p:cNvSpPr>
          <p:nvPr>
            <p:ph type="title"/>
          </p:nvPr>
        </p:nvSpPr>
        <p:spPr/>
        <p:txBody>
          <a:bodyPr/>
          <a:lstStyle/>
          <a:p>
            <a:r>
              <a:rPr lang="en-US" sz="3600" dirty="0"/>
              <a:t>The Disclosure Experience</a:t>
            </a:r>
            <a:br>
              <a:rPr lang="en-US" dirty="0"/>
            </a:br>
            <a:endParaRPr lang="en-US" dirty="0"/>
          </a:p>
        </p:txBody>
      </p:sp>
      <p:graphicFrame>
        <p:nvGraphicFramePr>
          <p:cNvPr id="8" name="Content Placeholder 7">
            <a:extLst>
              <a:ext uri="{FF2B5EF4-FFF2-40B4-BE49-F238E27FC236}">
                <a16:creationId xmlns:a16="http://schemas.microsoft.com/office/drawing/2014/main" id="{9288BBE4-8333-4D32-98CB-E336C585D131}"/>
              </a:ext>
            </a:extLst>
          </p:cNvPr>
          <p:cNvGraphicFramePr>
            <a:graphicFrameLocks noGrp="1"/>
          </p:cNvGraphicFramePr>
          <p:nvPr>
            <p:ph idx="1"/>
          </p:nvPr>
        </p:nvGraphicFramePr>
        <p:xfrm>
          <a:off x="715300" y="760907"/>
          <a:ext cx="7029450" cy="533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D660C998-4835-4F87-A2F1-6FA7A403355F}"/>
              </a:ext>
            </a:extLst>
          </p:cNvPr>
          <p:cNvSpPr>
            <a:spLocks noGrp="1"/>
          </p:cNvSpPr>
          <p:nvPr>
            <p:ph type="sldNum" sz="quarter" idx="12"/>
          </p:nvPr>
        </p:nvSpPr>
        <p:spPr/>
        <p:txBody>
          <a:bodyPr/>
          <a:lstStyle/>
          <a:p>
            <a:fld id="{9CD8D479-8942-46E8-A226-A4E01F7A105C}" type="slidenum">
              <a:rPr lang="en-US" smtClean="0"/>
              <a:t>33</a:t>
            </a:fld>
            <a:endParaRPr lang="en-US" dirty="0"/>
          </a:p>
        </p:txBody>
      </p:sp>
      <p:sp>
        <p:nvSpPr>
          <p:cNvPr id="9" name="TextBox 8">
            <a:extLst>
              <a:ext uri="{FF2B5EF4-FFF2-40B4-BE49-F238E27FC236}">
                <a16:creationId xmlns:a16="http://schemas.microsoft.com/office/drawing/2014/main" id="{E86CDBC2-73B9-484C-9575-94041AE43469}"/>
              </a:ext>
            </a:extLst>
          </p:cNvPr>
          <p:cNvSpPr txBox="1"/>
          <p:nvPr/>
        </p:nvSpPr>
        <p:spPr>
          <a:xfrm>
            <a:off x="1953610" y="5675293"/>
            <a:ext cx="5236780" cy="954107"/>
          </a:xfrm>
          <a:prstGeom prst="rect">
            <a:avLst/>
          </a:prstGeom>
          <a:noFill/>
        </p:spPr>
        <p:txBody>
          <a:bodyPr wrap="square">
            <a:spAutoFit/>
          </a:bodyPr>
          <a:lstStyle/>
          <a:p>
            <a:r>
              <a:rPr lang="en-US" sz="2800" i="1" dirty="0"/>
              <a:t>“There are some people you can talk with, some people you can’t”</a:t>
            </a:r>
          </a:p>
        </p:txBody>
      </p:sp>
    </p:spTree>
    <p:extLst>
      <p:ext uri="{BB962C8B-B14F-4D97-AF65-F5344CB8AC3E}">
        <p14:creationId xmlns:p14="http://schemas.microsoft.com/office/powerpoint/2010/main" val="23362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C04301-DF66-4C7E-A138-AC79B3E104C4}"/>
              </a:ext>
            </a:extLst>
          </p:cNvPr>
          <p:cNvGrpSpPr/>
          <p:nvPr/>
        </p:nvGrpSpPr>
        <p:grpSpPr>
          <a:xfrm>
            <a:off x="3577221" y="2492187"/>
            <a:ext cx="2039666" cy="1899599"/>
            <a:chOff x="3552166" y="1260584"/>
            <a:chExt cx="2039666" cy="1899599"/>
          </a:xfrm>
          <a:solidFill>
            <a:schemeClr val="accent3">
              <a:lumMod val="75000"/>
            </a:schemeClr>
          </a:solidFill>
        </p:grpSpPr>
        <p:sp>
          <p:nvSpPr>
            <p:cNvPr id="18" name="Oval 17">
              <a:extLst>
                <a:ext uri="{FF2B5EF4-FFF2-40B4-BE49-F238E27FC236}">
                  <a16:creationId xmlns:a16="http://schemas.microsoft.com/office/drawing/2014/main" id="{C339B8C0-7A74-4560-B65A-535237918809}"/>
                </a:ext>
              </a:extLst>
            </p:cNvPr>
            <p:cNvSpPr/>
            <p:nvPr/>
          </p:nvSpPr>
          <p:spPr>
            <a:xfrm>
              <a:off x="3552166" y="1260584"/>
              <a:ext cx="2039666" cy="1899599"/>
            </a:xfrm>
            <a:prstGeom prst="ellipse">
              <a:avLst/>
            </a:pr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99D927CA-F8B6-453C-AF93-C602CEC19381}"/>
                </a:ext>
              </a:extLst>
            </p:cNvPr>
            <p:cNvSpPr txBox="1"/>
            <p:nvPr/>
          </p:nvSpPr>
          <p:spPr>
            <a:xfrm>
              <a:off x="3850868" y="1538774"/>
              <a:ext cx="1442262" cy="134321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change interface</a:t>
              </a:r>
            </a:p>
          </p:txBody>
        </p:sp>
      </p:grpSp>
      <p:grpSp>
        <p:nvGrpSpPr>
          <p:cNvPr id="6" name="Group 5">
            <a:extLst>
              <a:ext uri="{FF2B5EF4-FFF2-40B4-BE49-F238E27FC236}">
                <a16:creationId xmlns:a16="http://schemas.microsoft.com/office/drawing/2014/main" id="{66339B3E-DF42-40C3-A3F5-287A41D66F4B}"/>
              </a:ext>
            </a:extLst>
          </p:cNvPr>
          <p:cNvGrpSpPr/>
          <p:nvPr/>
        </p:nvGrpSpPr>
        <p:grpSpPr>
          <a:xfrm>
            <a:off x="5761055" y="3265334"/>
            <a:ext cx="347876" cy="400764"/>
            <a:chOff x="5736000" y="2033731"/>
            <a:chExt cx="347876" cy="400764"/>
          </a:xfrm>
          <a:solidFill>
            <a:srgbClr val="7030A0"/>
          </a:solidFill>
        </p:grpSpPr>
        <p:sp>
          <p:nvSpPr>
            <p:cNvPr id="16" name="Arrow: Right 15">
              <a:extLst>
                <a:ext uri="{FF2B5EF4-FFF2-40B4-BE49-F238E27FC236}">
                  <a16:creationId xmlns:a16="http://schemas.microsoft.com/office/drawing/2014/main" id="{26DF0203-271F-47CC-93BC-CD06A35E8962}"/>
                </a:ext>
              </a:extLst>
            </p:cNvPr>
            <p:cNvSpPr/>
            <p:nvPr/>
          </p:nvSpPr>
          <p:spPr>
            <a:xfrm rot="10861614">
              <a:off x="5736000" y="2033731"/>
              <a:ext cx="347876"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6">
              <a:extLst>
                <a:ext uri="{FF2B5EF4-FFF2-40B4-BE49-F238E27FC236}">
                  <a16:creationId xmlns:a16="http://schemas.microsoft.com/office/drawing/2014/main" id="{8653DCF2-BDEA-4AF4-8612-A7CE03B9503A}"/>
                </a:ext>
              </a:extLst>
            </p:cNvPr>
            <p:cNvSpPr txBox="1"/>
            <p:nvPr/>
          </p:nvSpPr>
          <p:spPr>
            <a:xfrm rot="10861614">
              <a:off x="5840355" y="2114819"/>
              <a:ext cx="243513"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7" name="Group 6">
            <a:extLst>
              <a:ext uri="{FF2B5EF4-FFF2-40B4-BE49-F238E27FC236}">
                <a16:creationId xmlns:a16="http://schemas.microsoft.com/office/drawing/2014/main" id="{C46B820D-D99E-4E61-8971-06F183EA992D}"/>
              </a:ext>
            </a:extLst>
          </p:cNvPr>
          <p:cNvGrpSpPr/>
          <p:nvPr/>
        </p:nvGrpSpPr>
        <p:grpSpPr>
          <a:xfrm>
            <a:off x="6272755" y="2350835"/>
            <a:ext cx="2430494" cy="2284851"/>
            <a:chOff x="6247700" y="1119232"/>
            <a:chExt cx="2430494" cy="2284851"/>
          </a:xfrm>
          <a:solidFill>
            <a:schemeClr val="accent1">
              <a:lumMod val="75000"/>
            </a:schemeClr>
          </a:solidFill>
        </p:grpSpPr>
        <p:sp>
          <p:nvSpPr>
            <p:cNvPr id="14" name="Oval 13">
              <a:extLst>
                <a:ext uri="{FF2B5EF4-FFF2-40B4-BE49-F238E27FC236}">
                  <a16:creationId xmlns:a16="http://schemas.microsoft.com/office/drawing/2014/main" id="{38A8C877-8717-4BBF-90E4-3769070450AD}"/>
                </a:ext>
              </a:extLst>
            </p:cNvPr>
            <p:cNvSpPr/>
            <p:nvPr/>
          </p:nvSpPr>
          <p:spPr>
            <a:xfrm>
              <a:off x="6247700" y="1119232"/>
              <a:ext cx="2430494" cy="22848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8">
              <a:extLst>
                <a:ext uri="{FF2B5EF4-FFF2-40B4-BE49-F238E27FC236}">
                  <a16:creationId xmlns:a16="http://schemas.microsoft.com/office/drawing/2014/main" id="{B6BFA59C-9301-4E8A-BA58-B97F73269E3F}"/>
                </a:ext>
              </a:extLst>
            </p:cNvPr>
            <p:cNvSpPr txBox="1"/>
            <p:nvPr/>
          </p:nvSpPr>
          <p:spPr>
            <a:xfrm>
              <a:off x="6428573" y="1521717"/>
              <a:ext cx="2068748" cy="148755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kern="1200" dirty="0"/>
                <a:t>change </a:t>
              </a:r>
            </a:p>
            <a:p>
              <a:pPr marL="0" lvl="0" indent="0" algn="ctr" defTabSz="1244600">
                <a:lnSpc>
                  <a:spcPct val="100000"/>
                </a:lnSpc>
                <a:spcBef>
                  <a:spcPct val="0"/>
                </a:spcBef>
                <a:spcAft>
                  <a:spcPts val="0"/>
                </a:spcAft>
                <a:buNone/>
              </a:pPr>
              <a:r>
                <a:rPr lang="en-US" sz="2800" kern="1200" dirty="0"/>
                <a:t>the environment</a:t>
              </a:r>
            </a:p>
          </p:txBody>
        </p:sp>
      </p:grpSp>
      <p:grpSp>
        <p:nvGrpSpPr>
          <p:cNvPr id="8" name="Group 7">
            <a:extLst>
              <a:ext uri="{FF2B5EF4-FFF2-40B4-BE49-F238E27FC236}">
                <a16:creationId xmlns:a16="http://schemas.microsoft.com/office/drawing/2014/main" id="{1309FD29-1204-40CB-A1CE-6E2981690750}"/>
              </a:ext>
            </a:extLst>
          </p:cNvPr>
          <p:cNvGrpSpPr/>
          <p:nvPr/>
        </p:nvGrpSpPr>
        <p:grpSpPr>
          <a:xfrm>
            <a:off x="3064359" y="3224432"/>
            <a:ext cx="362508" cy="400764"/>
            <a:chOff x="3039304" y="1992829"/>
            <a:chExt cx="362508" cy="400764"/>
          </a:xfrm>
          <a:solidFill>
            <a:srgbClr val="7030A0"/>
          </a:solidFill>
        </p:grpSpPr>
        <p:sp>
          <p:nvSpPr>
            <p:cNvPr id="12" name="Arrow: Right 11">
              <a:extLst>
                <a:ext uri="{FF2B5EF4-FFF2-40B4-BE49-F238E27FC236}">
                  <a16:creationId xmlns:a16="http://schemas.microsoft.com/office/drawing/2014/main" id="{EA59E376-DA28-469C-A850-A5852F14BC5E}"/>
                </a:ext>
              </a:extLst>
            </p:cNvPr>
            <p:cNvSpPr/>
            <p:nvPr/>
          </p:nvSpPr>
          <p:spPr>
            <a:xfrm rot="43087">
              <a:off x="3039304" y="1992829"/>
              <a:ext cx="362508"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Arrow: Right 10">
              <a:extLst>
                <a:ext uri="{FF2B5EF4-FFF2-40B4-BE49-F238E27FC236}">
                  <a16:creationId xmlns:a16="http://schemas.microsoft.com/office/drawing/2014/main" id="{7F560FCB-FEDC-4683-A6F3-1D81BBBD5BD6}"/>
                </a:ext>
              </a:extLst>
            </p:cNvPr>
            <p:cNvSpPr txBox="1"/>
            <p:nvPr/>
          </p:nvSpPr>
          <p:spPr>
            <a:xfrm rot="10843087">
              <a:off x="3039308" y="2072300"/>
              <a:ext cx="253756"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9" name="Group 8">
            <a:extLst>
              <a:ext uri="{FF2B5EF4-FFF2-40B4-BE49-F238E27FC236}">
                <a16:creationId xmlns:a16="http://schemas.microsoft.com/office/drawing/2014/main" id="{030320E6-9921-49B3-A1DD-8E687723C91F}"/>
              </a:ext>
            </a:extLst>
          </p:cNvPr>
          <p:cNvGrpSpPr/>
          <p:nvPr/>
        </p:nvGrpSpPr>
        <p:grpSpPr>
          <a:xfrm>
            <a:off x="440751" y="2222313"/>
            <a:ext cx="2452748" cy="2364887"/>
            <a:chOff x="415696" y="990710"/>
            <a:chExt cx="2452748" cy="2364887"/>
          </a:xfrm>
          <a:solidFill>
            <a:schemeClr val="accent1">
              <a:lumMod val="75000"/>
            </a:schemeClr>
          </a:solidFill>
        </p:grpSpPr>
        <p:sp>
          <p:nvSpPr>
            <p:cNvPr id="10" name="Oval 9">
              <a:extLst>
                <a:ext uri="{FF2B5EF4-FFF2-40B4-BE49-F238E27FC236}">
                  <a16:creationId xmlns:a16="http://schemas.microsoft.com/office/drawing/2014/main" id="{E4ADC8E8-1403-414D-A854-AF31F5E9427A}"/>
                </a:ext>
              </a:extLst>
            </p:cNvPr>
            <p:cNvSpPr/>
            <p:nvPr/>
          </p:nvSpPr>
          <p:spPr>
            <a:xfrm>
              <a:off x="415696" y="990710"/>
              <a:ext cx="2452748" cy="236488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2">
              <a:extLst>
                <a:ext uri="{FF2B5EF4-FFF2-40B4-BE49-F238E27FC236}">
                  <a16:creationId xmlns:a16="http://schemas.microsoft.com/office/drawing/2014/main" id="{B369E3EE-DD07-4B5D-9AA3-63954141FB1E}"/>
                </a:ext>
              </a:extLst>
            </p:cNvPr>
            <p:cNvSpPr txBox="1"/>
            <p:nvPr/>
          </p:nvSpPr>
          <p:spPr>
            <a:xfrm>
              <a:off x="834481" y="1485141"/>
              <a:ext cx="1601321" cy="15649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kern="1200" dirty="0"/>
                <a:t>change </a:t>
              </a:r>
            </a:p>
            <a:p>
              <a:pPr marL="0" lvl="0" indent="0" algn="ctr" defTabSz="1244600">
                <a:lnSpc>
                  <a:spcPct val="100000"/>
                </a:lnSpc>
                <a:spcBef>
                  <a:spcPct val="0"/>
                </a:spcBef>
                <a:spcAft>
                  <a:spcPts val="0"/>
                </a:spcAft>
                <a:buNone/>
              </a:pPr>
              <a:r>
                <a:rPr lang="en-US" sz="2800" kern="1200" dirty="0"/>
                <a:t>the person/ family</a:t>
              </a:r>
            </a:p>
          </p:txBody>
        </p:sp>
      </p:grpSp>
      <p:sp>
        <p:nvSpPr>
          <p:cNvPr id="20" name="Title 1">
            <a:extLst>
              <a:ext uri="{FF2B5EF4-FFF2-40B4-BE49-F238E27FC236}">
                <a16:creationId xmlns:a16="http://schemas.microsoft.com/office/drawing/2014/main" id="{C06F2479-1B8C-486B-A9CB-130F717FD2D9}"/>
              </a:ext>
            </a:extLst>
          </p:cNvPr>
          <p:cNvSpPr txBox="1">
            <a:spLocks/>
          </p:cNvSpPr>
          <p:nvPr/>
        </p:nvSpPr>
        <p:spPr>
          <a:xfrm>
            <a:off x="1057520" y="468004"/>
            <a:ext cx="7028962" cy="1183566"/>
          </a:xfrm>
          <a:prstGeom prst="rect">
            <a:avLst/>
          </a:prstGeom>
        </p:spPr>
        <p:txBody>
          <a:bodyPr>
            <a:normAutofit lnSpcReduction="10000"/>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Making a Difference: Addressing Substance-Related Stigma</a:t>
            </a:r>
          </a:p>
        </p:txBody>
      </p:sp>
      <p:sp>
        <p:nvSpPr>
          <p:cNvPr id="23" name="TextBox 22">
            <a:extLst>
              <a:ext uri="{FF2B5EF4-FFF2-40B4-BE49-F238E27FC236}">
                <a16:creationId xmlns:a16="http://schemas.microsoft.com/office/drawing/2014/main" id="{5DA06F45-4754-4785-A45B-BE8314002325}"/>
              </a:ext>
            </a:extLst>
          </p:cNvPr>
          <p:cNvSpPr txBox="1"/>
          <p:nvPr/>
        </p:nvSpPr>
        <p:spPr>
          <a:xfrm>
            <a:off x="411458" y="6384257"/>
            <a:ext cx="1946367" cy="307777"/>
          </a:xfrm>
          <a:prstGeom prst="rect">
            <a:avLst/>
          </a:prstGeom>
          <a:noFill/>
        </p:spPr>
        <p:txBody>
          <a:bodyPr wrap="none" rtlCol="0">
            <a:spAutoFit/>
          </a:bodyPr>
          <a:lstStyle/>
          <a:p>
            <a:r>
              <a:rPr lang="en-US" sz="1400" dirty="0"/>
              <a:t>(see Begun, 2016, 2019)</a:t>
            </a:r>
          </a:p>
        </p:txBody>
      </p:sp>
      <p:sp>
        <p:nvSpPr>
          <p:cNvPr id="21" name="Slide Number Placeholder 1">
            <a:extLst>
              <a:ext uri="{FF2B5EF4-FFF2-40B4-BE49-F238E27FC236}">
                <a16:creationId xmlns:a16="http://schemas.microsoft.com/office/drawing/2014/main" id="{CE7667DF-A623-4882-A9B3-328F92DC380E}"/>
              </a:ext>
            </a:extLst>
          </p:cNvPr>
          <p:cNvSpPr>
            <a:spLocks noGrp="1"/>
          </p:cNvSpPr>
          <p:nvPr>
            <p:ph type="sldNum" sz="quarter" idx="12"/>
          </p:nvPr>
        </p:nvSpPr>
        <p:spPr>
          <a:xfrm>
            <a:off x="0" y="6629400"/>
            <a:ext cx="307802" cy="228600"/>
          </a:xfrm>
        </p:spPr>
        <p:txBody>
          <a:bodyPr/>
          <a:lstStyle/>
          <a:p>
            <a:fld id="{9CD8D479-8942-46E8-A226-A4E01F7A105C}" type="slidenum">
              <a:rPr lang="en-US" smtClean="0"/>
              <a:t>34</a:t>
            </a:fld>
            <a:endParaRPr lang="en-US" dirty="0"/>
          </a:p>
        </p:txBody>
      </p:sp>
    </p:spTree>
    <p:extLst>
      <p:ext uri="{BB962C8B-B14F-4D97-AF65-F5344CB8AC3E}">
        <p14:creationId xmlns:p14="http://schemas.microsoft.com/office/powerpoint/2010/main" val="371392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C04301-DF66-4C7E-A138-AC79B3E104C4}"/>
              </a:ext>
            </a:extLst>
          </p:cNvPr>
          <p:cNvGrpSpPr/>
          <p:nvPr/>
        </p:nvGrpSpPr>
        <p:grpSpPr>
          <a:xfrm>
            <a:off x="3577221" y="2492187"/>
            <a:ext cx="2039666" cy="1899599"/>
            <a:chOff x="3552166" y="1260584"/>
            <a:chExt cx="2039666" cy="1899599"/>
          </a:xfrm>
          <a:solidFill>
            <a:schemeClr val="accent1">
              <a:lumMod val="75000"/>
            </a:schemeClr>
          </a:solidFill>
        </p:grpSpPr>
        <p:sp>
          <p:nvSpPr>
            <p:cNvPr id="18" name="Oval 17">
              <a:extLst>
                <a:ext uri="{FF2B5EF4-FFF2-40B4-BE49-F238E27FC236}">
                  <a16:creationId xmlns:a16="http://schemas.microsoft.com/office/drawing/2014/main" id="{C339B8C0-7A74-4560-B65A-535237918809}"/>
                </a:ext>
              </a:extLst>
            </p:cNvPr>
            <p:cNvSpPr/>
            <p:nvPr/>
          </p:nvSpPr>
          <p:spPr>
            <a:xfrm>
              <a:off x="3552166" y="1260584"/>
              <a:ext cx="2039666" cy="18995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99D927CA-F8B6-453C-AF93-C602CEC19381}"/>
                </a:ext>
              </a:extLst>
            </p:cNvPr>
            <p:cNvSpPr txBox="1"/>
            <p:nvPr/>
          </p:nvSpPr>
          <p:spPr>
            <a:xfrm>
              <a:off x="3850868" y="1538774"/>
              <a:ext cx="1442262" cy="134321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change interface</a:t>
              </a:r>
            </a:p>
          </p:txBody>
        </p:sp>
      </p:grpSp>
      <p:grpSp>
        <p:nvGrpSpPr>
          <p:cNvPr id="6" name="Group 5">
            <a:extLst>
              <a:ext uri="{FF2B5EF4-FFF2-40B4-BE49-F238E27FC236}">
                <a16:creationId xmlns:a16="http://schemas.microsoft.com/office/drawing/2014/main" id="{66339B3E-DF42-40C3-A3F5-287A41D66F4B}"/>
              </a:ext>
            </a:extLst>
          </p:cNvPr>
          <p:cNvGrpSpPr/>
          <p:nvPr/>
        </p:nvGrpSpPr>
        <p:grpSpPr>
          <a:xfrm>
            <a:off x="5761055" y="3265334"/>
            <a:ext cx="347876" cy="400764"/>
            <a:chOff x="5736000" y="2033731"/>
            <a:chExt cx="347876" cy="400764"/>
          </a:xfrm>
          <a:solidFill>
            <a:srgbClr val="7030A0"/>
          </a:solidFill>
        </p:grpSpPr>
        <p:sp>
          <p:nvSpPr>
            <p:cNvPr id="16" name="Arrow: Right 15">
              <a:extLst>
                <a:ext uri="{FF2B5EF4-FFF2-40B4-BE49-F238E27FC236}">
                  <a16:creationId xmlns:a16="http://schemas.microsoft.com/office/drawing/2014/main" id="{26DF0203-271F-47CC-93BC-CD06A35E8962}"/>
                </a:ext>
              </a:extLst>
            </p:cNvPr>
            <p:cNvSpPr/>
            <p:nvPr/>
          </p:nvSpPr>
          <p:spPr>
            <a:xfrm rot="10861614">
              <a:off x="5736000" y="2033731"/>
              <a:ext cx="347876"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6">
              <a:extLst>
                <a:ext uri="{FF2B5EF4-FFF2-40B4-BE49-F238E27FC236}">
                  <a16:creationId xmlns:a16="http://schemas.microsoft.com/office/drawing/2014/main" id="{8653DCF2-BDEA-4AF4-8612-A7CE03B9503A}"/>
                </a:ext>
              </a:extLst>
            </p:cNvPr>
            <p:cNvSpPr txBox="1"/>
            <p:nvPr/>
          </p:nvSpPr>
          <p:spPr>
            <a:xfrm rot="10861614">
              <a:off x="5840355" y="2114819"/>
              <a:ext cx="243513"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7" name="Group 6">
            <a:extLst>
              <a:ext uri="{FF2B5EF4-FFF2-40B4-BE49-F238E27FC236}">
                <a16:creationId xmlns:a16="http://schemas.microsoft.com/office/drawing/2014/main" id="{C46B820D-D99E-4E61-8971-06F183EA992D}"/>
              </a:ext>
            </a:extLst>
          </p:cNvPr>
          <p:cNvGrpSpPr/>
          <p:nvPr/>
        </p:nvGrpSpPr>
        <p:grpSpPr>
          <a:xfrm>
            <a:off x="6272755" y="2350835"/>
            <a:ext cx="2430494" cy="2284851"/>
            <a:chOff x="6247700" y="1119232"/>
            <a:chExt cx="2430494" cy="2284851"/>
          </a:xfrm>
          <a:solidFill>
            <a:schemeClr val="accent1">
              <a:lumMod val="75000"/>
            </a:schemeClr>
          </a:solidFill>
        </p:grpSpPr>
        <p:sp>
          <p:nvSpPr>
            <p:cNvPr id="14" name="Oval 13">
              <a:extLst>
                <a:ext uri="{FF2B5EF4-FFF2-40B4-BE49-F238E27FC236}">
                  <a16:creationId xmlns:a16="http://schemas.microsoft.com/office/drawing/2014/main" id="{38A8C877-8717-4BBF-90E4-3769070450AD}"/>
                </a:ext>
              </a:extLst>
            </p:cNvPr>
            <p:cNvSpPr/>
            <p:nvPr/>
          </p:nvSpPr>
          <p:spPr>
            <a:xfrm>
              <a:off x="6247700" y="1119232"/>
              <a:ext cx="2430494" cy="22848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8">
              <a:extLst>
                <a:ext uri="{FF2B5EF4-FFF2-40B4-BE49-F238E27FC236}">
                  <a16:creationId xmlns:a16="http://schemas.microsoft.com/office/drawing/2014/main" id="{B6BFA59C-9301-4E8A-BA58-B97F73269E3F}"/>
                </a:ext>
              </a:extLst>
            </p:cNvPr>
            <p:cNvSpPr txBox="1"/>
            <p:nvPr/>
          </p:nvSpPr>
          <p:spPr>
            <a:xfrm>
              <a:off x="6461749" y="1361633"/>
              <a:ext cx="2068748" cy="170634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kern="1200" dirty="0"/>
                <a:t>change </a:t>
              </a:r>
            </a:p>
            <a:p>
              <a:pPr marL="0" lvl="0" indent="0" algn="ctr" defTabSz="1244600">
                <a:lnSpc>
                  <a:spcPct val="100000"/>
                </a:lnSpc>
                <a:spcBef>
                  <a:spcPct val="0"/>
                </a:spcBef>
                <a:spcAft>
                  <a:spcPts val="0"/>
                </a:spcAft>
                <a:buNone/>
              </a:pPr>
              <a:r>
                <a:rPr lang="en-US" sz="2800" kern="1200" dirty="0"/>
                <a:t>the environment</a:t>
              </a:r>
            </a:p>
          </p:txBody>
        </p:sp>
      </p:grpSp>
      <p:grpSp>
        <p:nvGrpSpPr>
          <p:cNvPr id="8" name="Group 7">
            <a:extLst>
              <a:ext uri="{FF2B5EF4-FFF2-40B4-BE49-F238E27FC236}">
                <a16:creationId xmlns:a16="http://schemas.microsoft.com/office/drawing/2014/main" id="{1309FD29-1204-40CB-A1CE-6E2981690750}"/>
              </a:ext>
            </a:extLst>
          </p:cNvPr>
          <p:cNvGrpSpPr/>
          <p:nvPr/>
        </p:nvGrpSpPr>
        <p:grpSpPr>
          <a:xfrm>
            <a:off x="3064359" y="3224432"/>
            <a:ext cx="362508" cy="400764"/>
            <a:chOff x="3039304" y="1992829"/>
            <a:chExt cx="362508" cy="400764"/>
          </a:xfrm>
          <a:solidFill>
            <a:srgbClr val="7030A0"/>
          </a:solidFill>
        </p:grpSpPr>
        <p:sp>
          <p:nvSpPr>
            <p:cNvPr id="12" name="Arrow: Right 11">
              <a:extLst>
                <a:ext uri="{FF2B5EF4-FFF2-40B4-BE49-F238E27FC236}">
                  <a16:creationId xmlns:a16="http://schemas.microsoft.com/office/drawing/2014/main" id="{EA59E376-DA28-469C-A850-A5852F14BC5E}"/>
                </a:ext>
              </a:extLst>
            </p:cNvPr>
            <p:cNvSpPr/>
            <p:nvPr/>
          </p:nvSpPr>
          <p:spPr>
            <a:xfrm rot="43087">
              <a:off x="3039304" y="1992829"/>
              <a:ext cx="362508"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Arrow: Right 10">
              <a:extLst>
                <a:ext uri="{FF2B5EF4-FFF2-40B4-BE49-F238E27FC236}">
                  <a16:creationId xmlns:a16="http://schemas.microsoft.com/office/drawing/2014/main" id="{7F560FCB-FEDC-4683-A6F3-1D81BBBD5BD6}"/>
                </a:ext>
              </a:extLst>
            </p:cNvPr>
            <p:cNvSpPr txBox="1"/>
            <p:nvPr/>
          </p:nvSpPr>
          <p:spPr>
            <a:xfrm rot="10843087">
              <a:off x="3039308" y="2072300"/>
              <a:ext cx="253756"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9" name="Group 8">
            <a:extLst>
              <a:ext uri="{FF2B5EF4-FFF2-40B4-BE49-F238E27FC236}">
                <a16:creationId xmlns:a16="http://schemas.microsoft.com/office/drawing/2014/main" id="{030320E6-9921-49B3-A1DD-8E687723C91F}"/>
              </a:ext>
            </a:extLst>
          </p:cNvPr>
          <p:cNvGrpSpPr/>
          <p:nvPr/>
        </p:nvGrpSpPr>
        <p:grpSpPr>
          <a:xfrm>
            <a:off x="440751" y="2222313"/>
            <a:ext cx="2452748" cy="2364887"/>
            <a:chOff x="415696" y="990710"/>
            <a:chExt cx="2452748" cy="2364887"/>
          </a:xfrm>
          <a:solidFill>
            <a:srgbClr val="FF0000"/>
          </a:solidFill>
        </p:grpSpPr>
        <p:sp>
          <p:nvSpPr>
            <p:cNvPr id="10" name="Oval 9">
              <a:extLst>
                <a:ext uri="{FF2B5EF4-FFF2-40B4-BE49-F238E27FC236}">
                  <a16:creationId xmlns:a16="http://schemas.microsoft.com/office/drawing/2014/main" id="{E4ADC8E8-1403-414D-A854-AF31F5E9427A}"/>
                </a:ext>
              </a:extLst>
            </p:cNvPr>
            <p:cNvSpPr/>
            <p:nvPr/>
          </p:nvSpPr>
          <p:spPr>
            <a:xfrm>
              <a:off x="415696" y="990710"/>
              <a:ext cx="2452748" cy="236488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2">
              <a:extLst>
                <a:ext uri="{FF2B5EF4-FFF2-40B4-BE49-F238E27FC236}">
                  <a16:creationId xmlns:a16="http://schemas.microsoft.com/office/drawing/2014/main" id="{B369E3EE-DD07-4B5D-9AA3-63954141FB1E}"/>
                </a:ext>
              </a:extLst>
            </p:cNvPr>
            <p:cNvSpPr txBox="1"/>
            <p:nvPr/>
          </p:nvSpPr>
          <p:spPr>
            <a:xfrm>
              <a:off x="774893" y="1337040"/>
              <a:ext cx="1734354" cy="167222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b="1" kern="1200" dirty="0"/>
                <a:t>change </a:t>
              </a:r>
            </a:p>
            <a:p>
              <a:pPr marL="0" lvl="0" indent="0" algn="ctr" defTabSz="1244600">
                <a:lnSpc>
                  <a:spcPct val="100000"/>
                </a:lnSpc>
                <a:spcBef>
                  <a:spcPct val="0"/>
                </a:spcBef>
                <a:spcAft>
                  <a:spcPts val="0"/>
                </a:spcAft>
                <a:buNone/>
              </a:pPr>
              <a:r>
                <a:rPr lang="en-US" sz="2800" b="1" kern="1200" dirty="0"/>
                <a:t>the person/ family</a:t>
              </a:r>
            </a:p>
          </p:txBody>
        </p:sp>
      </p:grpSp>
      <p:sp>
        <p:nvSpPr>
          <p:cNvPr id="20" name="Title 1">
            <a:extLst>
              <a:ext uri="{FF2B5EF4-FFF2-40B4-BE49-F238E27FC236}">
                <a16:creationId xmlns:a16="http://schemas.microsoft.com/office/drawing/2014/main" id="{C06F2479-1B8C-486B-A9CB-130F717FD2D9}"/>
              </a:ext>
            </a:extLst>
          </p:cNvPr>
          <p:cNvSpPr txBox="1">
            <a:spLocks/>
          </p:cNvSpPr>
          <p:nvPr/>
        </p:nvSpPr>
        <p:spPr>
          <a:xfrm>
            <a:off x="1057520" y="468004"/>
            <a:ext cx="7028962" cy="1183566"/>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Options</a:t>
            </a:r>
          </a:p>
        </p:txBody>
      </p:sp>
      <p:sp>
        <p:nvSpPr>
          <p:cNvPr id="2" name="TextBox 1">
            <a:extLst>
              <a:ext uri="{FF2B5EF4-FFF2-40B4-BE49-F238E27FC236}">
                <a16:creationId xmlns:a16="http://schemas.microsoft.com/office/drawing/2014/main" id="{4386684B-D3A9-477D-B05F-B7FB4D00CC78}"/>
              </a:ext>
            </a:extLst>
          </p:cNvPr>
          <p:cNvSpPr txBox="1"/>
          <p:nvPr/>
        </p:nvSpPr>
        <p:spPr>
          <a:xfrm>
            <a:off x="887604" y="4770738"/>
            <a:ext cx="4410951"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CBT/Coping Skills Training</a:t>
            </a:r>
          </a:p>
          <a:p>
            <a:pPr marL="342900" indent="-342900">
              <a:buFont typeface="Arial" panose="020B0604020202020204" pitchFamily="34" charset="0"/>
              <a:buChar char="•"/>
            </a:pPr>
            <a:r>
              <a:rPr lang="en-US" sz="2400" dirty="0"/>
              <a:t>Individual &amp; Family Counseling</a:t>
            </a:r>
          </a:p>
          <a:p>
            <a:pPr marL="342900" indent="-342900">
              <a:buFont typeface="Arial" panose="020B0604020202020204" pitchFamily="34" charset="0"/>
              <a:buChar char="•"/>
            </a:pPr>
            <a:r>
              <a:rPr lang="en-US" sz="2400" dirty="0"/>
              <a:t>Change the Narratives</a:t>
            </a:r>
          </a:p>
        </p:txBody>
      </p:sp>
      <p:sp>
        <p:nvSpPr>
          <p:cNvPr id="21" name="TextBox 20">
            <a:extLst>
              <a:ext uri="{FF2B5EF4-FFF2-40B4-BE49-F238E27FC236}">
                <a16:creationId xmlns:a16="http://schemas.microsoft.com/office/drawing/2014/main" id="{0610E497-5723-43C8-A644-370B206D1122}"/>
              </a:ext>
            </a:extLst>
          </p:cNvPr>
          <p:cNvSpPr txBox="1"/>
          <p:nvPr/>
        </p:nvSpPr>
        <p:spPr>
          <a:xfrm>
            <a:off x="411458" y="6384257"/>
            <a:ext cx="6422784" cy="307777"/>
          </a:xfrm>
          <a:prstGeom prst="rect">
            <a:avLst/>
          </a:prstGeom>
          <a:noFill/>
        </p:spPr>
        <p:txBody>
          <a:bodyPr wrap="none" rtlCol="0">
            <a:spAutoFit/>
          </a:bodyPr>
          <a:lstStyle/>
          <a:p>
            <a:r>
              <a:rPr lang="en-US" sz="1400" dirty="0"/>
              <a:t>(see Begun, 2016, 2019; Dunlop &amp; Tracy, 2013; Gutierrez et al, 2020; Silverman, 2020)</a:t>
            </a:r>
          </a:p>
        </p:txBody>
      </p:sp>
      <p:sp>
        <p:nvSpPr>
          <p:cNvPr id="22" name="Slide Number Placeholder 1">
            <a:extLst>
              <a:ext uri="{FF2B5EF4-FFF2-40B4-BE49-F238E27FC236}">
                <a16:creationId xmlns:a16="http://schemas.microsoft.com/office/drawing/2014/main" id="{B75349D0-99F0-4D10-87A6-3A86036E5D19}"/>
              </a:ext>
            </a:extLst>
          </p:cNvPr>
          <p:cNvSpPr>
            <a:spLocks noGrp="1"/>
          </p:cNvSpPr>
          <p:nvPr>
            <p:ph type="sldNum" sz="quarter" idx="12"/>
          </p:nvPr>
        </p:nvSpPr>
        <p:spPr>
          <a:xfrm>
            <a:off x="0" y="6629400"/>
            <a:ext cx="307802" cy="228600"/>
          </a:xfrm>
        </p:spPr>
        <p:txBody>
          <a:bodyPr/>
          <a:lstStyle/>
          <a:p>
            <a:fld id="{9CD8D479-8942-46E8-A226-A4E01F7A105C}" type="slidenum">
              <a:rPr lang="en-US" smtClean="0"/>
              <a:t>35</a:t>
            </a:fld>
            <a:endParaRPr lang="en-US" dirty="0"/>
          </a:p>
        </p:txBody>
      </p:sp>
    </p:spTree>
    <p:extLst>
      <p:ext uri="{BB962C8B-B14F-4D97-AF65-F5344CB8AC3E}">
        <p14:creationId xmlns:p14="http://schemas.microsoft.com/office/powerpoint/2010/main" val="11860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C04301-DF66-4C7E-A138-AC79B3E104C4}"/>
              </a:ext>
            </a:extLst>
          </p:cNvPr>
          <p:cNvGrpSpPr/>
          <p:nvPr/>
        </p:nvGrpSpPr>
        <p:grpSpPr>
          <a:xfrm>
            <a:off x="3577221" y="2492187"/>
            <a:ext cx="2039666" cy="1899599"/>
            <a:chOff x="3552166" y="1260584"/>
            <a:chExt cx="2039666" cy="1899599"/>
          </a:xfrm>
          <a:solidFill>
            <a:schemeClr val="accent3">
              <a:lumMod val="75000"/>
            </a:schemeClr>
          </a:solidFill>
        </p:grpSpPr>
        <p:sp>
          <p:nvSpPr>
            <p:cNvPr id="18" name="Oval 17">
              <a:extLst>
                <a:ext uri="{FF2B5EF4-FFF2-40B4-BE49-F238E27FC236}">
                  <a16:creationId xmlns:a16="http://schemas.microsoft.com/office/drawing/2014/main" id="{C339B8C0-7A74-4560-B65A-535237918809}"/>
                </a:ext>
              </a:extLst>
            </p:cNvPr>
            <p:cNvSpPr/>
            <p:nvPr/>
          </p:nvSpPr>
          <p:spPr>
            <a:xfrm>
              <a:off x="3552166" y="1260584"/>
              <a:ext cx="2039666" cy="1899599"/>
            </a:xfrm>
            <a:prstGeom prst="ellipse">
              <a:avLst/>
            </a:pr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99D927CA-F8B6-453C-AF93-C602CEC19381}"/>
                </a:ext>
              </a:extLst>
            </p:cNvPr>
            <p:cNvSpPr txBox="1"/>
            <p:nvPr/>
          </p:nvSpPr>
          <p:spPr>
            <a:xfrm>
              <a:off x="3850868" y="1538774"/>
              <a:ext cx="1442262" cy="134321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change interface</a:t>
              </a:r>
            </a:p>
          </p:txBody>
        </p:sp>
      </p:grpSp>
      <p:grpSp>
        <p:nvGrpSpPr>
          <p:cNvPr id="6" name="Group 5">
            <a:extLst>
              <a:ext uri="{FF2B5EF4-FFF2-40B4-BE49-F238E27FC236}">
                <a16:creationId xmlns:a16="http://schemas.microsoft.com/office/drawing/2014/main" id="{66339B3E-DF42-40C3-A3F5-287A41D66F4B}"/>
              </a:ext>
            </a:extLst>
          </p:cNvPr>
          <p:cNvGrpSpPr/>
          <p:nvPr/>
        </p:nvGrpSpPr>
        <p:grpSpPr>
          <a:xfrm>
            <a:off x="5761055" y="3265334"/>
            <a:ext cx="347876" cy="400764"/>
            <a:chOff x="5736000" y="2033731"/>
            <a:chExt cx="347876" cy="400764"/>
          </a:xfrm>
          <a:solidFill>
            <a:srgbClr val="7030A0"/>
          </a:solidFill>
        </p:grpSpPr>
        <p:sp>
          <p:nvSpPr>
            <p:cNvPr id="16" name="Arrow: Right 15">
              <a:extLst>
                <a:ext uri="{FF2B5EF4-FFF2-40B4-BE49-F238E27FC236}">
                  <a16:creationId xmlns:a16="http://schemas.microsoft.com/office/drawing/2014/main" id="{26DF0203-271F-47CC-93BC-CD06A35E8962}"/>
                </a:ext>
              </a:extLst>
            </p:cNvPr>
            <p:cNvSpPr/>
            <p:nvPr/>
          </p:nvSpPr>
          <p:spPr>
            <a:xfrm rot="10861614">
              <a:off x="5736000" y="2033731"/>
              <a:ext cx="347876"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6">
              <a:extLst>
                <a:ext uri="{FF2B5EF4-FFF2-40B4-BE49-F238E27FC236}">
                  <a16:creationId xmlns:a16="http://schemas.microsoft.com/office/drawing/2014/main" id="{8653DCF2-BDEA-4AF4-8612-A7CE03B9503A}"/>
                </a:ext>
              </a:extLst>
            </p:cNvPr>
            <p:cNvSpPr txBox="1"/>
            <p:nvPr/>
          </p:nvSpPr>
          <p:spPr>
            <a:xfrm rot="10861614">
              <a:off x="5840355" y="2114819"/>
              <a:ext cx="243513"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7" name="Group 6">
            <a:extLst>
              <a:ext uri="{FF2B5EF4-FFF2-40B4-BE49-F238E27FC236}">
                <a16:creationId xmlns:a16="http://schemas.microsoft.com/office/drawing/2014/main" id="{C46B820D-D99E-4E61-8971-06F183EA992D}"/>
              </a:ext>
            </a:extLst>
          </p:cNvPr>
          <p:cNvGrpSpPr/>
          <p:nvPr/>
        </p:nvGrpSpPr>
        <p:grpSpPr>
          <a:xfrm>
            <a:off x="6272755" y="2350835"/>
            <a:ext cx="2430494" cy="2284851"/>
            <a:chOff x="6247700" y="1119232"/>
            <a:chExt cx="2430494" cy="2284851"/>
          </a:xfrm>
          <a:solidFill>
            <a:srgbClr val="FF0000"/>
          </a:solidFill>
        </p:grpSpPr>
        <p:sp>
          <p:nvSpPr>
            <p:cNvPr id="14" name="Oval 13">
              <a:extLst>
                <a:ext uri="{FF2B5EF4-FFF2-40B4-BE49-F238E27FC236}">
                  <a16:creationId xmlns:a16="http://schemas.microsoft.com/office/drawing/2014/main" id="{38A8C877-8717-4BBF-90E4-3769070450AD}"/>
                </a:ext>
              </a:extLst>
            </p:cNvPr>
            <p:cNvSpPr/>
            <p:nvPr/>
          </p:nvSpPr>
          <p:spPr>
            <a:xfrm>
              <a:off x="6247700" y="1119232"/>
              <a:ext cx="2430494" cy="22848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8">
              <a:extLst>
                <a:ext uri="{FF2B5EF4-FFF2-40B4-BE49-F238E27FC236}">
                  <a16:creationId xmlns:a16="http://schemas.microsoft.com/office/drawing/2014/main" id="{B6BFA59C-9301-4E8A-BA58-B97F73269E3F}"/>
                </a:ext>
              </a:extLst>
            </p:cNvPr>
            <p:cNvSpPr txBox="1"/>
            <p:nvPr/>
          </p:nvSpPr>
          <p:spPr>
            <a:xfrm>
              <a:off x="6428573" y="1521717"/>
              <a:ext cx="2068748" cy="148755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b="1" kern="1200" dirty="0"/>
                <a:t>change </a:t>
              </a:r>
            </a:p>
            <a:p>
              <a:pPr marL="0" lvl="0" indent="0" algn="ctr" defTabSz="1244600">
                <a:lnSpc>
                  <a:spcPct val="100000"/>
                </a:lnSpc>
                <a:spcBef>
                  <a:spcPct val="0"/>
                </a:spcBef>
                <a:spcAft>
                  <a:spcPts val="0"/>
                </a:spcAft>
                <a:buNone/>
              </a:pPr>
              <a:r>
                <a:rPr lang="en-US" sz="2800" b="1" kern="1200" dirty="0"/>
                <a:t>the environment</a:t>
              </a:r>
            </a:p>
          </p:txBody>
        </p:sp>
      </p:grpSp>
      <p:grpSp>
        <p:nvGrpSpPr>
          <p:cNvPr id="8" name="Group 7">
            <a:extLst>
              <a:ext uri="{FF2B5EF4-FFF2-40B4-BE49-F238E27FC236}">
                <a16:creationId xmlns:a16="http://schemas.microsoft.com/office/drawing/2014/main" id="{1309FD29-1204-40CB-A1CE-6E2981690750}"/>
              </a:ext>
            </a:extLst>
          </p:cNvPr>
          <p:cNvGrpSpPr/>
          <p:nvPr/>
        </p:nvGrpSpPr>
        <p:grpSpPr>
          <a:xfrm>
            <a:off x="3064359" y="3224432"/>
            <a:ext cx="362508" cy="400764"/>
            <a:chOff x="3039304" y="1992829"/>
            <a:chExt cx="362508" cy="400764"/>
          </a:xfrm>
          <a:solidFill>
            <a:srgbClr val="7030A0"/>
          </a:solidFill>
        </p:grpSpPr>
        <p:sp>
          <p:nvSpPr>
            <p:cNvPr id="12" name="Arrow: Right 11">
              <a:extLst>
                <a:ext uri="{FF2B5EF4-FFF2-40B4-BE49-F238E27FC236}">
                  <a16:creationId xmlns:a16="http://schemas.microsoft.com/office/drawing/2014/main" id="{EA59E376-DA28-469C-A850-A5852F14BC5E}"/>
                </a:ext>
              </a:extLst>
            </p:cNvPr>
            <p:cNvSpPr/>
            <p:nvPr/>
          </p:nvSpPr>
          <p:spPr>
            <a:xfrm rot="43087">
              <a:off x="3039304" y="1992829"/>
              <a:ext cx="362508"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Arrow: Right 10">
              <a:extLst>
                <a:ext uri="{FF2B5EF4-FFF2-40B4-BE49-F238E27FC236}">
                  <a16:creationId xmlns:a16="http://schemas.microsoft.com/office/drawing/2014/main" id="{7F560FCB-FEDC-4683-A6F3-1D81BBBD5BD6}"/>
                </a:ext>
              </a:extLst>
            </p:cNvPr>
            <p:cNvSpPr txBox="1"/>
            <p:nvPr/>
          </p:nvSpPr>
          <p:spPr>
            <a:xfrm rot="10843087">
              <a:off x="3039308" y="2072300"/>
              <a:ext cx="253756"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9" name="Group 8">
            <a:extLst>
              <a:ext uri="{FF2B5EF4-FFF2-40B4-BE49-F238E27FC236}">
                <a16:creationId xmlns:a16="http://schemas.microsoft.com/office/drawing/2014/main" id="{030320E6-9921-49B3-A1DD-8E687723C91F}"/>
              </a:ext>
            </a:extLst>
          </p:cNvPr>
          <p:cNvGrpSpPr/>
          <p:nvPr/>
        </p:nvGrpSpPr>
        <p:grpSpPr>
          <a:xfrm>
            <a:off x="440751" y="2222313"/>
            <a:ext cx="2452748" cy="2364887"/>
            <a:chOff x="415696" y="990710"/>
            <a:chExt cx="2452748" cy="2364887"/>
          </a:xfrm>
          <a:solidFill>
            <a:schemeClr val="accent1">
              <a:lumMod val="75000"/>
            </a:schemeClr>
          </a:solidFill>
        </p:grpSpPr>
        <p:sp>
          <p:nvSpPr>
            <p:cNvPr id="10" name="Oval 9">
              <a:extLst>
                <a:ext uri="{FF2B5EF4-FFF2-40B4-BE49-F238E27FC236}">
                  <a16:creationId xmlns:a16="http://schemas.microsoft.com/office/drawing/2014/main" id="{E4ADC8E8-1403-414D-A854-AF31F5E9427A}"/>
                </a:ext>
              </a:extLst>
            </p:cNvPr>
            <p:cNvSpPr/>
            <p:nvPr/>
          </p:nvSpPr>
          <p:spPr>
            <a:xfrm>
              <a:off x="415696" y="990710"/>
              <a:ext cx="2452748" cy="236488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2">
              <a:extLst>
                <a:ext uri="{FF2B5EF4-FFF2-40B4-BE49-F238E27FC236}">
                  <a16:creationId xmlns:a16="http://schemas.microsoft.com/office/drawing/2014/main" id="{B369E3EE-DD07-4B5D-9AA3-63954141FB1E}"/>
                </a:ext>
              </a:extLst>
            </p:cNvPr>
            <p:cNvSpPr txBox="1"/>
            <p:nvPr/>
          </p:nvSpPr>
          <p:spPr>
            <a:xfrm>
              <a:off x="774893" y="1337040"/>
              <a:ext cx="1734354" cy="167222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kern="1200" dirty="0"/>
                <a:t>change </a:t>
              </a:r>
            </a:p>
            <a:p>
              <a:pPr marL="0" lvl="0" indent="0" algn="ctr" defTabSz="1244600">
                <a:lnSpc>
                  <a:spcPct val="100000"/>
                </a:lnSpc>
                <a:spcBef>
                  <a:spcPct val="0"/>
                </a:spcBef>
                <a:spcAft>
                  <a:spcPts val="0"/>
                </a:spcAft>
                <a:buNone/>
              </a:pPr>
              <a:r>
                <a:rPr lang="en-US" sz="2800" kern="1200" dirty="0"/>
                <a:t>the person/ family</a:t>
              </a:r>
            </a:p>
          </p:txBody>
        </p:sp>
      </p:grpSp>
      <p:sp>
        <p:nvSpPr>
          <p:cNvPr id="20" name="Title 1">
            <a:extLst>
              <a:ext uri="{FF2B5EF4-FFF2-40B4-BE49-F238E27FC236}">
                <a16:creationId xmlns:a16="http://schemas.microsoft.com/office/drawing/2014/main" id="{C06F2479-1B8C-486B-A9CB-130F717FD2D9}"/>
              </a:ext>
            </a:extLst>
          </p:cNvPr>
          <p:cNvSpPr txBox="1">
            <a:spLocks/>
          </p:cNvSpPr>
          <p:nvPr/>
        </p:nvSpPr>
        <p:spPr>
          <a:xfrm>
            <a:off x="1057520" y="468004"/>
            <a:ext cx="7028962" cy="1183566"/>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Options</a:t>
            </a:r>
          </a:p>
        </p:txBody>
      </p:sp>
      <p:sp>
        <p:nvSpPr>
          <p:cNvPr id="21" name="TextBox 20">
            <a:extLst>
              <a:ext uri="{FF2B5EF4-FFF2-40B4-BE49-F238E27FC236}">
                <a16:creationId xmlns:a16="http://schemas.microsoft.com/office/drawing/2014/main" id="{1CCF243C-181E-4D3F-9205-8E62019E51ED}"/>
              </a:ext>
            </a:extLst>
          </p:cNvPr>
          <p:cNvSpPr txBox="1"/>
          <p:nvPr/>
        </p:nvSpPr>
        <p:spPr>
          <a:xfrm>
            <a:off x="411458" y="6384257"/>
            <a:ext cx="1946367" cy="307777"/>
          </a:xfrm>
          <a:prstGeom prst="rect">
            <a:avLst/>
          </a:prstGeom>
          <a:noFill/>
        </p:spPr>
        <p:txBody>
          <a:bodyPr wrap="none" rtlCol="0">
            <a:spAutoFit/>
          </a:bodyPr>
          <a:lstStyle/>
          <a:p>
            <a:r>
              <a:rPr lang="en-US" sz="1400" dirty="0"/>
              <a:t>(see Begun, 2016, 2019)</a:t>
            </a:r>
          </a:p>
        </p:txBody>
      </p:sp>
      <p:sp>
        <p:nvSpPr>
          <p:cNvPr id="22" name="Slide Number Placeholder 1">
            <a:extLst>
              <a:ext uri="{FF2B5EF4-FFF2-40B4-BE49-F238E27FC236}">
                <a16:creationId xmlns:a16="http://schemas.microsoft.com/office/drawing/2014/main" id="{9E3A614F-6D48-4E91-ABC6-2F01D459AC09}"/>
              </a:ext>
            </a:extLst>
          </p:cNvPr>
          <p:cNvSpPr>
            <a:spLocks noGrp="1"/>
          </p:cNvSpPr>
          <p:nvPr>
            <p:ph type="sldNum" sz="quarter" idx="12"/>
          </p:nvPr>
        </p:nvSpPr>
        <p:spPr>
          <a:xfrm>
            <a:off x="0" y="6629400"/>
            <a:ext cx="307802" cy="228600"/>
          </a:xfrm>
        </p:spPr>
        <p:txBody>
          <a:bodyPr/>
          <a:lstStyle/>
          <a:p>
            <a:fld id="{9CD8D479-8942-46E8-A226-A4E01F7A105C}" type="slidenum">
              <a:rPr lang="en-US" smtClean="0"/>
              <a:t>36</a:t>
            </a:fld>
            <a:endParaRPr lang="en-US" dirty="0"/>
          </a:p>
        </p:txBody>
      </p:sp>
    </p:spTree>
    <p:extLst>
      <p:ext uri="{BB962C8B-B14F-4D97-AF65-F5344CB8AC3E}">
        <p14:creationId xmlns:p14="http://schemas.microsoft.com/office/powerpoint/2010/main" val="377315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94F8EE-BE7D-41BA-B86C-8619EB2DE0A8}"/>
              </a:ext>
            </a:extLst>
          </p:cNvPr>
          <p:cNvSpPr/>
          <p:nvPr/>
        </p:nvSpPr>
        <p:spPr>
          <a:xfrm>
            <a:off x="2912827" y="571588"/>
            <a:ext cx="3829879" cy="2462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Using </a:t>
            </a:r>
          </a:p>
          <a:p>
            <a:pPr algn="ctr"/>
            <a:r>
              <a:rPr lang="en-US" sz="4000" b="1" dirty="0"/>
              <a:t>Person-First Language</a:t>
            </a:r>
          </a:p>
        </p:txBody>
      </p:sp>
      <p:sp>
        <p:nvSpPr>
          <p:cNvPr id="3" name="Oval 2">
            <a:extLst>
              <a:ext uri="{FF2B5EF4-FFF2-40B4-BE49-F238E27FC236}">
                <a16:creationId xmlns:a16="http://schemas.microsoft.com/office/drawing/2014/main" id="{38A0F6A5-3B97-4607-9AFB-FC24C1FC2674}"/>
              </a:ext>
            </a:extLst>
          </p:cNvPr>
          <p:cNvSpPr/>
          <p:nvPr/>
        </p:nvSpPr>
        <p:spPr>
          <a:xfrm>
            <a:off x="487679" y="3656291"/>
            <a:ext cx="2425148" cy="1881809"/>
          </a:xfrm>
          <a:prstGeom prst="ellipse">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adolescent engaged in substance misuse</a:t>
            </a:r>
          </a:p>
        </p:txBody>
      </p:sp>
      <p:sp>
        <p:nvSpPr>
          <p:cNvPr id="4" name="Oval 3">
            <a:extLst>
              <a:ext uri="{FF2B5EF4-FFF2-40B4-BE49-F238E27FC236}">
                <a16:creationId xmlns:a16="http://schemas.microsoft.com/office/drawing/2014/main" id="{3E89AA04-086C-4AB1-BFB7-6B438E5BFBFE}"/>
              </a:ext>
            </a:extLst>
          </p:cNvPr>
          <p:cNvSpPr/>
          <p:nvPr/>
        </p:nvSpPr>
        <p:spPr>
          <a:xfrm>
            <a:off x="3477985" y="4278271"/>
            <a:ext cx="2753189" cy="18818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man  experiencing an alcohol use disorder</a:t>
            </a:r>
          </a:p>
        </p:txBody>
      </p:sp>
      <p:sp>
        <p:nvSpPr>
          <p:cNvPr id="5" name="Oval 4">
            <a:extLst>
              <a:ext uri="{FF2B5EF4-FFF2-40B4-BE49-F238E27FC236}">
                <a16:creationId xmlns:a16="http://schemas.microsoft.com/office/drawing/2014/main" id="{6A5D2EC4-D7B6-438C-945C-8E266E88F727}"/>
              </a:ext>
            </a:extLst>
          </p:cNvPr>
          <p:cNvSpPr/>
          <p:nvPr/>
        </p:nvSpPr>
        <p:spPr>
          <a:xfrm>
            <a:off x="6403049" y="3561323"/>
            <a:ext cx="2425148" cy="1881809"/>
          </a:xfrm>
          <a:prstGeom prst="ellipse">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woman in recovery</a:t>
            </a:r>
          </a:p>
        </p:txBody>
      </p:sp>
      <p:cxnSp>
        <p:nvCxnSpPr>
          <p:cNvPr id="6" name="Straight Connector 5">
            <a:extLst>
              <a:ext uri="{FF2B5EF4-FFF2-40B4-BE49-F238E27FC236}">
                <a16:creationId xmlns:a16="http://schemas.microsoft.com/office/drawing/2014/main" id="{0FEDCC87-D194-4D08-8729-83AD786D23DF}"/>
              </a:ext>
            </a:extLst>
          </p:cNvPr>
          <p:cNvCxnSpPr>
            <a:stCxn id="2" idx="2"/>
            <a:endCxn id="3" idx="7"/>
          </p:cNvCxnSpPr>
          <p:nvPr/>
        </p:nvCxnSpPr>
        <p:spPr>
          <a:xfrm flipH="1">
            <a:off x="2557672" y="3034311"/>
            <a:ext cx="2270095" cy="897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E5C967-F36C-45BB-841D-ACDB2DEF8474}"/>
              </a:ext>
            </a:extLst>
          </p:cNvPr>
          <p:cNvCxnSpPr>
            <a:cxnSpLocks/>
            <a:stCxn id="2" idx="2"/>
            <a:endCxn id="4" idx="0"/>
          </p:cNvCxnSpPr>
          <p:nvPr/>
        </p:nvCxnSpPr>
        <p:spPr>
          <a:xfrm>
            <a:off x="4827767" y="3034311"/>
            <a:ext cx="26813" cy="1243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C8E478-E4D3-45FE-B024-DECE8BEB0609}"/>
              </a:ext>
            </a:extLst>
          </p:cNvPr>
          <p:cNvCxnSpPr>
            <a:cxnSpLocks/>
            <a:stCxn id="2" idx="2"/>
            <a:endCxn id="5" idx="1"/>
          </p:cNvCxnSpPr>
          <p:nvPr/>
        </p:nvCxnSpPr>
        <p:spPr>
          <a:xfrm>
            <a:off x="4827767" y="3034311"/>
            <a:ext cx="1930437" cy="802597"/>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D8FBED-8303-4BF1-8AFA-C4C20421C3FB}"/>
              </a:ext>
            </a:extLst>
          </p:cNvPr>
          <p:cNvSpPr txBox="1"/>
          <p:nvPr/>
        </p:nvSpPr>
        <p:spPr>
          <a:xfrm>
            <a:off x="411458" y="6380895"/>
            <a:ext cx="5195397" cy="307777"/>
          </a:xfrm>
          <a:prstGeom prst="rect">
            <a:avLst/>
          </a:prstGeom>
          <a:noFill/>
        </p:spPr>
        <p:txBody>
          <a:bodyPr wrap="none" rtlCol="0">
            <a:spAutoFit/>
          </a:bodyPr>
          <a:lstStyle/>
          <a:p>
            <a:r>
              <a:rPr lang="en-US" sz="1400" dirty="0"/>
              <a:t>(see Begun, 2016; Broyles et al, 2014; ONDCP, 2017; Robinson, 2016)</a:t>
            </a:r>
          </a:p>
        </p:txBody>
      </p:sp>
      <p:sp>
        <p:nvSpPr>
          <p:cNvPr id="10" name="Slide Number Placeholder 1">
            <a:extLst>
              <a:ext uri="{FF2B5EF4-FFF2-40B4-BE49-F238E27FC236}">
                <a16:creationId xmlns:a16="http://schemas.microsoft.com/office/drawing/2014/main" id="{3842408D-CAA8-4115-8EAD-C40293CD337D}"/>
              </a:ext>
            </a:extLst>
          </p:cNvPr>
          <p:cNvSpPr>
            <a:spLocks noGrp="1"/>
          </p:cNvSpPr>
          <p:nvPr>
            <p:ph type="sldNum" sz="quarter" idx="12"/>
          </p:nvPr>
        </p:nvSpPr>
        <p:spPr>
          <a:xfrm>
            <a:off x="0" y="6629400"/>
            <a:ext cx="307802" cy="228600"/>
          </a:xfrm>
        </p:spPr>
        <p:txBody>
          <a:bodyPr/>
          <a:lstStyle/>
          <a:p>
            <a:fld id="{9CD8D479-8942-46E8-A226-A4E01F7A105C}" type="slidenum">
              <a:rPr lang="en-US" smtClean="0"/>
              <a:t>37</a:t>
            </a:fld>
            <a:endParaRPr lang="en-US" dirty="0"/>
          </a:p>
        </p:txBody>
      </p:sp>
    </p:spTree>
    <p:extLst>
      <p:ext uri="{BB962C8B-B14F-4D97-AF65-F5344CB8AC3E}">
        <p14:creationId xmlns:p14="http://schemas.microsoft.com/office/powerpoint/2010/main" val="34622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52ED0C3E-4524-4B24-8D5E-294AFF8984A5}"/>
              </a:ext>
            </a:extLst>
          </p:cNvPr>
          <p:cNvGraphicFramePr>
            <a:graphicFrameLocks noChangeAspect="1"/>
          </p:cNvGraphicFramePr>
          <p:nvPr/>
        </p:nvGraphicFramePr>
        <p:xfrm>
          <a:off x="0" y="843860"/>
          <a:ext cx="9158164" cy="4720032"/>
        </p:xfrm>
        <a:graphic>
          <a:graphicData uri="http://schemas.openxmlformats.org/presentationml/2006/ole">
            <mc:AlternateContent xmlns:mc="http://schemas.openxmlformats.org/markup-compatibility/2006">
              <mc:Choice xmlns:v="urn:schemas-microsoft-com:vml" Requires="v">
                <p:oleObj r:id="rId3" imgW="17625240" imgH="8253720" progId="">
                  <p:embed/>
                </p:oleObj>
              </mc:Choice>
              <mc:Fallback>
                <p:oleObj r:id="rId3" imgW="17625240" imgH="8253720" progId="">
                  <p:embed/>
                  <p:pic>
                    <p:nvPicPr>
                      <p:cNvPr id="6" name="Object 5">
                        <a:extLst>
                          <a:ext uri="{FF2B5EF4-FFF2-40B4-BE49-F238E27FC236}">
                            <a16:creationId xmlns:a16="http://schemas.microsoft.com/office/drawing/2014/main" id="{52ED0C3E-4524-4B24-8D5E-294AFF8984A5}"/>
                          </a:ext>
                        </a:extLst>
                      </p:cNvPr>
                      <p:cNvPicPr/>
                      <p:nvPr/>
                    </p:nvPicPr>
                    <p:blipFill>
                      <a:blip r:embed="rId4"/>
                      <a:stretch>
                        <a:fillRect/>
                      </a:stretch>
                    </p:blipFill>
                    <p:spPr>
                      <a:xfrm>
                        <a:off x="0" y="843860"/>
                        <a:ext cx="9158164" cy="472003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E95A957-2E02-4C14-A0F2-42CE2548735B}"/>
              </a:ext>
            </a:extLst>
          </p:cNvPr>
          <p:cNvSpPr txBox="1"/>
          <p:nvPr/>
        </p:nvSpPr>
        <p:spPr>
          <a:xfrm>
            <a:off x="456223" y="6387103"/>
            <a:ext cx="4220579" cy="307777"/>
          </a:xfrm>
          <a:prstGeom prst="rect">
            <a:avLst/>
          </a:prstGeom>
          <a:noFill/>
        </p:spPr>
        <p:txBody>
          <a:bodyPr wrap="none" rtlCol="0">
            <a:spAutoFit/>
          </a:bodyPr>
          <a:lstStyle/>
          <a:p>
            <a:r>
              <a:rPr lang="en-US" sz="1400" dirty="0"/>
              <a:t>(see </a:t>
            </a:r>
            <a:r>
              <a:rPr lang="en-US" sz="1400" dirty="0">
                <a:hlinkClick r:id="rId5"/>
              </a:rPr>
              <a:t>https://www.recoveryanswers.org/addiction-ary/</a:t>
            </a:r>
            <a:r>
              <a:rPr lang="en-US" sz="1400" dirty="0"/>
              <a:t> )</a:t>
            </a:r>
          </a:p>
        </p:txBody>
      </p:sp>
      <p:sp>
        <p:nvSpPr>
          <p:cNvPr id="4" name="Slide Number Placeholder 1">
            <a:extLst>
              <a:ext uri="{FF2B5EF4-FFF2-40B4-BE49-F238E27FC236}">
                <a16:creationId xmlns:a16="http://schemas.microsoft.com/office/drawing/2014/main" id="{1C5B1DA7-5ED4-4FC4-BB3A-6DB51D01C080}"/>
              </a:ext>
            </a:extLst>
          </p:cNvPr>
          <p:cNvSpPr>
            <a:spLocks noGrp="1"/>
          </p:cNvSpPr>
          <p:nvPr>
            <p:ph type="sldNum" sz="quarter" idx="12"/>
          </p:nvPr>
        </p:nvSpPr>
        <p:spPr>
          <a:xfrm>
            <a:off x="0" y="6629400"/>
            <a:ext cx="307802" cy="228600"/>
          </a:xfrm>
        </p:spPr>
        <p:txBody>
          <a:bodyPr/>
          <a:lstStyle/>
          <a:p>
            <a:fld id="{9CD8D479-8942-46E8-A226-A4E01F7A105C}" type="slidenum">
              <a:rPr lang="en-US" smtClean="0"/>
              <a:t>38</a:t>
            </a:fld>
            <a:endParaRPr lang="en-US" dirty="0"/>
          </a:p>
        </p:txBody>
      </p:sp>
    </p:spTree>
    <p:extLst>
      <p:ext uri="{BB962C8B-B14F-4D97-AF65-F5344CB8AC3E}">
        <p14:creationId xmlns:p14="http://schemas.microsoft.com/office/powerpoint/2010/main" val="13642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03C6A040-1F5D-4EE4-817E-0D205DFCF0C1}"/>
              </a:ext>
            </a:extLst>
          </p:cNvPr>
          <p:cNvGraphicFramePr>
            <a:graphicFrameLocks noChangeAspect="1"/>
          </p:cNvGraphicFramePr>
          <p:nvPr/>
        </p:nvGraphicFramePr>
        <p:xfrm>
          <a:off x="38269" y="1115279"/>
          <a:ext cx="9105732" cy="4743080"/>
        </p:xfrm>
        <a:graphic>
          <a:graphicData uri="http://schemas.openxmlformats.org/presentationml/2006/ole">
            <mc:AlternateContent xmlns:mc="http://schemas.openxmlformats.org/markup-compatibility/2006">
              <mc:Choice xmlns:v="urn:schemas-microsoft-com:vml" Requires="v">
                <p:oleObj r:id="rId3" imgW="17803080" imgH="6692040" progId="">
                  <p:embed/>
                </p:oleObj>
              </mc:Choice>
              <mc:Fallback>
                <p:oleObj r:id="rId3" imgW="17803080" imgH="6692040" progId="">
                  <p:embed/>
                  <p:pic>
                    <p:nvPicPr>
                      <p:cNvPr id="6" name="Object 5">
                        <a:extLst>
                          <a:ext uri="{FF2B5EF4-FFF2-40B4-BE49-F238E27FC236}">
                            <a16:creationId xmlns:a16="http://schemas.microsoft.com/office/drawing/2014/main" id="{03C6A040-1F5D-4EE4-817E-0D205DFCF0C1}"/>
                          </a:ext>
                        </a:extLst>
                      </p:cNvPr>
                      <p:cNvPicPr/>
                      <p:nvPr/>
                    </p:nvPicPr>
                    <p:blipFill>
                      <a:blip r:embed="rId4"/>
                      <a:stretch>
                        <a:fillRect/>
                      </a:stretch>
                    </p:blipFill>
                    <p:spPr>
                      <a:xfrm>
                        <a:off x="38269" y="1115279"/>
                        <a:ext cx="9105732" cy="4743080"/>
                      </a:xfrm>
                      <a:prstGeom prst="rect">
                        <a:avLst/>
                      </a:prstGeom>
                    </p:spPr>
                  </p:pic>
                </p:oleObj>
              </mc:Fallback>
            </mc:AlternateContent>
          </a:graphicData>
        </a:graphic>
      </p:graphicFrame>
      <p:cxnSp>
        <p:nvCxnSpPr>
          <p:cNvPr id="12" name="Straight Arrow Connector 11">
            <a:extLst>
              <a:ext uri="{FF2B5EF4-FFF2-40B4-BE49-F238E27FC236}">
                <a16:creationId xmlns:a16="http://schemas.microsoft.com/office/drawing/2014/main" id="{E785DCE5-8F66-4146-B83E-D7264B1B78E7}"/>
              </a:ext>
            </a:extLst>
          </p:cNvPr>
          <p:cNvCxnSpPr/>
          <p:nvPr/>
        </p:nvCxnSpPr>
        <p:spPr>
          <a:xfrm flipV="1">
            <a:off x="628650" y="3878451"/>
            <a:ext cx="834100" cy="939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E0976F-9822-4221-A15E-38403986A0DC}"/>
              </a:ext>
            </a:extLst>
          </p:cNvPr>
          <p:cNvSpPr txBox="1"/>
          <p:nvPr/>
        </p:nvSpPr>
        <p:spPr>
          <a:xfrm>
            <a:off x="456223" y="6387103"/>
            <a:ext cx="4220579" cy="307777"/>
          </a:xfrm>
          <a:prstGeom prst="rect">
            <a:avLst/>
          </a:prstGeom>
          <a:noFill/>
        </p:spPr>
        <p:txBody>
          <a:bodyPr wrap="none" rtlCol="0">
            <a:spAutoFit/>
          </a:bodyPr>
          <a:lstStyle/>
          <a:p>
            <a:r>
              <a:rPr lang="en-US" sz="1400" dirty="0"/>
              <a:t>(see </a:t>
            </a:r>
            <a:r>
              <a:rPr lang="en-US" sz="1400" dirty="0">
                <a:hlinkClick r:id="rId5"/>
              </a:rPr>
              <a:t>https://www.recoveryanswers.org/addiction-ary/</a:t>
            </a:r>
            <a:r>
              <a:rPr lang="en-US" sz="1400" dirty="0"/>
              <a:t> )</a:t>
            </a:r>
          </a:p>
        </p:txBody>
      </p:sp>
      <p:sp>
        <p:nvSpPr>
          <p:cNvPr id="5" name="Slide Number Placeholder 1">
            <a:extLst>
              <a:ext uri="{FF2B5EF4-FFF2-40B4-BE49-F238E27FC236}">
                <a16:creationId xmlns:a16="http://schemas.microsoft.com/office/drawing/2014/main" id="{7959D387-740A-4E34-9725-80747E06F067}"/>
              </a:ext>
            </a:extLst>
          </p:cNvPr>
          <p:cNvSpPr>
            <a:spLocks noGrp="1"/>
          </p:cNvSpPr>
          <p:nvPr>
            <p:ph type="sldNum" sz="quarter" idx="12"/>
          </p:nvPr>
        </p:nvSpPr>
        <p:spPr>
          <a:xfrm>
            <a:off x="0" y="6629400"/>
            <a:ext cx="307802" cy="228600"/>
          </a:xfrm>
        </p:spPr>
        <p:txBody>
          <a:bodyPr/>
          <a:lstStyle/>
          <a:p>
            <a:fld id="{9CD8D479-8942-46E8-A226-A4E01F7A105C}" type="slidenum">
              <a:rPr lang="en-US" smtClean="0"/>
              <a:t>39</a:t>
            </a:fld>
            <a:endParaRPr lang="en-US" dirty="0"/>
          </a:p>
        </p:txBody>
      </p:sp>
    </p:spTree>
    <p:extLst>
      <p:ext uri="{BB962C8B-B14F-4D97-AF65-F5344CB8AC3E}">
        <p14:creationId xmlns:p14="http://schemas.microsoft.com/office/powerpoint/2010/main" val="117472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4</a:t>
            </a:fld>
            <a:endParaRPr lang="en-US"/>
          </a:p>
        </p:txBody>
      </p:sp>
      <p:sp>
        <p:nvSpPr>
          <p:cNvPr id="7" name="Title 1">
            <a:extLst>
              <a:ext uri="{FF2B5EF4-FFF2-40B4-BE49-F238E27FC236}">
                <a16:creationId xmlns:a16="http://schemas.microsoft.com/office/drawing/2014/main" id="{80A79F38-4F19-4FFB-83A6-02D72B048D36}"/>
              </a:ext>
            </a:extLst>
          </p:cNvPr>
          <p:cNvSpPr txBox="1">
            <a:spLocks/>
          </p:cNvSpPr>
          <p:nvPr/>
        </p:nvSpPr>
        <p:spPr>
          <a:xfrm>
            <a:off x="628650" y="2751082"/>
            <a:ext cx="7886700" cy="1355835"/>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dirty="0">
                <a:solidFill>
                  <a:srgbClr val="FF0000"/>
                </a:solidFill>
              </a:rPr>
              <a:t>stoner</a:t>
            </a:r>
            <a:endParaRPr lang="en-US" sz="8000" dirty="0"/>
          </a:p>
        </p:txBody>
      </p:sp>
    </p:spTree>
    <p:extLst>
      <p:ext uri="{BB962C8B-B14F-4D97-AF65-F5344CB8AC3E}">
        <p14:creationId xmlns:p14="http://schemas.microsoft.com/office/powerpoint/2010/main" val="41014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34A8C947-5CAB-4CAA-97AE-B343B3F80692}"/>
              </a:ext>
            </a:extLst>
          </p:cNvPr>
          <p:cNvGraphicFramePr>
            <a:graphicFrameLocks noChangeAspect="1"/>
          </p:cNvGraphicFramePr>
          <p:nvPr/>
        </p:nvGraphicFramePr>
        <p:xfrm>
          <a:off x="0" y="758826"/>
          <a:ext cx="9144000" cy="5148263"/>
        </p:xfrm>
        <a:graphic>
          <a:graphicData uri="http://schemas.openxmlformats.org/presentationml/2006/ole">
            <mc:AlternateContent xmlns:mc="http://schemas.openxmlformats.org/markup-compatibility/2006">
              <mc:Choice xmlns:v="urn:schemas-microsoft-com:vml" Requires="v">
                <p:oleObj r:id="rId3" imgW="15186960" imgH="8558640" progId="">
                  <p:embed/>
                </p:oleObj>
              </mc:Choice>
              <mc:Fallback>
                <p:oleObj r:id="rId3" imgW="15186960" imgH="8558640" progId="">
                  <p:embed/>
                  <p:pic>
                    <p:nvPicPr>
                      <p:cNvPr id="7" name="Object 6">
                        <a:extLst>
                          <a:ext uri="{FF2B5EF4-FFF2-40B4-BE49-F238E27FC236}">
                            <a16:creationId xmlns:a16="http://schemas.microsoft.com/office/drawing/2014/main" id="{34A8C947-5CAB-4CAA-97AE-B343B3F80692}"/>
                          </a:ext>
                        </a:extLst>
                      </p:cNvPr>
                      <p:cNvPicPr/>
                      <p:nvPr/>
                    </p:nvPicPr>
                    <p:blipFill>
                      <a:blip r:embed="rId4"/>
                      <a:stretch>
                        <a:fillRect/>
                      </a:stretch>
                    </p:blipFill>
                    <p:spPr>
                      <a:xfrm>
                        <a:off x="0" y="758826"/>
                        <a:ext cx="9144000" cy="514826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2166A1C-187E-4016-BFA6-0FAC19CFB7E1}"/>
              </a:ext>
            </a:extLst>
          </p:cNvPr>
          <p:cNvSpPr txBox="1"/>
          <p:nvPr/>
        </p:nvSpPr>
        <p:spPr>
          <a:xfrm>
            <a:off x="456223" y="6387103"/>
            <a:ext cx="2760692" cy="307777"/>
          </a:xfrm>
          <a:prstGeom prst="rect">
            <a:avLst/>
          </a:prstGeom>
          <a:noFill/>
        </p:spPr>
        <p:txBody>
          <a:bodyPr wrap="none" rtlCol="0">
            <a:spAutoFit/>
          </a:bodyPr>
          <a:lstStyle/>
          <a:p>
            <a:r>
              <a:rPr lang="en-US" sz="1400" dirty="0"/>
              <a:t>(see NIDA, 2020; Reber et al, 2020 )</a:t>
            </a:r>
          </a:p>
        </p:txBody>
      </p:sp>
      <p:sp>
        <p:nvSpPr>
          <p:cNvPr id="4" name="Slide Number Placeholder 1">
            <a:extLst>
              <a:ext uri="{FF2B5EF4-FFF2-40B4-BE49-F238E27FC236}">
                <a16:creationId xmlns:a16="http://schemas.microsoft.com/office/drawing/2014/main" id="{6457F796-1DC7-4713-ABDF-43A270AED5EA}"/>
              </a:ext>
            </a:extLst>
          </p:cNvPr>
          <p:cNvSpPr>
            <a:spLocks noGrp="1"/>
          </p:cNvSpPr>
          <p:nvPr>
            <p:ph type="sldNum" sz="quarter" idx="12"/>
          </p:nvPr>
        </p:nvSpPr>
        <p:spPr>
          <a:xfrm>
            <a:off x="0" y="6629400"/>
            <a:ext cx="307802" cy="228600"/>
          </a:xfrm>
        </p:spPr>
        <p:txBody>
          <a:bodyPr/>
          <a:lstStyle/>
          <a:p>
            <a:fld id="{9CD8D479-8942-46E8-A226-A4E01F7A105C}" type="slidenum">
              <a:rPr lang="en-US" smtClean="0"/>
              <a:t>40</a:t>
            </a:fld>
            <a:endParaRPr lang="en-US" dirty="0"/>
          </a:p>
        </p:txBody>
      </p:sp>
    </p:spTree>
    <p:extLst>
      <p:ext uri="{BB962C8B-B14F-4D97-AF65-F5344CB8AC3E}">
        <p14:creationId xmlns:p14="http://schemas.microsoft.com/office/powerpoint/2010/main" val="413394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front, sitting, person&#10;&#10;Description automatically generated">
            <a:extLst>
              <a:ext uri="{FF2B5EF4-FFF2-40B4-BE49-F238E27FC236}">
                <a16:creationId xmlns:a16="http://schemas.microsoft.com/office/drawing/2014/main" id="{3C1AAA58-0BFB-481A-9693-4761789AE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756" y="668887"/>
            <a:ext cx="5411244" cy="5365555"/>
          </a:xfrm>
          <a:prstGeom prst="rect">
            <a:avLst/>
          </a:prstGeom>
        </p:spPr>
      </p:pic>
      <p:sp>
        <p:nvSpPr>
          <p:cNvPr id="6" name="Title 4">
            <a:extLst>
              <a:ext uri="{FF2B5EF4-FFF2-40B4-BE49-F238E27FC236}">
                <a16:creationId xmlns:a16="http://schemas.microsoft.com/office/drawing/2014/main" id="{A343BABE-8D46-4F60-8F59-3E9E4717F05C}"/>
              </a:ext>
            </a:extLst>
          </p:cNvPr>
          <p:cNvSpPr txBox="1">
            <a:spLocks/>
          </p:cNvSpPr>
          <p:nvPr/>
        </p:nvSpPr>
        <p:spPr>
          <a:xfrm>
            <a:off x="4177256" y="1145940"/>
            <a:ext cx="4575890" cy="4356543"/>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4000" i="1" dirty="0">
                <a:solidFill>
                  <a:srgbClr val="FFFF00"/>
                </a:solidFill>
              </a:rPr>
              <a:t>“Don’t pick up a drink or drug, one day at a time. It sounds so simple. It actually is simple, but it isn’t easy…</a:t>
            </a:r>
            <a:r>
              <a:rPr lang="en-US" sz="4000" dirty="0">
                <a:solidFill>
                  <a:srgbClr val="FFFF00"/>
                </a:solidFill>
              </a:rPr>
              <a:t>”</a:t>
            </a:r>
            <a:endParaRPr lang="en-US" sz="4800" dirty="0"/>
          </a:p>
        </p:txBody>
      </p:sp>
      <p:sp>
        <p:nvSpPr>
          <p:cNvPr id="8" name="TextBox 7">
            <a:extLst>
              <a:ext uri="{FF2B5EF4-FFF2-40B4-BE49-F238E27FC236}">
                <a16:creationId xmlns:a16="http://schemas.microsoft.com/office/drawing/2014/main" id="{922092B9-02E5-4362-87C9-5196E64B71F7}"/>
              </a:ext>
            </a:extLst>
          </p:cNvPr>
          <p:cNvSpPr txBox="1"/>
          <p:nvPr/>
        </p:nvSpPr>
        <p:spPr>
          <a:xfrm>
            <a:off x="1424753" y="2659559"/>
            <a:ext cx="1890326" cy="769441"/>
          </a:xfrm>
          <a:prstGeom prst="rect">
            <a:avLst/>
          </a:prstGeom>
          <a:noFill/>
        </p:spPr>
        <p:txBody>
          <a:bodyPr wrap="square" rtlCol="0">
            <a:spAutoFit/>
          </a:bodyPr>
          <a:lstStyle/>
          <a:p>
            <a:r>
              <a:rPr lang="en-US" sz="4400" dirty="0"/>
              <a:t>habit</a:t>
            </a:r>
          </a:p>
        </p:txBody>
      </p:sp>
      <p:sp>
        <p:nvSpPr>
          <p:cNvPr id="10" name="TextBox 9">
            <a:extLst>
              <a:ext uri="{FF2B5EF4-FFF2-40B4-BE49-F238E27FC236}">
                <a16:creationId xmlns:a16="http://schemas.microsoft.com/office/drawing/2014/main" id="{55A61A3E-5C6B-4EAE-BBF7-9ED2BB5E22A7}"/>
              </a:ext>
            </a:extLst>
          </p:cNvPr>
          <p:cNvSpPr txBox="1"/>
          <p:nvPr/>
        </p:nvSpPr>
        <p:spPr>
          <a:xfrm>
            <a:off x="5506018" y="4548376"/>
            <a:ext cx="3220305" cy="954107"/>
          </a:xfrm>
          <a:prstGeom prst="rect">
            <a:avLst/>
          </a:prstGeom>
          <a:noFill/>
        </p:spPr>
        <p:txBody>
          <a:bodyPr wrap="none" rtlCol="0">
            <a:spAutoFit/>
          </a:bodyPr>
          <a:lstStyle/>
          <a:p>
            <a:br>
              <a:rPr lang="en-US" sz="2800" dirty="0">
                <a:solidFill>
                  <a:srgbClr val="FFFF00"/>
                </a:solidFill>
              </a:rPr>
            </a:br>
            <a:r>
              <a:rPr lang="en-US" sz="2800" dirty="0">
                <a:solidFill>
                  <a:srgbClr val="FFFF00"/>
                </a:solidFill>
              </a:rPr>
              <a:t>	-Russell Brand</a:t>
            </a:r>
            <a:endParaRPr lang="en-US" sz="2800" dirty="0"/>
          </a:p>
        </p:txBody>
      </p:sp>
      <p:sp>
        <p:nvSpPr>
          <p:cNvPr id="11" name="TextBox 10">
            <a:extLst>
              <a:ext uri="{FF2B5EF4-FFF2-40B4-BE49-F238E27FC236}">
                <a16:creationId xmlns:a16="http://schemas.microsoft.com/office/drawing/2014/main" id="{7F322AA0-B4A7-4CF3-9552-EFDCDFBDF22E}"/>
              </a:ext>
            </a:extLst>
          </p:cNvPr>
          <p:cNvSpPr txBox="1"/>
          <p:nvPr/>
        </p:nvSpPr>
        <p:spPr>
          <a:xfrm>
            <a:off x="445541" y="6337558"/>
            <a:ext cx="2406749" cy="307777"/>
          </a:xfrm>
          <a:prstGeom prst="rect">
            <a:avLst/>
          </a:prstGeom>
          <a:noFill/>
        </p:spPr>
        <p:txBody>
          <a:bodyPr wrap="none" rtlCol="0">
            <a:spAutoFit/>
          </a:bodyPr>
          <a:lstStyle/>
          <a:p>
            <a:r>
              <a:rPr lang="en-US" sz="1400" dirty="0"/>
              <a:t>(see Brand, 2009; NIDA,2020 )</a:t>
            </a:r>
          </a:p>
        </p:txBody>
      </p:sp>
      <p:sp>
        <p:nvSpPr>
          <p:cNvPr id="7" name="Slide Number Placeholder 1">
            <a:extLst>
              <a:ext uri="{FF2B5EF4-FFF2-40B4-BE49-F238E27FC236}">
                <a16:creationId xmlns:a16="http://schemas.microsoft.com/office/drawing/2014/main" id="{8EF0AB91-31CF-48BA-B0CC-9801D6FA0A21}"/>
              </a:ext>
            </a:extLst>
          </p:cNvPr>
          <p:cNvSpPr>
            <a:spLocks noGrp="1"/>
          </p:cNvSpPr>
          <p:nvPr>
            <p:ph type="sldNum" sz="quarter" idx="12"/>
          </p:nvPr>
        </p:nvSpPr>
        <p:spPr>
          <a:xfrm>
            <a:off x="0" y="6629400"/>
            <a:ext cx="307802" cy="228600"/>
          </a:xfrm>
        </p:spPr>
        <p:txBody>
          <a:bodyPr/>
          <a:lstStyle/>
          <a:p>
            <a:fld id="{9CD8D479-8942-46E8-A226-A4E01F7A105C}" type="slidenum">
              <a:rPr lang="en-US" smtClean="0"/>
              <a:t>41</a:t>
            </a:fld>
            <a:endParaRPr lang="en-US" dirty="0"/>
          </a:p>
        </p:txBody>
      </p:sp>
    </p:spTree>
    <p:extLst>
      <p:ext uri="{BB962C8B-B14F-4D97-AF65-F5344CB8AC3E}">
        <p14:creationId xmlns:p14="http://schemas.microsoft.com/office/powerpoint/2010/main" val="391511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A0D10A6-BFF5-4C40-95B2-EAE7CD31F31D}"/>
              </a:ext>
            </a:extLst>
          </p:cNvPr>
          <p:cNvGraphicFramePr/>
          <p:nvPr/>
        </p:nvGraphicFramePr>
        <p:xfrm>
          <a:off x="831025" y="719039"/>
          <a:ext cx="7481950" cy="5419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44C3B35-5519-4CFC-99C5-120F20FC541A}"/>
              </a:ext>
            </a:extLst>
          </p:cNvPr>
          <p:cNvSpPr txBox="1"/>
          <p:nvPr/>
        </p:nvSpPr>
        <p:spPr>
          <a:xfrm>
            <a:off x="307802" y="6321623"/>
            <a:ext cx="6544036" cy="307777"/>
          </a:xfrm>
          <a:prstGeom prst="rect">
            <a:avLst/>
          </a:prstGeom>
          <a:noFill/>
        </p:spPr>
        <p:txBody>
          <a:bodyPr wrap="none" rtlCol="0">
            <a:spAutoFit/>
          </a:bodyPr>
          <a:lstStyle/>
          <a:p>
            <a:r>
              <a:rPr lang="en-US" sz="1400" dirty="0"/>
              <a:t>(see ONDCP, 2017; </a:t>
            </a:r>
            <a:r>
              <a:rPr lang="en-US" sz="1400" dirty="0" err="1"/>
              <a:t>Wakeman</a:t>
            </a:r>
            <a:r>
              <a:rPr lang="en-US" sz="1400" dirty="0"/>
              <a:t>, 2019; </a:t>
            </a:r>
            <a:r>
              <a:rPr lang="en-US" sz="1400" dirty="0">
                <a:hlinkClick r:id="rId8"/>
              </a:rPr>
              <a:t>https://www.recoveryanswers.org/addiction-ary/</a:t>
            </a:r>
            <a:r>
              <a:rPr lang="en-US" sz="1400" dirty="0"/>
              <a:t> )</a:t>
            </a:r>
          </a:p>
        </p:txBody>
      </p:sp>
      <p:sp>
        <p:nvSpPr>
          <p:cNvPr id="4" name="Slide Number Placeholder 1">
            <a:extLst>
              <a:ext uri="{FF2B5EF4-FFF2-40B4-BE49-F238E27FC236}">
                <a16:creationId xmlns:a16="http://schemas.microsoft.com/office/drawing/2014/main" id="{4EBA53BC-F0D6-4326-904C-E590C72E2265}"/>
              </a:ext>
            </a:extLst>
          </p:cNvPr>
          <p:cNvSpPr>
            <a:spLocks noGrp="1"/>
          </p:cNvSpPr>
          <p:nvPr>
            <p:ph type="sldNum" sz="quarter" idx="12"/>
          </p:nvPr>
        </p:nvSpPr>
        <p:spPr>
          <a:xfrm>
            <a:off x="0" y="6629400"/>
            <a:ext cx="307802" cy="228600"/>
          </a:xfrm>
        </p:spPr>
        <p:txBody>
          <a:bodyPr/>
          <a:lstStyle/>
          <a:p>
            <a:fld id="{9CD8D479-8942-46E8-A226-A4E01F7A105C}" type="slidenum">
              <a:rPr lang="en-US" smtClean="0"/>
              <a:t>42</a:t>
            </a:fld>
            <a:endParaRPr lang="en-US" dirty="0"/>
          </a:p>
        </p:txBody>
      </p:sp>
    </p:spTree>
    <p:extLst>
      <p:ext uri="{BB962C8B-B14F-4D97-AF65-F5344CB8AC3E}">
        <p14:creationId xmlns:p14="http://schemas.microsoft.com/office/powerpoint/2010/main" val="18898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9077122-3CD2-4BD6-871E-C8894C60C85F}"/>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3562697-E132-4527-9D27-FBB05F02EB39}"/>
              </a:ext>
            </a:extLst>
          </p:cNvPr>
          <p:cNvSpPr txBox="1"/>
          <p:nvPr/>
        </p:nvSpPr>
        <p:spPr>
          <a:xfrm>
            <a:off x="456223" y="6387103"/>
            <a:ext cx="4220579" cy="307777"/>
          </a:xfrm>
          <a:prstGeom prst="rect">
            <a:avLst/>
          </a:prstGeom>
          <a:noFill/>
        </p:spPr>
        <p:txBody>
          <a:bodyPr wrap="none" rtlCol="0">
            <a:spAutoFit/>
          </a:bodyPr>
          <a:lstStyle/>
          <a:p>
            <a:r>
              <a:rPr lang="en-US" sz="1400" dirty="0"/>
              <a:t>(see </a:t>
            </a:r>
            <a:r>
              <a:rPr lang="en-US" sz="1400" dirty="0">
                <a:hlinkClick r:id="rId8"/>
              </a:rPr>
              <a:t>https://www.recoveryanswers.org/addiction-ary/</a:t>
            </a:r>
            <a:r>
              <a:rPr lang="en-US" sz="1400" dirty="0"/>
              <a:t> )</a:t>
            </a:r>
          </a:p>
        </p:txBody>
      </p:sp>
      <p:sp>
        <p:nvSpPr>
          <p:cNvPr id="4" name="Slide Number Placeholder 1">
            <a:extLst>
              <a:ext uri="{FF2B5EF4-FFF2-40B4-BE49-F238E27FC236}">
                <a16:creationId xmlns:a16="http://schemas.microsoft.com/office/drawing/2014/main" id="{FEB4EC76-9176-440B-B209-FA492B417CD8}"/>
              </a:ext>
            </a:extLst>
          </p:cNvPr>
          <p:cNvSpPr>
            <a:spLocks noGrp="1"/>
          </p:cNvSpPr>
          <p:nvPr>
            <p:ph type="sldNum" sz="quarter" idx="12"/>
          </p:nvPr>
        </p:nvSpPr>
        <p:spPr>
          <a:xfrm>
            <a:off x="0" y="6629400"/>
            <a:ext cx="307802" cy="228600"/>
          </a:xfrm>
        </p:spPr>
        <p:txBody>
          <a:bodyPr/>
          <a:lstStyle/>
          <a:p>
            <a:fld id="{9CD8D479-8942-46E8-A226-A4E01F7A105C}" type="slidenum">
              <a:rPr lang="en-US" smtClean="0"/>
              <a:t>43</a:t>
            </a:fld>
            <a:endParaRPr lang="en-US" dirty="0"/>
          </a:p>
        </p:txBody>
      </p:sp>
    </p:spTree>
    <p:extLst>
      <p:ext uri="{BB962C8B-B14F-4D97-AF65-F5344CB8AC3E}">
        <p14:creationId xmlns:p14="http://schemas.microsoft.com/office/powerpoint/2010/main" val="411340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924E6-7B3C-4203-BF18-9D4C9BF3FA46}"/>
              </a:ext>
            </a:extLst>
          </p:cNvPr>
          <p:cNvSpPr>
            <a:spLocks noGrp="1"/>
          </p:cNvSpPr>
          <p:nvPr>
            <p:ph type="title"/>
          </p:nvPr>
        </p:nvSpPr>
        <p:spPr/>
        <p:txBody>
          <a:bodyPr>
            <a:normAutofit/>
          </a:bodyPr>
          <a:lstStyle/>
          <a:p>
            <a:r>
              <a:rPr lang="en-US" sz="3600" dirty="0"/>
              <a:t>Professional Education</a:t>
            </a:r>
          </a:p>
        </p:txBody>
      </p:sp>
      <p:pic>
        <p:nvPicPr>
          <p:cNvPr id="11" name="Content Placeholder 10" descr="Text&#10;&#10;Description automatically generated">
            <a:extLst>
              <a:ext uri="{FF2B5EF4-FFF2-40B4-BE49-F238E27FC236}">
                <a16:creationId xmlns:a16="http://schemas.microsoft.com/office/drawing/2014/main" id="{D2AB085F-011C-41F8-9558-0611758D51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7275" y="1638905"/>
            <a:ext cx="7029450" cy="4473952"/>
          </a:xfrm>
        </p:spPr>
      </p:pic>
      <p:sp>
        <p:nvSpPr>
          <p:cNvPr id="8" name="TextBox 7">
            <a:extLst>
              <a:ext uri="{FF2B5EF4-FFF2-40B4-BE49-F238E27FC236}">
                <a16:creationId xmlns:a16="http://schemas.microsoft.com/office/drawing/2014/main" id="{47C300DF-EF86-4530-BC8D-B0A8583D8B94}"/>
              </a:ext>
            </a:extLst>
          </p:cNvPr>
          <p:cNvSpPr txBox="1"/>
          <p:nvPr/>
        </p:nvSpPr>
        <p:spPr>
          <a:xfrm>
            <a:off x="445541" y="6321623"/>
            <a:ext cx="6407780" cy="307777"/>
          </a:xfrm>
          <a:prstGeom prst="rect">
            <a:avLst/>
          </a:prstGeom>
          <a:noFill/>
        </p:spPr>
        <p:txBody>
          <a:bodyPr wrap="none" rtlCol="0">
            <a:spAutoFit/>
          </a:bodyPr>
          <a:lstStyle/>
          <a:p>
            <a:r>
              <a:rPr lang="en-US" sz="1400" dirty="0"/>
              <a:t>(see MacLean, 2018; Robinson, 2017; Solo &amp; Stuart, 2014; Verhaeghe &amp; </a:t>
            </a:r>
            <a:r>
              <a:rPr lang="en-US" sz="1400" dirty="0" err="1"/>
              <a:t>Bracke</a:t>
            </a:r>
            <a:r>
              <a:rPr lang="en-US" sz="1400" dirty="0"/>
              <a:t>, 2012)</a:t>
            </a:r>
          </a:p>
        </p:txBody>
      </p:sp>
      <p:sp>
        <p:nvSpPr>
          <p:cNvPr id="6" name="Slide Number Placeholder 1">
            <a:extLst>
              <a:ext uri="{FF2B5EF4-FFF2-40B4-BE49-F238E27FC236}">
                <a16:creationId xmlns:a16="http://schemas.microsoft.com/office/drawing/2014/main" id="{AA5E0AC1-00E8-497A-A3FB-08387AFC4E14}"/>
              </a:ext>
            </a:extLst>
          </p:cNvPr>
          <p:cNvSpPr>
            <a:spLocks noGrp="1"/>
          </p:cNvSpPr>
          <p:nvPr>
            <p:ph type="sldNum" sz="quarter" idx="12"/>
          </p:nvPr>
        </p:nvSpPr>
        <p:spPr>
          <a:xfrm>
            <a:off x="0" y="6629400"/>
            <a:ext cx="307802" cy="228600"/>
          </a:xfrm>
        </p:spPr>
        <p:txBody>
          <a:bodyPr/>
          <a:lstStyle/>
          <a:p>
            <a:fld id="{9CD8D479-8942-46E8-A226-A4E01F7A105C}" type="slidenum">
              <a:rPr lang="en-US" smtClean="0"/>
              <a:t>44</a:t>
            </a:fld>
            <a:endParaRPr lang="en-US" dirty="0"/>
          </a:p>
        </p:txBody>
      </p:sp>
    </p:spTree>
    <p:extLst>
      <p:ext uri="{BB962C8B-B14F-4D97-AF65-F5344CB8AC3E}">
        <p14:creationId xmlns:p14="http://schemas.microsoft.com/office/powerpoint/2010/main" val="38801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C04301-DF66-4C7E-A138-AC79B3E104C4}"/>
              </a:ext>
            </a:extLst>
          </p:cNvPr>
          <p:cNvGrpSpPr/>
          <p:nvPr/>
        </p:nvGrpSpPr>
        <p:grpSpPr>
          <a:xfrm>
            <a:off x="3577221" y="2492187"/>
            <a:ext cx="2039666" cy="1899599"/>
            <a:chOff x="3552166" y="1260584"/>
            <a:chExt cx="2039666" cy="1899599"/>
          </a:xfrm>
          <a:solidFill>
            <a:srgbClr val="FF0000"/>
          </a:solidFill>
        </p:grpSpPr>
        <p:sp>
          <p:nvSpPr>
            <p:cNvPr id="18" name="Oval 17">
              <a:extLst>
                <a:ext uri="{FF2B5EF4-FFF2-40B4-BE49-F238E27FC236}">
                  <a16:creationId xmlns:a16="http://schemas.microsoft.com/office/drawing/2014/main" id="{C339B8C0-7A74-4560-B65A-535237918809}"/>
                </a:ext>
              </a:extLst>
            </p:cNvPr>
            <p:cNvSpPr/>
            <p:nvPr/>
          </p:nvSpPr>
          <p:spPr>
            <a:xfrm>
              <a:off x="3552166" y="1260584"/>
              <a:ext cx="2039666" cy="18995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99D927CA-F8B6-453C-AF93-C602CEC19381}"/>
                </a:ext>
              </a:extLst>
            </p:cNvPr>
            <p:cNvSpPr txBox="1"/>
            <p:nvPr/>
          </p:nvSpPr>
          <p:spPr>
            <a:xfrm>
              <a:off x="3850868" y="1538774"/>
              <a:ext cx="1442262" cy="134321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change interface</a:t>
              </a:r>
            </a:p>
          </p:txBody>
        </p:sp>
      </p:grpSp>
      <p:grpSp>
        <p:nvGrpSpPr>
          <p:cNvPr id="6" name="Group 5">
            <a:extLst>
              <a:ext uri="{FF2B5EF4-FFF2-40B4-BE49-F238E27FC236}">
                <a16:creationId xmlns:a16="http://schemas.microsoft.com/office/drawing/2014/main" id="{66339B3E-DF42-40C3-A3F5-287A41D66F4B}"/>
              </a:ext>
            </a:extLst>
          </p:cNvPr>
          <p:cNvGrpSpPr/>
          <p:nvPr/>
        </p:nvGrpSpPr>
        <p:grpSpPr>
          <a:xfrm>
            <a:off x="5761055" y="3265334"/>
            <a:ext cx="347876" cy="400764"/>
            <a:chOff x="5736000" y="2033731"/>
            <a:chExt cx="347876" cy="400764"/>
          </a:xfrm>
          <a:solidFill>
            <a:srgbClr val="7030A0"/>
          </a:solidFill>
        </p:grpSpPr>
        <p:sp>
          <p:nvSpPr>
            <p:cNvPr id="16" name="Arrow: Right 15">
              <a:extLst>
                <a:ext uri="{FF2B5EF4-FFF2-40B4-BE49-F238E27FC236}">
                  <a16:creationId xmlns:a16="http://schemas.microsoft.com/office/drawing/2014/main" id="{26DF0203-271F-47CC-93BC-CD06A35E8962}"/>
                </a:ext>
              </a:extLst>
            </p:cNvPr>
            <p:cNvSpPr/>
            <p:nvPr/>
          </p:nvSpPr>
          <p:spPr>
            <a:xfrm rot="10861614">
              <a:off x="5736000" y="2033731"/>
              <a:ext cx="347876"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6">
              <a:extLst>
                <a:ext uri="{FF2B5EF4-FFF2-40B4-BE49-F238E27FC236}">
                  <a16:creationId xmlns:a16="http://schemas.microsoft.com/office/drawing/2014/main" id="{8653DCF2-BDEA-4AF4-8612-A7CE03B9503A}"/>
                </a:ext>
              </a:extLst>
            </p:cNvPr>
            <p:cNvSpPr txBox="1"/>
            <p:nvPr/>
          </p:nvSpPr>
          <p:spPr>
            <a:xfrm rot="10861614">
              <a:off x="5840355" y="2114819"/>
              <a:ext cx="243513"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7" name="Group 6">
            <a:extLst>
              <a:ext uri="{FF2B5EF4-FFF2-40B4-BE49-F238E27FC236}">
                <a16:creationId xmlns:a16="http://schemas.microsoft.com/office/drawing/2014/main" id="{C46B820D-D99E-4E61-8971-06F183EA992D}"/>
              </a:ext>
            </a:extLst>
          </p:cNvPr>
          <p:cNvGrpSpPr/>
          <p:nvPr/>
        </p:nvGrpSpPr>
        <p:grpSpPr>
          <a:xfrm>
            <a:off x="6272755" y="2350835"/>
            <a:ext cx="2430494" cy="2284851"/>
            <a:chOff x="6247700" y="1119232"/>
            <a:chExt cx="2430494" cy="2284851"/>
          </a:xfrm>
          <a:solidFill>
            <a:schemeClr val="accent1">
              <a:lumMod val="75000"/>
            </a:schemeClr>
          </a:solidFill>
        </p:grpSpPr>
        <p:sp>
          <p:nvSpPr>
            <p:cNvPr id="14" name="Oval 13">
              <a:extLst>
                <a:ext uri="{FF2B5EF4-FFF2-40B4-BE49-F238E27FC236}">
                  <a16:creationId xmlns:a16="http://schemas.microsoft.com/office/drawing/2014/main" id="{38A8C877-8717-4BBF-90E4-3769070450AD}"/>
                </a:ext>
              </a:extLst>
            </p:cNvPr>
            <p:cNvSpPr/>
            <p:nvPr/>
          </p:nvSpPr>
          <p:spPr>
            <a:xfrm>
              <a:off x="6247700" y="1119232"/>
              <a:ext cx="2430494" cy="22848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8">
              <a:extLst>
                <a:ext uri="{FF2B5EF4-FFF2-40B4-BE49-F238E27FC236}">
                  <a16:creationId xmlns:a16="http://schemas.microsoft.com/office/drawing/2014/main" id="{B6BFA59C-9301-4E8A-BA58-B97F73269E3F}"/>
                </a:ext>
              </a:extLst>
            </p:cNvPr>
            <p:cNvSpPr txBox="1"/>
            <p:nvPr/>
          </p:nvSpPr>
          <p:spPr>
            <a:xfrm>
              <a:off x="6428573" y="1521717"/>
              <a:ext cx="2068748" cy="148755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kern="1200" dirty="0"/>
                <a:t>change </a:t>
              </a:r>
            </a:p>
            <a:p>
              <a:pPr marL="0" lvl="0" indent="0" algn="ctr" defTabSz="1244600">
                <a:lnSpc>
                  <a:spcPct val="100000"/>
                </a:lnSpc>
                <a:spcBef>
                  <a:spcPct val="0"/>
                </a:spcBef>
                <a:spcAft>
                  <a:spcPts val="0"/>
                </a:spcAft>
                <a:buNone/>
              </a:pPr>
              <a:r>
                <a:rPr lang="en-US" sz="2800" kern="1200" dirty="0"/>
                <a:t>the environment</a:t>
              </a:r>
            </a:p>
          </p:txBody>
        </p:sp>
      </p:grpSp>
      <p:grpSp>
        <p:nvGrpSpPr>
          <p:cNvPr id="8" name="Group 7">
            <a:extLst>
              <a:ext uri="{FF2B5EF4-FFF2-40B4-BE49-F238E27FC236}">
                <a16:creationId xmlns:a16="http://schemas.microsoft.com/office/drawing/2014/main" id="{1309FD29-1204-40CB-A1CE-6E2981690750}"/>
              </a:ext>
            </a:extLst>
          </p:cNvPr>
          <p:cNvGrpSpPr/>
          <p:nvPr/>
        </p:nvGrpSpPr>
        <p:grpSpPr>
          <a:xfrm>
            <a:off x="3064359" y="3224432"/>
            <a:ext cx="362508" cy="400764"/>
            <a:chOff x="3039304" y="1992829"/>
            <a:chExt cx="362508" cy="400764"/>
          </a:xfrm>
          <a:solidFill>
            <a:srgbClr val="7030A0"/>
          </a:solidFill>
        </p:grpSpPr>
        <p:sp>
          <p:nvSpPr>
            <p:cNvPr id="12" name="Arrow: Right 11">
              <a:extLst>
                <a:ext uri="{FF2B5EF4-FFF2-40B4-BE49-F238E27FC236}">
                  <a16:creationId xmlns:a16="http://schemas.microsoft.com/office/drawing/2014/main" id="{EA59E376-DA28-469C-A850-A5852F14BC5E}"/>
                </a:ext>
              </a:extLst>
            </p:cNvPr>
            <p:cNvSpPr/>
            <p:nvPr/>
          </p:nvSpPr>
          <p:spPr>
            <a:xfrm rot="43087">
              <a:off x="3039304" y="1992829"/>
              <a:ext cx="362508" cy="40076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Arrow: Right 10">
              <a:extLst>
                <a:ext uri="{FF2B5EF4-FFF2-40B4-BE49-F238E27FC236}">
                  <a16:creationId xmlns:a16="http://schemas.microsoft.com/office/drawing/2014/main" id="{7F560FCB-FEDC-4683-A6F3-1D81BBBD5BD6}"/>
                </a:ext>
              </a:extLst>
            </p:cNvPr>
            <p:cNvSpPr txBox="1"/>
            <p:nvPr/>
          </p:nvSpPr>
          <p:spPr>
            <a:xfrm rot="10843087">
              <a:off x="3039308" y="2072300"/>
              <a:ext cx="253756" cy="240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p:txBody>
        </p:sp>
      </p:grpSp>
      <p:grpSp>
        <p:nvGrpSpPr>
          <p:cNvPr id="9" name="Group 8">
            <a:extLst>
              <a:ext uri="{FF2B5EF4-FFF2-40B4-BE49-F238E27FC236}">
                <a16:creationId xmlns:a16="http://schemas.microsoft.com/office/drawing/2014/main" id="{030320E6-9921-49B3-A1DD-8E687723C91F}"/>
              </a:ext>
            </a:extLst>
          </p:cNvPr>
          <p:cNvGrpSpPr/>
          <p:nvPr/>
        </p:nvGrpSpPr>
        <p:grpSpPr>
          <a:xfrm>
            <a:off x="440751" y="2222313"/>
            <a:ext cx="2452748" cy="2364887"/>
            <a:chOff x="415696" y="990710"/>
            <a:chExt cx="2452748" cy="2364887"/>
          </a:xfrm>
          <a:solidFill>
            <a:schemeClr val="accent1">
              <a:lumMod val="75000"/>
            </a:schemeClr>
          </a:solidFill>
        </p:grpSpPr>
        <p:sp>
          <p:nvSpPr>
            <p:cNvPr id="10" name="Oval 9">
              <a:extLst>
                <a:ext uri="{FF2B5EF4-FFF2-40B4-BE49-F238E27FC236}">
                  <a16:creationId xmlns:a16="http://schemas.microsoft.com/office/drawing/2014/main" id="{E4ADC8E8-1403-414D-A854-AF31F5E9427A}"/>
                </a:ext>
              </a:extLst>
            </p:cNvPr>
            <p:cNvSpPr/>
            <p:nvPr/>
          </p:nvSpPr>
          <p:spPr>
            <a:xfrm>
              <a:off x="415696" y="990710"/>
              <a:ext cx="2452748" cy="236488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2">
              <a:extLst>
                <a:ext uri="{FF2B5EF4-FFF2-40B4-BE49-F238E27FC236}">
                  <a16:creationId xmlns:a16="http://schemas.microsoft.com/office/drawing/2014/main" id="{B369E3EE-DD07-4B5D-9AA3-63954141FB1E}"/>
                </a:ext>
              </a:extLst>
            </p:cNvPr>
            <p:cNvSpPr txBox="1"/>
            <p:nvPr/>
          </p:nvSpPr>
          <p:spPr>
            <a:xfrm>
              <a:off x="774893" y="1337040"/>
              <a:ext cx="1734354" cy="167222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kern="1200" dirty="0"/>
                <a:t>change </a:t>
              </a:r>
            </a:p>
            <a:p>
              <a:pPr marL="0" lvl="0" indent="0" algn="ctr" defTabSz="1244600">
                <a:lnSpc>
                  <a:spcPct val="100000"/>
                </a:lnSpc>
                <a:spcBef>
                  <a:spcPct val="0"/>
                </a:spcBef>
                <a:spcAft>
                  <a:spcPts val="0"/>
                </a:spcAft>
                <a:buNone/>
              </a:pPr>
              <a:r>
                <a:rPr lang="en-US" sz="2800" kern="1200" dirty="0"/>
                <a:t>the person/ family</a:t>
              </a:r>
            </a:p>
          </p:txBody>
        </p:sp>
      </p:grpSp>
      <p:sp>
        <p:nvSpPr>
          <p:cNvPr id="20" name="Title 1">
            <a:extLst>
              <a:ext uri="{FF2B5EF4-FFF2-40B4-BE49-F238E27FC236}">
                <a16:creationId xmlns:a16="http://schemas.microsoft.com/office/drawing/2014/main" id="{C06F2479-1B8C-486B-A9CB-130F717FD2D9}"/>
              </a:ext>
            </a:extLst>
          </p:cNvPr>
          <p:cNvSpPr txBox="1">
            <a:spLocks/>
          </p:cNvSpPr>
          <p:nvPr/>
        </p:nvSpPr>
        <p:spPr>
          <a:xfrm>
            <a:off x="1057520" y="468004"/>
            <a:ext cx="7028962" cy="1183566"/>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Options</a:t>
            </a:r>
          </a:p>
        </p:txBody>
      </p:sp>
      <p:sp>
        <p:nvSpPr>
          <p:cNvPr id="21" name="TextBox 20">
            <a:extLst>
              <a:ext uri="{FF2B5EF4-FFF2-40B4-BE49-F238E27FC236}">
                <a16:creationId xmlns:a16="http://schemas.microsoft.com/office/drawing/2014/main" id="{440EAEA2-968A-4386-B0BF-3D29D7A0CFFD}"/>
              </a:ext>
            </a:extLst>
          </p:cNvPr>
          <p:cNvSpPr txBox="1"/>
          <p:nvPr/>
        </p:nvSpPr>
        <p:spPr>
          <a:xfrm>
            <a:off x="374838" y="6402466"/>
            <a:ext cx="1936107" cy="307777"/>
          </a:xfrm>
          <a:prstGeom prst="rect">
            <a:avLst/>
          </a:prstGeom>
          <a:noFill/>
        </p:spPr>
        <p:txBody>
          <a:bodyPr wrap="none" rtlCol="0">
            <a:spAutoFit/>
          </a:bodyPr>
          <a:lstStyle/>
          <a:p>
            <a:r>
              <a:rPr lang="en-US" sz="1400" dirty="0"/>
              <a:t>(see Begun, 2016, 2019)</a:t>
            </a:r>
          </a:p>
        </p:txBody>
      </p:sp>
      <p:sp>
        <p:nvSpPr>
          <p:cNvPr id="22" name="Slide Number Placeholder 1">
            <a:extLst>
              <a:ext uri="{FF2B5EF4-FFF2-40B4-BE49-F238E27FC236}">
                <a16:creationId xmlns:a16="http://schemas.microsoft.com/office/drawing/2014/main" id="{B81CF8A8-4BF3-4E50-9F47-CD247E868C30}"/>
              </a:ext>
            </a:extLst>
          </p:cNvPr>
          <p:cNvSpPr>
            <a:spLocks noGrp="1"/>
          </p:cNvSpPr>
          <p:nvPr>
            <p:ph type="sldNum" sz="quarter" idx="12"/>
          </p:nvPr>
        </p:nvSpPr>
        <p:spPr>
          <a:xfrm>
            <a:off x="0" y="6629400"/>
            <a:ext cx="307802" cy="228600"/>
          </a:xfrm>
        </p:spPr>
        <p:txBody>
          <a:bodyPr/>
          <a:lstStyle/>
          <a:p>
            <a:fld id="{9CD8D479-8942-46E8-A226-A4E01F7A105C}" type="slidenum">
              <a:rPr lang="en-US" smtClean="0"/>
              <a:t>45</a:t>
            </a:fld>
            <a:endParaRPr lang="en-US" dirty="0"/>
          </a:p>
        </p:txBody>
      </p:sp>
    </p:spTree>
    <p:extLst>
      <p:ext uri="{BB962C8B-B14F-4D97-AF65-F5344CB8AC3E}">
        <p14:creationId xmlns:p14="http://schemas.microsoft.com/office/powerpoint/2010/main" val="327645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9877909-BD08-4BB1-82FB-82115C213FAE}"/>
              </a:ext>
            </a:extLst>
          </p:cNvPr>
          <p:cNvSpPr>
            <a:spLocks noGrp="1"/>
          </p:cNvSpPr>
          <p:nvPr>
            <p:ph idx="1"/>
          </p:nvPr>
        </p:nvSpPr>
        <p:spPr>
          <a:xfrm>
            <a:off x="811149" y="2244304"/>
            <a:ext cx="2871851" cy="2479548"/>
          </a:xfrm>
        </p:spPr>
        <p:txBody>
          <a:bodyPr>
            <a:normAutofit fontScale="92500" lnSpcReduction="10000"/>
          </a:bodyPr>
          <a:lstStyle/>
          <a:p>
            <a:pPr marL="0" indent="0">
              <a:buNone/>
            </a:pPr>
            <a:r>
              <a:rPr lang="en-US" sz="2800" dirty="0"/>
              <a:t>“…engaging in recovery related advocacy offers a multitude of potential benefits and positive impacts”</a:t>
            </a:r>
          </a:p>
          <a:p>
            <a:pPr marL="0" indent="0">
              <a:buNone/>
            </a:pPr>
            <a:endParaRPr lang="en-US" dirty="0"/>
          </a:p>
        </p:txBody>
      </p:sp>
      <p:sp>
        <p:nvSpPr>
          <p:cNvPr id="3" name="TextBox 2">
            <a:extLst>
              <a:ext uri="{FF2B5EF4-FFF2-40B4-BE49-F238E27FC236}">
                <a16:creationId xmlns:a16="http://schemas.microsoft.com/office/drawing/2014/main" id="{DD9A460E-A738-43ED-A81E-C8AE363AB7F1}"/>
              </a:ext>
            </a:extLst>
          </p:cNvPr>
          <p:cNvSpPr txBox="1"/>
          <p:nvPr/>
        </p:nvSpPr>
        <p:spPr>
          <a:xfrm>
            <a:off x="445541" y="6394461"/>
            <a:ext cx="3958007" cy="307777"/>
          </a:xfrm>
          <a:prstGeom prst="rect">
            <a:avLst/>
          </a:prstGeom>
          <a:noFill/>
        </p:spPr>
        <p:txBody>
          <a:bodyPr wrap="none" rtlCol="0">
            <a:spAutoFit/>
          </a:bodyPr>
          <a:lstStyle/>
          <a:p>
            <a:r>
              <a:rPr lang="en-US" sz="1400" dirty="0"/>
              <a:t>(see Ashford et al, 2019b, p. 462; Camlin et al, 2017)</a:t>
            </a:r>
          </a:p>
        </p:txBody>
      </p:sp>
      <p:pic>
        <p:nvPicPr>
          <p:cNvPr id="8" name="Picture 7" descr="A close up of a toy&#10;&#10;Description automatically generated">
            <a:extLst>
              <a:ext uri="{FF2B5EF4-FFF2-40B4-BE49-F238E27FC236}">
                <a16:creationId xmlns:a16="http://schemas.microsoft.com/office/drawing/2014/main" id="{DE4BBC2F-E3C8-468F-A9DE-448048D7E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917082"/>
            <a:ext cx="5181600" cy="5133992"/>
          </a:xfrm>
          <a:prstGeom prst="rect">
            <a:avLst/>
          </a:prstGeom>
        </p:spPr>
      </p:pic>
      <p:sp>
        <p:nvSpPr>
          <p:cNvPr id="2" name="Title 1">
            <a:extLst>
              <a:ext uri="{FF2B5EF4-FFF2-40B4-BE49-F238E27FC236}">
                <a16:creationId xmlns:a16="http://schemas.microsoft.com/office/drawing/2014/main" id="{D4CE6A67-D7E2-41C3-B478-3673C8F3D8F1}"/>
              </a:ext>
            </a:extLst>
          </p:cNvPr>
          <p:cNvSpPr>
            <a:spLocks noGrp="1"/>
          </p:cNvSpPr>
          <p:nvPr>
            <p:ph type="title"/>
          </p:nvPr>
        </p:nvSpPr>
        <p:spPr>
          <a:xfrm>
            <a:off x="5210095" y="2708696"/>
            <a:ext cx="2686209" cy="1440608"/>
          </a:xfrm>
        </p:spPr>
        <p:txBody>
          <a:bodyPr anchor="b">
            <a:normAutofit fontScale="90000"/>
          </a:bodyPr>
          <a:lstStyle/>
          <a:p>
            <a:pPr algn="ctr"/>
            <a:r>
              <a:rPr lang="en-US" sz="4000" b="1" dirty="0"/>
              <a:t>Therapeutic Citizenship</a:t>
            </a:r>
            <a:r>
              <a:rPr lang="en-US" sz="3600" dirty="0"/>
              <a:t> </a:t>
            </a:r>
            <a:r>
              <a:rPr lang="en-US" sz="3100" dirty="0"/>
              <a:t>(advocates &amp; change agents)</a:t>
            </a:r>
          </a:p>
        </p:txBody>
      </p:sp>
      <p:sp>
        <p:nvSpPr>
          <p:cNvPr id="9" name="Title 4">
            <a:extLst>
              <a:ext uri="{FF2B5EF4-FFF2-40B4-BE49-F238E27FC236}">
                <a16:creationId xmlns:a16="http://schemas.microsoft.com/office/drawing/2014/main" id="{6D2AB47E-8C70-4770-BCBC-D16860533C4F}"/>
              </a:ext>
            </a:extLst>
          </p:cNvPr>
          <p:cNvSpPr txBox="1">
            <a:spLocks/>
          </p:cNvSpPr>
          <p:nvPr/>
        </p:nvSpPr>
        <p:spPr>
          <a:xfrm>
            <a:off x="1057520" y="276087"/>
            <a:ext cx="7028962" cy="1183566"/>
          </a:xfrm>
          <a:prstGeom prst="rect">
            <a:avLst/>
          </a:prstGeom>
        </p:spPr>
        <p:txBody>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Change The Person &amp; The Culture</a:t>
            </a:r>
            <a:br>
              <a:rPr lang="en-US" dirty="0"/>
            </a:br>
            <a:endParaRPr lang="en-US" dirty="0"/>
          </a:p>
        </p:txBody>
      </p:sp>
      <p:sp>
        <p:nvSpPr>
          <p:cNvPr id="7" name="Slide Number Placeholder 1">
            <a:extLst>
              <a:ext uri="{FF2B5EF4-FFF2-40B4-BE49-F238E27FC236}">
                <a16:creationId xmlns:a16="http://schemas.microsoft.com/office/drawing/2014/main" id="{FCF33598-FA42-405F-9C53-84E04E840567}"/>
              </a:ext>
            </a:extLst>
          </p:cNvPr>
          <p:cNvSpPr>
            <a:spLocks noGrp="1"/>
          </p:cNvSpPr>
          <p:nvPr>
            <p:ph type="sldNum" sz="quarter" idx="12"/>
          </p:nvPr>
        </p:nvSpPr>
        <p:spPr>
          <a:xfrm>
            <a:off x="0" y="6629400"/>
            <a:ext cx="307802" cy="228600"/>
          </a:xfrm>
        </p:spPr>
        <p:txBody>
          <a:bodyPr/>
          <a:lstStyle/>
          <a:p>
            <a:fld id="{9CD8D479-8942-46E8-A226-A4E01F7A105C}" type="slidenum">
              <a:rPr lang="en-US" smtClean="0"/>
              <a:t>46</a:t>
            </a:fld>
            <a:endParaRPr lang="en-US" dirty="0"/>
          </a:p>
        </p:txBody>
      </p:sp>
    </p:spTree>
    <p:extLst>
      <p:ext uri="{BB962C8B-B14F-4D97-AF65-F5344CB8AC3E}">
        <p14:creationId xmlns:p14="http://schemas.microsoft.com/office/powerpoint/2010/main" val="3054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673DC2-B57E-4B95-AB67-27AFF4ECB8A7}"/>
              </a:ext>
            </a:extLst>
          </p:cNvPr>
          <p:cNvSpPr>
            <a:spLocks noGrp="1"/>
          </p:cNvSpPr>
          <p:nvPr>
            <p:ph type="sldNum" sz="quarter" idx="12"/>
          </p:nvPr>
        </p:nvSpPr>
        <p:spPr/>
        <p:txBody>
          <a:bodyPr/>
          <a:lstStyle/>
          <a:p>
            <a:fld id="{9CD8D479-8942-46E8-A226-A4E01F7A105C}" type="slidenum">
              <a:rPr lang="en-US" smtClean="0"/>
              <a:t>47</a:t>
            </a:fld>
            <a:endParaRPr lang="en-US"/>
          </a:p>
        </p:txBody>
      </p:sp>
      <p:sp>
        <p:nvSpPr>
          <p:cNvPr id="8" name="TextBox 7">
            <a:extLst>
              <a:ext uri="{FF2B5EF4-FFF2-40B4-BE49-F238E27FC236}">
                <a16:creationId xmlns:a16="http://schemas.microsoft.com/office/drawing/2014/main" id="{2EC0C49F-63A0-42BE-8518-F0117257C3BB}"/>
              </a:ext>
            </a:extLst>
          </p:cNvPr>
          <p:cNvSpPr txBox="1"/>
          <p:nvPr/>
        </p:nvSpPr>
        <p:spPr>
          <a:xfrm>
            <a:off x="340052" y="6374368"/>
            <a:ext cx="3454400" cy="307777"/>
          </a:xfrm>
          <a:prstGeom prst="rect">
            <a:avLst/>
          </a:prstGeom>
          <a:noFill/>
        </p:spPr>
        <p:txBody>
          <a:bodyPr wrap="square" rtlCol="0">
            <a:spAutoFit/>
          </a:bodyPr>
          <a:lstStyle/>
          <a:p>
            <a:r>
              <a:rPr lang="en-US" sz="1400" dirty="0"/>
              <a:t>(see Woods &amp; Joseph, 2012)</a:t>
            </a:r>
          </a:p>
        </p:txBody>
      </p:sp>
      <p:graphicFrame>
        <p:nvGraphicFramePr>
          <p:cNvPr id="9" name="Object 8">
            <a:extLst>
              <a:ext uri="{FF2B5EF4-FFF2-40B4-BE49-F238E27FC236}">
                <a16:creationId xmlns:a16="http://schemas.microsoft.com/office/drawing/2014/main" id="{AA215508-E44C-4B6E-B92B-B0A167F5FA6E}"/>
              </a:ext>
            </a:extLst>
          </p:cNvPr>
          <p:cNvGraphicFramePr>
            <a:graphicFrameLocks noChangeAspect="1"/>
          </p:cNvGraphicFramePr>
          <p:nvPr>
            <p:extLst>
              <p:ext uri="{D42A27DB-BD31-4B8C-83A1-F6EECF244321}">
                <p14:modId xmlns:p14="http://schemas.microsoft.com/office/powerpoint/2010/main" val="1995814737"/>
              </p:ext>
            </p:extLst>
          </p:nvPr>
        </p:nvGraphicFramePr>
        <p:xfrm>
          <a:off x="2306019" y="2590788"/>
          <a:ext cx="3737486" cy="1592856"/>
        </p:xfrm>
        <a:graphic>
          <a:graphicData uri="http://schemas.openxmlformats.org/presentationml/2006/ole">
            <mc:AlternateContent xmlns:mc="http://schemas.openxmlformats.org/markup-compatibility/2006">
              <mc:Choice xmlns:v="urn:schemas-microsoft-com:vml" Requires="v">
                <p:oleObj r:id="rId3" imgW="4558680" imgH="1942560" progId="">
                  <p:embed/>
                </p:oleObj>
              </mc:Choice>
              <mc:Fallback>
                <p:oleObj r:id="rId3" imgW="4558680" imgH="1942560" progId="">
                  <p:embed/>
                  <p:pic>
                    <p:nvPicPr>
                      <p:cNvPr id="0" name=""/>
                      <p:cNvPicPr/>
                      <p:nvPr/>
                    </p:nvPicPr>
                    <p:blipFill>
                      <a:blip r:embed="rId4"/>
                      <a:stretch>
                        <a:fillRect/>
                      </a:stretch>
                    </p:blipFill>
                    <p:spPr>
                      <a:xfrm>
                        <a:off x="2306019" y="2590788"/>
                        <a:ext cx="3737486" cy="1592856"/>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F09B664-8C06-4F95-A447-8141F0859A5B}"/>
              </a:ext>
            </a:extLst>
          </p:cNvPr>
          <p:cNvGraphicFramePr>
            <a:graphicFrameLocks noChangeAspect="1"/>
          </p:cNvGraphicFramePr>
          <p:nvPr>
            <p:extLst>
              <p:ext uri="{D42A27DB-BD31-4B8C-83A1-F6EECF244321}">
                <p14:modId xmlns:p14="http://schemas.microsoft.com/office/powerpoint/2010/main" val="2655312114"/>
              </p:ext>
            </p:extLst>
          </p:nvPr>
        </p:nvGraphicFramePr>
        <p:xfrm>
          <a:off x="535782" y="427020"/>
          <a:ext cx="3638980" cy="1655572"/>
        </p:xfrm>
        <a:graphic>
          <a:graphicData uri="http://schemas.openxmlformats.org/presentationml/2006/ole">
            <mc:AlternateContent xmlns:mc="http://schemas.openxmlformats.org/markup-compatibility/2006">
              <mc:Choice xmlns:v="urn:schemas-microsoft-com:vml" Requires="v">
                <p:oleObj r:id="rId5" imgW="2818800" imgH="1282320" progId="">
                  <p:embed/>
                </p:oleObj>
              </mc:Choice>
              <mc:Fallback>
                <p:oleObj r:id="rId5" imgW="2818800" imgH="1282320" progId="">
                  <p:embed/>
                  <p:pic>
                    <p:nvPicPr>
                      <p:cNvPr id="0" name=""/>
                      <p:cNvPicPr/>
                      <p:nvPr/>
                    </p:nvPicPr>
                    <p:blipFill>
                      <a:blip r:embed="rId6"/>
                      <a:stretch>
                        <a:fillRect/>
                      </a:stretch>
                    </p:blipFill>
                    <p:spPr>
                      <a:xfrm>
                        <a:off x="535782" y="427020"/>
                        <a:ext cx="3638980" cy="1655572"/>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A7457173-D86F-48C6-ABC6-EC2FE6186951}"/>
              </a:ext>
            </a:extLst>
          </p:cNvPr>
          <p:cNvSpPr txBox="1"/>
          <p:nvPr/>
        </p:nvSpPr>
        <p:spPr>
          <a:xfrm>
            <a:off x="977358" y="1806419"/>
            <a:ext cx="6897016" cy="461665"/>
          </a:xfrm>
          <a:prstGeom prst="rect">
            <a:avLst/>
          </a:prstGeom>
          <a:noFill/>
        </p:spPr>
        <p:txBody>
          <a:bodyPr wrap="none" rtlCol="0">
            <a:spAutoFit/>
          </a:bodyPr>
          <a:lstStyle/>
          <a:p>
            <a:r>
              <a:rPr lang="en-US" sz="2400" b="1" dirty="0"/>
              <a:t>National Alliance for Medication Assisted Recovery</a:t>
            </a:r>
          </a:p>
        </p:txBody>
      </p:sp>
      <p:graphicFrame>
        <p:nvGraphicFramePr>
          <p:cNvPr id="12" name="Object 11">
            <a:extLst>
              <a:ext uri="{FF2B5EF4-FFF2-40B4-BE49-F238E27FC236}">
                <a16:creationId xmlns:a16="http://schemas.microsoft.com/office/drawing/2014/main" id="{9357B22C-83FD-4750-B0C0-AC10A28CF1ED}"/>
              </a:ext>
            </a:extLst>
          </p:cNvPr>
          <p:cNvGraphicFramePr>
            <a:graphicFrameLocks noChangeAspect="1"/>
          </p:cNvGraphicFramePr>
          <p:nvPr>
            <p:extLst>
              <p:ext uri="{D42A27DB-BD31-4B8C-83A1-F6EECF244321}">
                <p14:modId xmlns:p14="http://schemas.microsoft.com/office/powerpoint/2010/main" val="464940885"/>
              </p:ext>
            </p:extLst>
          </p:nvPr>
        </p:nvGraphicFramePr>
        <p:xfrm>
          <a:off x="3958468" y="4226527"/>
          <a:ext cx="4170074" cy="1849337"/>
        </p:xfrm>
        <a:graphic>
          <a:graphicData uri="http://schemas.openxmlformats.org/presentationml/2006/ole">
            <mc:AlternateContent xmlns:mc="http://schemas.openxmlformats.org/markup-compatibility/2006">
              <mc:Choice xmlns:v="urn:schemas-microsoft-com:vml" Requires="v">
                <p:oleObj r:id="rId7" imgW="4380840" imgH="1942560" progId="">
                  <p:embed/>
                </p:oleObj>
              </mc:Choice>
              <mc:Fallback>
                <p:oleObj r:id="rId7" imgW="4380840" imgH="1942560" progId="">
                  <p:embed/>
                  <p:pic>
                    <p:nvPicPr>
                      <p:cNvPr id="0" name=""/>
                      <p:cNvPicPr/>
                      <p:nvPr/>
                    </p:nvPicPr>
                    <p:blipFill>
                      <a:blip r:embed="rId8"/>
                      <a:stretch>
                        <a:fillRect/>
                      </a:stretch>
                    </p:blipFill>
                    <p:spPr>
                      <a:xfrm>
                        <a:off x="3958468" y="4226527"/>
                        <a:ext cx="4170074" cy="1849337"/>
                      </a:xfrm>
                      <a:prstGeom prst="rect">
                        <a:avLst/>
                      </a:prstGeom>
                    </p:spPr>
                  </p:pic>
                </p:oleObj>
              </mc:Fallback>
            </mc:AlternateContent>
          </a:graphicData>
        </a:graphic>
      </p:graphicFrame>
      <p:sp>
        <p:nvSpPr>
          <p:cNvPr id="13" name="Arrow: Bent-Up 12">
            <a:extLst>
              <a:ext uri="{FF2B5EF4-FFF2-40B4-BE49-F238E27FC236}">
                <a16:creationId xmlns:a16="http://schemas.microsoft.com/office/drawing/2014/main" id="{7D4D346A-58DB-483F-B052-86E352678EB4}"/>
              </a:ext>
            </a:extLst>
          </p:cNvPr>
          <p:cNvSpPr/>
          <p:nvPr/>
        </p:nvSpPr>
        <p:spPr>
          <a:xfrm rot="5400000">
            <a:off x="987536" y="2577885"/>
            <a:ext cx="1260983" cy="8984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13">
            <a:extLst>
              <a:ext uri="{FF2B5EF4-FFF2-40B4-BE49-F238E27FC236}">
                <a16:creationId xmlns:a16="http://schemas.microsoft.com/office/drawing/2014/main" id="{33E3BE1B-1D34-4B8C-87C1-2C6297D7A27D}"/>
              </a:ext>
            </a:extLst>
          </p:cNvPr>
          <p:cNvSpPr/>
          <p:nvPr/>
        </p:nvSpPr>
        <p:spPr>
          <a:xfrm rot="5400000">
            <a:off x="2878753" y="4536646"/>
            <a:ext cx="1260983" cy="8984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30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E5E2B-D115-400C-98B3-D358044087FA}"/>
              </a:ext>
            </a:extLst>
          </p:cNvPr>
          <p:cNvSpPr>
            <a:spLocks noGrp="1"/>
          </p:cNvSpPr>
          <p:nvPr>
            <p:ph type="title"/>
          </p:nvPr>
        </p:nvSpPr>
        <p:spPr>
          <a:xfrm>
            <a:off x="4888807" y="377874"/>
            <a:ext cx="3674975" cy="2532888"/>
          </a:xfrm>
        </p:spPr>
        <p:txBody>
          <a:bodyPr>
            <a:noAutofit/>
          </a:bodyPr>
          <a:lstStyle/>
          <a:p>
            <a:r>
              <a:rPr lang="en-US" sz="3600" b="1" dirty="0">
                <a:solidFill>
                  <a:schemeClr val="accent1">
                    <a:lumMod val="75000"/>
                  </a:schemeClr>
                </a:solidFill>
              </a:rPr>
              <a:t>Peer Recovery Support &amp; </a:t>
            </a:r>
            <a:br>
              <a:rPr lang="en-US" sz="3600" b="1" dirty="0">
                <a:solidFill>
                  <a:schemeClr val="accent1">
                    <a:lumMod val="75000"/>
                  </a:schemeClr>
                </a:solidFill>
              </a:rPr>
            </a:br>
            <a:r>
              <a:rPr lang="en-US" sz="3600" b="1" dirty="0">
                <a:solidFill>
                  <a:schemeClr val="accent1">
                    <a:lumMod val="75000"/>
                  </a:schemeClr>
                </a:solidFill>
              </a:rPr>
              <a:t>Anti-Stereotypes</a:t>
            </a:r>
          </a:p>
        </p:txBody>
      </p:sp>
      <p:sp>
        <p:nvSpPr>
          <p:cNvPr id="3" name="Content Placeholder 2">
            <a:extLst>
              <a:ext uri="{FF2B5EF4-FFF2-40B4-BE49-F238E27FC236}">
                <a16:creationId xmlns:a16="http://schemas.microsoft.com/office/drawing/2014/main" id="{69A2CAD3-8CE7-49E1-B3F3-9A33E56224BE}"/>
              </a:ext>
            </a:extLst>
          </p:cNvPr>
          <p:cNvSpPr>
            <a:spLocks noGrp="1"/>
          </p:cNvSpPr>
          <p:nvPr>
            <p:ph idx="1"/>
          </p:nvPr>
        </p:nvSpPr>
        <p:spPr>
          <a:xfrm>
            <a:off x="580218" y="1131377"/>
            <a:ext cx="3921557" cy="5298324"/>
          </a:xfrm>
        </p:spPr>
        <p:txBody>
          <a:bodyPr>
            <a:normAutofit fontScale="92500" lnSpcReduction="10000"/>
          </a:bodyPr>
          <a:lstStyle/>
          <a:p>
            <a:pPr marL="0" indent="0">
              <a:buNone/>
            </a:pPr>
            <a:r>
              <a:rPr lang="en-US" sz="3000" b="1" dirty="0"/>
              <a:t>Stereotypes Challenged:</a:t>
            </a:r>
          </a:p>
          <a:p>
            <a:r>
              <a:rPr lang="en-US" sz="3000" u="sng" dirty="0"/>
              <a:t>Reckless</a:t>
            </a:r>
            <a:r>
              <a:rPr lang="en-US" sz="3000" dirty="0"/>
              <a:t>, impulsive, uncontrollable, self-destructive, unpredictable, unable to keep a job, going to relapse</a:t>
            </a:r>
          </a:p>
          <a:p>
            <a:r>
              <a:rPr lang="en-US" sz="3000" u="sng" dirty="0"/>
              <a:t>Unreliable</a:t>
            </a:r>
            <a:r>
              <a:rPr lang="en-US" sz="3000" dirty="0"/>
              <a:t>, selfish, weak, hopeless</a:t>
            </a:r>
          </a:p>
          <a:p>
            <a:r>
              <a:rPr lang="en-US" sz="3000" u="sng" dirty="0"/>
              <a:t>Inadequate</a:t>
            </a:r>
            <a:r>
              <a:rPr lang="en-US" sz="3000" dirty="0"/>
              <a:t>, dirty, worthless, lazy, losers</a:t>
            </a:r>
          </a:p>
          <a:p>
            <a:r>
              <a:rPr lang="en-US" sz="3000" u="sng" dirty="0"/>
              <a:t>Threat,</a:t>
            </a:r>
            <a:r>
              <a:rPr lang="en-US" sz="3000" dirty="0"/>
              <a:t> criminals, cheaters/liars</a:t>
            </a:r>
          </a:p>
          <a:p>
            <a:endParaRPr lang="en-US" dirty="0"/>
          </a:p>
          <a:p>
            <a:endParaRPr lang="en-US" dirty="0"/>
          </a:p>
        </p:txBody>
      </p:sp>
      <p:sp>
        <p:nvSpPr>
          <p:cNvPr id="4" name="Text Placeholder 3">
            <a:extLst>
              <a:ext uri="{FF2B5EF4-FFF2-40B4-BE49-F238E27FC236}">
                <a16:creationId xmlns:a16="http://schemas.microsoft.com/office/drawing/2014/main" id="{A1896456-76A0-459E-8889-BA4D4C3C8317}"/>
              </a:ext>
            </a:extLst>
          </p:cNvPr>
          <p:cNvSpPr>
            <a:spLocks noGrp="1"/>
          </p:cNvSpPr>
          <p:nvPr>
            <p:ph type="body" sz="half" idx="2"/>
          </p:nvPr>
        </p:nvSpPr>
        <p:spPr>
          <a:xfrm>
            <a:off x="4850969" y="3402034"/>
            <a:ext cx="4161295" cy="2479548"/>
          </a:xfrm>
        </p:spPr>
        <p:txBody>
          <a:bodyPr>
            <a:noAutofit/>
          </a:bodyPr>
          <a:lstStyle/>
          <a:p>
            <a:r>
              <a:rPr lang="en-US" sz="2800" b="1" dirty="0"/>
              <a:t>Responses Antithetical To:</a:t>
            </a:r>
          </a:p>
          <a:p>
            <a:pPr marL="285750" indent="-285750">
              <a:buFont typeface="Arial" panose="020B0604020202020204" pitchFamily="34" charset="0"/>
              <a:buChar char="•"/>
            </a:pPr>
            <a:r>
              <a:rPr lang="en-US" sz="2800" u="sng" dirty="0"/>
              <a:t>Anger</a:t>
            </a:r>
            <a:r>
              <a:rPr lang="en-US" sz="2800" dirty="0"/>
              <a:t>, resentment, hatred</a:t>
            </a:r>
          </a:p>
          <a:p>
            <a:pPr marL="285750" indent="-285750">
              <a:buFont typeface="Arial" panose="020B0604020202020204" pitchFamily="34" charset="0"/>
              <a:buChar char="•"/>
            </a:pPr>
            <a:r>
              <a:rPr lang="en-US" sz="2800" u="sng" dirty="0"/>
              <a:t>Pity</a:t>
            </a:r>
            <a:r>
              <a:rPr lang="en-US" sz="2800" dirty="0"/>
              <a:t>, sadness, worry</a:t>
            </a:r>
          </a:p>
          <a:p>
            <a:pPr marL="285750" indent="-285750">
              <a:buFont typeface="Arial" panose="020B0604020202020204" pitchFamily="34" charset="0"/>
              <a:buChar char="•"/>
            </a:pPr>
            <a:r>
              <a:rPr lang="en-US" sz="2800" u="sng" dirty="0"/>
              <a:t>Dread</a:t>
            </a:r>
            <a:r>
              <a:rPr lang="en-US" sz="2800" dirty="0"/>
              <a:t>, fear, paranoia, disgust, wariness</a:t>
            </a:r>
          </a:p>
        </p:txBody>
      </p:sp>
      <p:sp>
        <p:nvSpPr>
          <p:cNvPr id="9" name="TextBox 8">
            <a:extLst>
              <a:ext uri="{FF2B5EF4-FFF2-40B4-BE49-F238E27FC236}">
                <a16:creationId xmlns:a16="http://schemas.microsoft.com/office/drawing/2014/main" id="{AB6BD53A-3D01-4959-8631-B1392DA572EC}"/>
              </a:ext>
            </a:extLst>
          </p:cNvPr>
          <p:cNvSpPr txBox="1"/>
          <p:nvPr/>
        </p:nvSpPr>
        <p:spPr>
          <a:xfrm>
            <a:off x="445541" y="6382572"/>
            <a:ext cx="3872535" cy="307777"/>
          </a:xfrm>
          <a:prstGeom prst="rect">
            <a:avLst/>
          </a:prstGeom>
          <a:noFill/>
        </p:spPr>
        <p:txBody>
          <a:bodyPr wrap="none" rtlCol="0">
            <a:spAutoFit/>
          </a:bodyPr>
          <a:lstStyle/>
          <a:p>
            <a:r>
              <a:rPr lang="en-US" sz="1400" dirty="0"/>
              <a:t>(see McGinty et al, 2015; </a:t>
            </a:r>
            <a:r>
              <a:rPr lang="en-US" sz="1400" dirty="0" err="1"/>
              <a:t>Nieweglowski</a:t>
            </a:r>
            <a:r>
              <a:rPr lang="en-US" sz="1400" dirty="0"/>
              <a:t> et al, 2019)</a:t>
            </a:r>
          </a:p>
        </p:txBody>
      </p:sp>
      <p:sp>
        <p:nvSpPr>
          <p:cNvPr id="6" name="Slide Number Placeholder 1">
            <a:extLst>
              <a:ext uri="{FF2B5EF4-FFF2-40B4-BE49-F238E27FC236}">
                <a16:creationId xmlns:a16="http://schemas.microsoft.com/office/drawing/2014/main" id="{276AF283-8C7D-4797-8477-FB94C16EDC04}"/>
              </a:ext>
            </a:extLst>
          </p:cNvPr>
          <p:cNvSpPr>
            <a:spLocks noGrp="1"/>
          </p:cNvSpPr>
          <p:nvPr>
            <p:ph type="sldNum" sz="quarter" idx="12"/>
          </p:nvPr>
        </p:nvSpPr>
        <p:spPr>
          <a:xfrm>
            <a:off x="0" y="6629400"/>
            <a:ext cx="307802" cy="228600"/>
          </a:xfrm>
        </p:spPr>
        <p:txBody>
          <a:bodyPr/>
          <a:lstStyle/>
          <a:p>
            <a:fld id="{9CD8D479-8942-46E8-A226-A4E01F7A105C}" type="slidenum">
              <a:rPr lang="en-US" smtClean="0"/>
              <a:t>48</a:t>
            </a:fld>
            <a:endParaRPr lang="en-US" dirty="0"/>
          </a:p>
        </p:txBody>
      </p:sp>
    </p:spTree>
    <p:extLst>
      <p:ext uri="{BB962C8B-B14F-4D97-AF65-F5344CB8AC3E}">
        <p14:creationId xmlns:p14="http://schemas.microsoft.com/office/powerpoint/2010/main" val="236501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93271C-CB16-4263-B598-80DBF1B13B10}"/>
              </a:ext>
            </a:extLst>
          </p:cNvPr>
          <p:cNvSpPr txBox="1">
            <a:spLocks/>
          </p:cNvSpPr>
          <p:nvPr/>
        </p:nvSpPr>
        <p:spPr>
          <a:xfrm>
            <a:off x="1057520" y="276087"/>
            <a:ext cx="7028962" cy="1183566"/>
          </a:xfrm>
          <a:prstGeom prst="rect">
            <a:avLst/>
          </a:prstGeom>
        </p:spPr>
        <p:txBody>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endParaRPr lang="en-US" sz="3600" dirty="0"/>
          </a:p>
        </p:txBody>
      </p:sp>
      <p:sp>
        <p:nvSpPr>
          <p:cNvPr id="2" name="Title 1">
            <a:extLst>
              <a:ext uri="{FF2B5EF4-FFF2-40B4-BE49-F238E27FC236}">
                <a16:creationId xmlns:a16="http://schemas.microsoft.com/office/drawing/2014/main" id="{CF44D377-A600-4609-89E1-725DB7FE3663}"/>
              </a:ext>
            </a:extLst>
          </p:cNvPr>
          <p:cNvSpPr txBox="1">
            <a:spLocks/>
          </p:cNvSpPr>
          <p:nvPr/>
        </p:nvSpPr>
        <p:spPr>
          <a:xfrm>
            <a:off x="1209920" y="428487"/>
            <a:ext cx="7028962" cy="1183566"/>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r>
              <a:rPr lang="en-US" sz="3600" dirty="0"/>
              <a:t>Summary</a:t>
            </a:r>
          </a:p>
        </p:txBody>
      </p:sp>
      <p:graphicFrame>
        <p:nvGraphicFramePr>
          <p:cNvPr id="3" name="Diagram 2">
            <a:extLst>
              <a:ext uri="{FF2B5EF4-FFF2-40B4-BE49-F238E27FC236}">
                <a16:creationId xmlns:a16="http://schemas.microsoft.com/office/drawing/2014/main" id="{004B5539-8106-4DED-8417-A9E5D190D87A}"/>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8B6F109-1002-459E-9B3C-415D523061DD}"/>
              </a:ext>
            </a:extLst>
          </p:cNvPr>
          <p:cNvSpPr txBox="1"/>
          <p:nvPr/>
        </p:nvSpPr>
        <p:spPr>
          <a:xfrm>
            <a:off x="425409" y="6367012"/>
            <a:ext cx="3124573" cy="307777"/>
          </a:xfrm>
          <a:prstGeom prst="rect">
            <a:avLst/>
          </a:prstGeom>
          <a:noFill/>
        </p:spPr>
        <p:txBody>
          <a:bodyPr wrap="none" rtlCol="0">
            <a:spAutoFit/>
          </a:bodyPr>
          <a:lstStyle/>
          <a:p>
            <a:r>
              <a:rPr lang="en-US" sz="1400" dirty="0"/>
              <a:t>(see drugabuse.com/addiction/stigma/ )</a:t>
            </a:r>
          </a:p>
        </p:txBody>
      </p:sp>
      <p:sp>
        <p:nvSpPr>
          <p:cNvPr id="6" name="Slide Number Placeholder 1">
            <a:extLst>
              <a:ext uri="{FF2B5EF4-FFF2-40B4-BE49-F238E27FC236}">
                <a16:creationId xmlns:a16="http://schemas.microsoft.com/office/drawing/2014/main" id="{1A0ECF15-E6E0-4073-B376-EA731F19BBA1}"/>
              </a:ext>
            </a:extLst>
          </p:cNvPr>
          <p:cNvSpPr>
            <a:spLocks noGrp="1"/>
          </p:cNvSpPr>
          <p:nvPr>
            <p:ph type="sldNum" sz="quarter" idx="12"/>
          </p:nvPr>
        </p:nvSpPr>
        <p:spPr>
          <a:xfrm>
            <a:off x="0" y="6629400"/>
            <a:ext cx="307802" cy="228600"/>
          </a:xfrm>
        </p:spPr>
        <p:txBody>
          <a:bodyPr/>
          <a:lstStyle/>
          <a:p>
            <a:fld id="{9CD8D479-8942-46E8-A226-A4E01F7A105C}" type="slidenum">
              <a:rPr lang="en-US" smtClean="0"/>
              <a:t>49</a:t>
            </a:fld>
            <a:endParaRPr lang="en-US" dirty="0"/>
          </a:p>
        </p:txBody>
      </p:sp>
    </p:spTree>
    <p:extLst>
      <p:ext uri="{BB962C8B-B14F-4D97-AF65-F5344CB8AC3E}">
        <p14:creationId xmlns:p14="http://schemas.microsoft.com/office/powerpoint/2010/main" val="78172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5</a:t>
            </a:fld>
            <a:endParaRPr lang="en-US"/>
          </a:p>
        </p:txBody>
      </p:sp>
      <p:sp>
        <p:nvSpPr>
          <p:cNvPr id="8" name="Title 1">
            <a:extLst>
              <a:ext uri="{FF2B5EF4-FFF2-40B4-BE49-F238E27FC236}">
                <a16:creationId xmlns:a16="http://schemas.microsoft.com/office/drawing/2014/main" id="{B41DC1BA-DA6A-4454-9A52-03C7A548767D}"/>
              </a:ext>
            </a:extLst>
          </p:cNvPr>
          <p:cNvSpPr txBox="1">
            <a:spLocks/>
          </p:cNvSpPr>
          <p:nvPr/>
        </p:nvSpPr>
        <p:spPr>
          <a:xfrm>
            <a:off x="628650" y="2688021"/>
            <a:ext cx="7886700" cy="1481958"/>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dirty="0">
                <a:solidFill>
                  <a:srgbClr val="FF0000"/>
                </a:solidFill>
              </a:rPr>
              <a:t>pothead</a:t>
            </a:r>
          </a:p>
          <a:p>
            <a:pPr algn="ctr"/>
            <a:r>
              <a:rPr lang="en-US" sz="8000" b="1" dirty="0">
                <a:solidFill>
                  <a:srgbClr val="FF0000"/>
                </a:solidFill>
              </a:rPr>
              <a:t>crackhead</a:t>
            </a:r>
            <a:endParaRPr lang="en-US" sz="8000" dirty="0"/>
          </a:p>
        </p:txBody>
      </p:sp>
    </p:spTree>
    <p:extLst>
      <p:ext uri="{BB962C8B-B14F-4D97-AF65-F5344CB8AC3E}">
        <p14:creationId xmlns:p14="http://schemas.microsoft.com/office/powerpoint/2010/main" val="142481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6B9EA24-A569-47A9-A7E8-9070983262EA}"/>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5EBBFC5-349A-4D5A-92E0-00F4CFCD6225}"/>
              </a:ext>
            </a:extLst>
          </p:cNvPr>
          <p:cNvSpPr txBox="1"/>
          <p:nvPr/>
        </p:nvSpPr>
        <p:spPr>
          <a:xfrm>
            <a:off x="533400" y="6399292"/>
            <a:ext cx="1811009" cy="307777"/>
          </a:xfrm>
          <a:prstGeom prst="rect">
            <a:avLst/>
          </a:prstGeom>
          <a:noFill/>
        </p:spPr>
        <p:txBody>
          <a:bodyPr wrap="none" rtlCol="0">
            <a:spAutoFit/>
          </a:bodyPr>
          <a:lstStyle/>
          <a:p>
            <a:r>
              <a:rPr lang="en-US" sz="1400" dirty="0"/>
              <a:t>(see Zwick et al, 2020)</a:t>
            </a:r>
          </a:p>
        </p:txBody>
      </p:sp>
      <p:sp>
        <p:nvSpPr>
          <p:cNvPr id="4" name="Slide Number Placeholder 1">
            <a:extLst>
              <a:ext uri="{FF2B5EF4-FFF2-40B4-BE49-F238E27FC236}">
                <a16:creationId xmlns:a16="http://schemas.microsoft.com/office/drawing/2014/main" id="{87F4A37C-94AC-46A6-AEE2-213D2819FED9}"/>
              </a:ext>
            </a:extLst>
          </p:cNvPr>
          <p:cNvSpPr>
            <a:spLocks noGrp="1"/>
          </p:cNvSpPr>
          <p:nvPr>
            <p:ph type="sldNum" sz="quarter" idx="12"/>
          </p:nvPr>
        </p:nvSpPr>
        <p:spPr>
          <a:xfrm>
            <a:off x="0" y="6629400"/>
            <a:ext cx="307802" cy="228600"/>
          </a:xfrm>
        </p:spPr>
        <p:txBody>
          <a:bodyPr/>
          <a:lstStyle/>
          <a:p>
            <a:fld id="{9CD8D479-8942-46E8-A226-A4E01F7A105C}" type="slidenum">
              <a:rPr lang="en-US" smtClean="0"/>
              <a:t>50</a:t>
            </a:fld>
            <a:endParaRPr lang="en-US" dirty="0"/>
          </a:p>
        </p:txBody>
      </p:sp>
    </p:spTree>
    <p:extLst>
      <p:ext uri="{BB962C8B-B14F-4D97-AF65-F5344CB8AC3E}">
        <p14:creationId xmlns:p14="http://schemas.microsoft.com/office/powerpoint/2010/main" val="5387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6056FD0-FBC3-4DB9-8169-CDEAB9BAEE71}"/>
              </a:ext>
            </a:extLst>
          </p:cNvPr>
          <p:cNvSpPr txBox="1">
            <a:spLocks/>
          </p:cNvSpPr>
          <p:nvPr/>
        </p:nvSpPr>
        <p:spPr>
          <a:xfrm>
            <a:off x="142875" y="1974393"/>
            <a:ext cx="8858250" cy="2909213"/>
          </a:xfrm>
          <a:prstGeom prst="rect">
            <a:avLst/>
          </a:prstGeom>
        </p:spPr>
        <p:txBody>
          <a:bodyPr>
            <a:normAutofit/>
          </a:bodyPr>
          <a:lst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indent="0" algn="ctr">
              <a:buFont typeface="Arial" panose="020B0604020202020204" pitchFamily="34" charset="0"/>
              <a:buNone/>
            </a:pPr>
            <a:r>
              <a:rPr lang="en-US" sz="4400" i="1" dirty="0">
                <a:solidFill>
                  <a:srgbClr val="0070C0"/>
                </a:solidFill>
              </a:rPr>
              <a:t>“Addiction is not the entirety of me. </a:t>
            </a:r>
          </a:p>
          <a:p>
            <a:pPr marL="0" indent="0" algn="ctr">
              <a:buFont typeface="Arial" panose="020B0604020202020204" pitchFamily="34" charset="0"/>
              <a:buNone/>
            </a:pPr>
            <a:r>
              <a:rPr lang="en-US" sz="4400" i="1" dirty="0">
                <a:solidFill>
                  <a:srgbClr val="0070C0"/>
                </a:solidFill>
              </a:rPr>
              <a:t>I am me; </a:t>
            </a:r>
          </a:p>
          <a:p>
            <a:pPr marL="0" indent="0" algn="ctr">
              <a:buFont typeface="Arial" panose="020B0604020202020204" pitchFamily="34" charset="0"/>
              <a:buNone/>
            </a:pPr>
            <a:r>
              <a:rPr lang="en-US" sz="4400" i="1" dirty="0">
                <a:solidFill>
                  <a:srgbClr val="0070C0"/>
                </a:solidFill>
              </a:rPr>
              <a:t>I am not just my addiction.”</a:t>
            </a:r>
          </a:p>
        </p:txBody>
      </p:sp>
      <p:sp>
        <p:nvSpPr>
          <p:cNvPr id="10" name="TextBox 9">
            <a:extLst>
              <a:ext uri="{FF2B5EF4-FFF2-40B4-BE49-F238E27FC236}">
                <a16:creationId xmlns:a16="http://schemas.microsoft.com/office/drawing/2014/main" id="{4923C0B1-4DF4-4A87-8E89-F78533C4AB22}"/>
              </a:ext>
            </a:extLst>
          </p:cNvPr>
          <p:cNvSpPr txBox="1"/>
          <p:nvPr/>
        </p:nvSpPr>
        <p:spPr>
          <a:xfrm>
            <a:off x="425409" y="6336016"/>
            <a:ext cx="3124573" cy="307777"/>
          </a:xfrm>
          <a:prstGeom prst="rect">
            <a:avLst/>
          </a:prstGeom>
          <a:noFill/>
        </p:spPr>
        <p:txBody>
          <a:bodyPr wrap="none" rtlCol="0">
            <a:spAutoFit/>
          </a:bodyPr>
          <a:lstStyle/>
          <a:p>
            <a:r>
              <a:rPr lang="en-US" sz="1400" dirty="0"/>
              <a:t>(see drugabuse.com/addiction/stigma/ )</a:t>
            </a:r>
          </a:p>
        </p:txBody>
      </p:sp>
      <p:sp>
        <p:nvSpPr>
          <p:cNvPr id="11" name="Title 1">
            <a:extLst>
              <a:ext uri="{FF2B5EF4-FFF2-40B4-BE49-F238E27FC236}">
                <a16:creationId xmlns:a16="http://schemas.microsoft.com/office/drawing/2014/main" id="{9A93271C-CB16-4263-B598-80DBF1B13B10}"/>
              </a:ext>
            </a:extLst>
          </p:cNvPr>
          <p:cNvSpPr txBox="1">
            <a:spLocks/>
          </p:cNvSpPr>
          <p:nvPr/>
        </p:nvSpPr>
        <p:spPr>
          <a:xfrm>
            <a:off x="1057520" y="276087"/>
            <a:ext cx="7028962" cy="1183566"/>
          </a:xfrm>
          <a:prstGeom prst="rect">
            <a:avLst/>
          </a:prstGeom>
        </p:spPr>
        <p:txBody>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endParaRPr lang="en-US" sz="3600" dirty="0"/>
          </a:p>
        </p:txBody>
      </p:sp>
      <p:sp>
        <p:nvSpPr>
          <p:cNvPr id="5" name="Slide Number Placeholder 1">
            <a:extLst>
              <a:ext uri="{FF2B5EF4-FFF2-40B4-BE49-F238E27FC236}">
                <a16:creationId xmlns:a16="http://schemas.microsoft.com/office/drawing/2014/main" id="{05348748-9AC8-491C-8FCB-1B577831006C}"/>
              </a:ext>
            </a:extLst>
          </p:cNvPr>
          <p:cNvSpPr>
            <a:spLocks noGrp="1"/>
          </p:cNvSpPr>
          <p:nvPr>
            <p:ph type="sldNum" sz="quarter" idx="12"/>
          </p:nvPr>
        </p:nvSpPr>
        <p:spPr>
          <a:xfrm>
            <a:off x="0" y="6629400"/>
            <a:ext cx="307802" cy="228600"/>
          </a:xfrm>
        </p:spPr>
        <p:txBody>
          <a:bodyPr/>
          <a:lstStyle/>
          <a:p>
            <a:fld id="{9CD8D479-8942-46E8-A226-A4E01F7A105C}" type="slidenum">
              <a:rPr lang="en-US" smtClean="0"/>
              <a:t>51</a:t>
            </a:fld>
            <a:endParaRPr lang="en-US" dirty="0"/>
          </a:p>
        </p:txBody>
      </p:sp>
    </p:spTree>
    <p:extLst>
      <p:ext uri="{BB962C8B-B14F-4D97-AF65-F5344CB8AC3E}">
        <p14:creationId xmlns:p14="http://schemas.microsoft.com/office/powerpoint/2010/main" val="56294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520" y="276087"/>
            <a:ext cx="7028962" cy="790713"/>
          </a:xfrm>
        </p:spPr>
        <p:txBody>
          <a:bodyPr>
            <a:normAutofit/>
          </a:bodyPr>
          <a:lstStyle/>
          <a:p>
            <a:r>
              <a:rPr lang="en-US" sz="3600" dirty="0"/>
              <a:t>References</a:t>
            </a:r>
          </a:p>
        </p:txBody>
      </p:sp>
      <p:sp>
        <p:nvSpPr>
          <p:cNvPr id="3" name="Content Placeholder 2"/>
          <p:cNvSpPr>
            <a:spLocks noGrp="1"/>
          </p:cNvSpPr>
          <p:nvPr>
            <p:ph idx="1"/>
          </p:nvPr>
        </p:nvSpPr>
        <p:spPr>
          <a:xfrm>
            <a:off x="535630" y="1066800"/>
            <a:ext cx="8243509" cy="5291999"/>
          </a:xfrm>
        </p:spPr>
        <p:txBody>
          <a:bodyPr>
            <a:normAutofit/>
          </a:bodyPr>
          <a:lstStyle/>
          <a:p>
            <a:r>
              <a:rPr lang="en-US" sz="1400" dirty="0"/>
              <a:t>Ashford, R.D., Brown, A.M., &amp; Curtis, B. (2018). Substance use, recovery, and linguistics: The impact of word choice on explicit and implicit bias. </a:t>
            </a:r>
            <a:r>
              <a:rPr lang="en-US" sz="1400" i="1" dirty="0"/>
              <a:t>Drug and Alcohol Dependence, 189</a:t>
            </a:r>
            <a:r>
              <a:rPr lang="en-US" sz="1400" dirty="0"/>
              <a:t>, 131-138.</a:t>
            </a:r>
          </a:p>
          <a:p>
            <a:r>
              <a:rPr lang="en-US" sz="1400" dirty="0"/>
              <a:t>Ashford, R.D., Brown, A.M., &amp; Curtis, B. (2019a). The language of substance use and recovery: Novel use of the Go/No-Go association task to measure implicit bias. </a:t>
            </a:r>
            <a:r>
              <a:rPr lang="en-US" sz="1400" i="1" dirty="0"/>
              <a:t>Health Communication, 34</a:t>
            </a:r>
            <a:r>
              <a:rPr lang="en-US" sz="1400" dirty="0"/>
              <a:t>(11), 1296-1302.</a:t>
            </a:r>
          </a:p>
          <a:p>
            <a:r>
              <a:rPr lang="en-US" sz="1400" dirty="0"/>
              <a:t>Ashford, R.D., Brown, A.M., </a:t>
            </a:r>
            <a:r>
              <a:rPr lang="en-US" sz="1400" dirty="0" err="1"/>
              <a:t>Canode</a:t>
            </a:r>
            <a:r>
              <a:rPr lang="en-US" sz="1400" dirty="0"/>
              <a:t>, B., McDaniel, J., &amp; Curtis, B. (2019b). A mixed-methods exploration of the role and impact of stigma and advocacy on substance use disorder recovery. </a:t>
            </a:r>
            <a:r>
              <a:rPr lang="en-US" sz="1400" i="1" dirty="0"/>
              <a:t>Alcoholism Treatment Quarterly, 37</a:t>
            </a:r>
            <a:r>
              <a:rPr lang="en-US" sz="1400" dirty="0"/>
              <a:t>(4), 462-480.</a:t>
            </a:r>
          </a:p>
          <a:p>
            <a:r>
              <a:rPr lang="en-US" sz="1400" dirty="0"/>
              <a:t>Barry, C.L., McGinty, E.E., </a:t>
            </a:r>
            <a:r>
              <a:rPr lang="en-US" sz="1400" dirty="0" err="1"/>
              <a:t>Pescosolido</a:t>
            </a:r>
            <a:r>
              <a:rPr lang="en-US" sz="1400" dirty="0"/>
              <a:t>, B.A., &amp; Goldman, H.H. (2014). Stigma, discrimination, treatment effectiveness, and policy: Public views about drug addiction and mental illness. </a:t>
            </a:r>
            <a:r>
              <a:rPr lang="en-US" sz="1400" i="1" dirty="0"/>
              <a:t>Psychiatric Services, 65</a:t>
            </a:r>
            <a:r>
              <a:rPr lang="en-US" sz="1400" dirty="0"/>
              <a:t>(10), 1269-1272.</a:t>
            </a:r>
          </a:p>
          <a:p>
            <a:r>
              <a:rPr lang="en-US" sz="1400" dirty="0"/>
              <a:t>Begun, A.L. (2016). Considering the language we use: Well worth the effort. </a:t>
            </a:r>
            <a:r>
              <a:rPr lang="en-US" sz="1400" i="1" dirty="0"/>
              <a:t>Journal of Social Work Practice in the Addictions, 16</a:t>
            </a:r>
            <a:r>
              <a:rPr lang="en-US" sz="1400" dirty="0"/>
              <a:t>(3), 332-336.</a:t>
            </a:r>
          </a:p>
          <a:p>
            <a:r>
              <a:rPr lang="en-US" sz="1400" dirty="0">
                <a:effectLst/>
                <a:ea typeface="Times New Roman" panose="02020603050405020304" pitchFamily="18" charset="0"/>
              </a:rPr>
              <a:t>Begun, A.L. (2019). </a:t>
            </a:r>
            <a:r>
              <a:rPr lang="en-US" sz="1400" i="1" dirty="0">
                <a:effectLst/>
                <a:ea typeface="Times New Roman" panose="02020603050405020304" pitchFamily="18" charset="0"/>
              </a:rPr>
              <a:t>Theories and biological basis of addiction: Part I and Part II (revised)</a:t>
            </a:r>
            <a:r>
              <a:rPr lang="en-US" sz="1400" dirty="0">
                <a:effectLst/>
                <a:ea typeface="Times New Roman" panose="02020603050405020304" pitchFamily="18" charset="0"/>
              </a:rPr>
              <a:t>. The Ohio State University: Pressbooks Open Educational Resource (OER). </a:t>
            </a:r>
            <a:r>
              <a:rPr lang="en-US" sz="1400" u="sng" dirty="0">
                <a:solidFill>
                  <a:srgbClr val="0000FF"/>
                </a:solidFill>
                <a:effectLst/>
                <a:ea typeface="Times New Roman" panose="02020603050405020304" pitchFamily="18" charset="0"/>
                <a:hlinkClick r:id="rId3"/>
              </a:rPr>
              <a:t>https://ohiostate.pressbooks.pub/substancemisusepart1/</a:t>
            </a:r>
            <a:r>
              <a:rPr lang="en-US" sz="1400" dirty="0">
                <a:effectLst/>
                <a:ea typeface="Times New Roman" panose="02020603050405020304" pitchFamily="18" charset="0"/>
              </a:rPr>
              <a:t> &amp; </a:t>
            </a:r>
            <a:r>
              <a:rPr lang="en-US" sz="1400" u="sng" dirty="0">
                <a:solidFill>
                  <a:srgbClr val="0000FF"/>
                </a:solidFill>
                <a:effectLst/>
                <a:ea typeface="Times New Roman" panose="02020603050405020304" pitchFamily="18" charset="0"/>
                <a:hlinkClick r:id="rId4"/>
              </a:rPr>
              <a:t>https://ohiostate.pressbooks.pub/substancemisusepart2/</a:t>
            </a:r>
            <a:endParaRPr lang="en-US" sz="1400" dirty="0">
              <a:effectLst/>
              <a:ea typeface="Times New Roman" panose="02020603050405020304" pitchFamily="18" charset="0"/>
            </a:endParaRPr>
          </a:p>
          <a:p>
            <a:r>
              <a:rPr lang="en-US" sz="1400" dirty="0"/>
              <a:t>Begun, A.L., &amp; Rose, S.J. (2007)  Three strikes: Substance abusing, female, and in jail. Morris </a:t>
            </a:r>
            <a:r>
              <a:rPr lang="en-US" sz="1400" dirty="0" err="1"/>
              <a:t>Fromkin</a:t>
            </a:r>
            <a:r>
              <a:rPr lang="en-US" sz="1400" dirty="0"/>
              <a:t> Memorial Lecture. Milwaukee, WI: University of Wisconsin-Milwaukee.</a:t>
            </a:r>
          </a:p>
          <a:p>
            <a:r>
              <a:rPr lang="en-US" sz="1600" dirty="0"/>
              <a:t>B</a:t>
            </a:r>
            <a:r>
              <a:rPr lang="en-US" sz="1400" dirty="0"/>
              <a:t>enz, M.B., Reed, K.P., &amp; Bishop, L.S. (2019). Stigma and help-seeking: The interplay of substance use and gender and sexual minority identity. </a:t>
            </a:r>
            <a:r>
              <a:rPr lang="en-US" sz="1400" i="1" dirty="0"/>
              <a:t>Addictive Behaviors, 97</a:t>
            </a:r>
            <a:r>
              <a:rPr lang="en-US" sz="1400" dirty="0"/>
              <a:t>, 63-69.</a:t>
            </a:r>
          </a:p>
          <a:p>
            <a:r>
              <a:rPr lang="en-US" sz="1400" dirty="0" err="1"/>
              <a:t>Birtel</a:t>
            </a:r>
            <a:r>
              <a:rPr lang="en-US" sz="1400" dirty="0"/>
              <a:t>, M.D., Wood, L., &amp; </a:t>
            </a:r>
            <a:r>
              <a:rPr lang="en-US" sz="1400" dirty="0" err="1"/>
              <a:t>Kempa</a:t>
            </a:r>
            <a:r>
              <a:rPr lang="en-US" sz="1400" dirty="0"/>
              <a:t>, N.J. (2017). Stigma and social support in substance abuse: Implications for mental health and well-being. </a:t>
            </a:r>
            <a:r>
              <a:rPr lang="en-US" sz="1400" i="1" dirty="0"/>
              <a:t>Psychiatry Research, 252</a:t>
            </a:r>
            <a:r>
              <a:rPr lang="en-US" sz="1400" dirty="0"/>
              <a:t>, 1-8.</a:t>
            </a:r>
          </a:p>
          <a:p>
            <a:pPr marL="0" indent="0">
              <a:buNone/>
            </a:pPr>
            <a:endParaRPr lang="en-US" sz="1600" dirty="0"/>
          </a:p>
        </p:txBody>
      </p:sp>
      <p:sp>
        <p:nvSpPr>
          <p:cNvPr id="4" name="Slide Number Placeholder 3"/>
          <p:cNvSpPr>
            <a:spLocks noGrp="1"/>
          </p:cNvSpPr>
          <p:nvPr>
            <p:ph type="sldNum" sz="quarter" idx="12"/>
          </p:nvPr>
        </p:nvSpPr>
        <p:spPr/>
        <p:txBody>
          <a:bodyPr/>
          <a:lstStyle/>
          <a:p>
            <a:fld id="{9CD8D479-8942-46E8-A226-A4E01F7A105C}" type="slidenum">
              <a:rPr lang="en-US" smtClean="0"/>
              <a:t>52</a:t>
            </a:fld>
            <a:endParaRPr lang="en-US"/>
          </a:p>
        </p:txBody>
      </p:sp>
    </p:spTree>
    <p:extLst>
      <p:ext uri="{BB962C8B-B14F-4D97-AF65-F5344CB8AC3E}">
        <p14:creationId xmlns:p14="http://schemas.microsoft.com/office/powerpoint/2010/main" val="147614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133" y="401893"/>
            <a:ext cx="8302503" cy="6054213"/>
          </a:xfrm>
        </p:spPr>
        <p:txBody>
          <a:bodyPr>
            <a:noAutofit/>
          </a:bodyPr>
          <a:lstStyle/>
          <a:p>
            <a:r>
              <a:rPr lang="en-US" sz="1400" dirty="0"/>
              <a:t>Brand, R. (2007). </a:t>
            </a:r>
            <a:r>
              <a:rPr lang="en-US" sz="1400" i="1" dirty="0"/>
              <a:t>My booky </a:t>
            </a:r>
            <a:r>
              <a:rPr lang="en-US" sz="1400" i="1" dirty="0" err="1"/>
              <a:t>wook</a:t>
            </a:r>
            <a:r>
              <a:rPr lang="en-US" sz="1400" i="1" dirty="0"/>
              <a:t>: A memoir of sex, drugs, and stand-up</a:t>
            </a:r>
            <a:r>
              <a:rPr lang="en-US" sz="1400" dirty="0"/>
              <a:t>. London: Hodder &amp; Stoughton.</a:t>
            </a:r>
          </a:p>
          <a:p>
            <a:r>
              <a:rPr lang="en-US" sz="1400" dirty="0"/>
              <a:t>Broadus, A.D., &amp; Evans, W.P. (2015). Developing the public attitudes about addiction instrument. </a:t>
            </a:r>
            <a:r>
              <a:rPr lang="en-US" sz="1400" i="1" dirty="0"/>
              <a:t>Addiction Research &amp; Theory, 23</a:t>
            </a:r>
            <a:r>
              <a:rPr lang="en-US" sz="1400" dirty="0"/>
              <a:t>(2), 115-13</a:t>
            </a:r>
          </a:p>
          <a:p>
            <a:r>
              <a:rPr lang="en-US" sz="1400" dirty="0"/>
              <a:t>Broyles, L.M., Binswanger, I.A., Jenkins, J.A., </a:t>
            </a:r>
            <a:r>
              <a:rPr lang="en-US" sz="1400" dirty="0" err="1"/>
              <a:t>Finnell</a:t>
            </a:r>
            <a:r>
              <a:rPr lang="en-US" sz="1400" dirty="0"/>
              <a:t>, D.S., </a:t>
            </a:r>
            <a:r>
              <a:rPr lang="en-US" sz="1400" dirty="0" err="1"/>
              <a:t>Faseru</a:t>
            </a:r>
            <a:r>
              <a:rPr lang="en-US" sz="1400" dirty="0"/>
              <a:t>, B., </a:t>
            </a:r>
            <a:r>
              <a:rPr lang="en-US" sz="1400" dirty="0" err="1"/>
              <a:t>Cavaiola</a:t>
            </a:r>
            <a:r>
              <a:rPr lang="en-US" sz="1400" dirty="0"/>
              <a:t>, A.,…Gordon, A.J. (2014). Confronting inadvertent stigma and pejorative language in addiction scholarship: A recognition and response. </a:t>
            </a:r>
            <a:r>
              <a:rPr lang="en-US" sz="1400" i="1" dirty="0"/>
              <a:t>Substance Abuse, 35</a:t>
            </a:r>
            <a:r>
              <a:rPr lang="en-US" sz="1400" dirty="0"/>
              <a:t>, 217-221.</a:t>
            </a:r>
          </a:p>
          <a:p>
            <a:r>
              <a:rPr lang="en-US" sz="1400" dirty="0" err="1"/>
              <a:t>Burda</a:t>
            </a:r>
            <a:r>
              <a:rPr lang="en-US" sz="1400" dirty="0"/>
              <a:t>, C. (2015). Substance use disorders: Semantics and stigma. </a:t>
            </a:r>
            <a:r>
              <a:rPr lang="en-US" sz="1400" i="1" dirty="0"/>
              <a:t>The Nurse Practitioner, 45</a:t>
            </a:r>
            <a:r>
              <a:rPr lang="en-US" sz="1400" dirty="0"/>
              <a:t>(1), 14-17.</a:t>
            </a:r>
          </a:p>
          <a:p>
            <a:r>
              <a:rPr lang="en-US" sz="1400" dirty="0"/>
              <a:t>Bush-</a:t>
            </a:r>
            <a:r>
              <a:rPr lang="en-US" sz="1400" dirty="0" err="1"/>
              <a:t>Baskette</a:t>
            </a:r>
            <a:r>
              <a:rPr lang="en-US" sz="1400" dirty="0"/>
              <a:t>, S. (2010). </a:t>
            </a:r>
            <a:r>
              <a:rPr lang="en-US" sz="1400" i="1" dirty="0"/>
              <a:t>Misguided justice: The War on Drugs and the incarceration of black women</a:t>
            </a:r>
            <a:r>
              <a:rPr lang="en-US" sz="1400" dirty="0"/>
              <a:t>. Bloomington, IN: </a:t>
            </a:r>
            <a:r>
              <a:rPr lang="en-US" sz="1400" dirty="0" err="1"/>
              <a:t>iUniverse</a:t>
            </a:r>
            <a:r>
              <a:rPr lang="en-US" sz="1400" dirty="0"/>
              <a:t>.</a:t>
            </a:r>
          </a:p>
          <a:p>
            <a:r>
              <a:rPr lang="en-US" sz="1400" dirty="0"/>
              <a:t>Camlin, C.S., </a:t>
            </a:r>
            <a:r>
              <a:rPr lang="en-US" sz="1400" dirty="0" err="1"/>
              <a:t>Charlegois</a:t>
            </a:r>
            <a:r>
              <a:rPr lang="en-US" sz="1400" dirty="0"/>
              <a:t>, E.D., </a:t>
            </a:r>
            <a:r>
              <a:rPr lang="en-US" sz="1400" dirty="0" err="1"/>
              <a:t>Geng</a:t>
            </a:r>
            <a:r>
              <a:rPr lang="en-US" sz="1400" dirty="0"/>
              <a:t>, E., </a:t>
            </a:r>
            <a:r>
              <a:rPr lang="en-US" sz="1400" dirty="0" err="1"/>
              <a:t>Semitala</a:t>
            </a:r>
            <a:r>
              <a:rPr lang="en-US" sz="1400" dirty="0"/>
              <a:t>, F., </a:t>
            </a:r>
            <a:r>
              <a:rPr lang="en-US" sz="1400" dirty="0" err="1"/>
              <a:t>Wallenta</a:t>
            </a:r>
            <a:r>
              <a:rPr lang="en-US" sz="1400" dirty="0"/>
              <a:t>, J., </a:t>
            </a:r>
            <a:r>
              <a:rPr lang="en-US" sz="1400" dirty="0" err="1"/>
              <a:t>Getahun</a:t>
            </a:r>
            <a:r>
              <a:rPr lang="en-US" sz="1400" dirty="0"/>
              <a:t>, M., … </a:t>
            </a:r>
            <a:r>
              <a:rPr lang="en-US" sz="1400" dirty="0" err="1"/>
              <a:t>Havlir</a:t>
            </a:r>
            <a:r>
              <a:rPr lang="en-US" sz="1400" dirty="0"/>
              <a:t>, D.V. (2017). Redemption of the “spoiled identity:” The role of HIV-positive individuals in HIV care cascade interventions. </a:t>
            </a:r>
            <a:r>
              <a:rPr lang="en-US" sz="1400" i="1" dirty="0"/>
              <a:t>Journal of the International AIDS Society, 20</a:t>
            </a:r>
            <a:r>
              <a:rPr lang="en-US" sz="1400" dirty="0"/>
              <a:t>: e25023. </a:t>
            </a:r>
          </a:p>
          <a:p>
            <a:r>
              <a:rPr lang="en-US" sz="1400" dirty="0"/>
              <a:t>Can, G., &amp; </a:t>
            </a:r>
            <a:r>
              <a:rPr lang="en-US" sz="1400" dirty="0" err="1"/>
              <a:t>Tanriverdi</a:t>
            </a:r>
            <a:r>
              <a:rPr lang="en-US" sz="1400" dirty="0"/>
              <a:t>, D. (2015). Social functioning and internalized stigma in individuals diagnosed with substance use disorder. </a:t>
            </a:r>
            <a:r>
              <a:rPr lang="en-US" sz="1400" i="1" dirty="0"/>
              <a:t>Archives of Psychiatric Nursing, 29</a:t>
            </a:r>
            <a:r>
              <a:rPr lang="en-US" sz="1400" dirty="0"/>
              <a:t>, 441-446.</a:t>
            </a:r>
          </a:p>
          <a:p>
            <a:r>
              <a:rPr lang="en-US" sz="1400" dirty="0"/>
              <a:t>Chang, J., Dubbin, L., &amp; Shim, J. (2015). Negotiating substance use stigma: The role of cultural health capital in provider-patient interactions. Sociology of Health &amp; Illness, 38(1), 90-108.</a:t>
            </a:r>
          </a:p>
          <a:p>
            <a:pPr marL="285750" indent="-285750">
              <a:buFont typeface="Arial" panose="020B0604020202020204" pitchFamily="34" charset="0"/>
              <a:buChar char="•"/>
            </a:pPr>
            <a:r>
              <a:rPr lang="en-US" sz="1400" dirty="0"/>
              <a:t>Clement, S., </a:t>
            </a:r>
            <a:r>
              <a:rPr lang="en-US" sz="1400" dirty="0" err="1"/>
              <a:t>Schauman</a:t>
            </a:r>
            <a:r>
              <a:rPr lang="en-US" sz="1400" dirty="0"/>
              <a:t>, O., Graham, T., </a:t>
            </a:r>
            <a:r>
              <a:rPr lang="en-US" sz="1400" dirty="0" err="1"/>
              <a:t>Maggioni</a:t>
            </a:r>
            <a:r>
              <a:rPr lang="en-US" sz="1400" dirty="0"/>
              <a:t>, F., Evans-</a:t>
            </a:r>
            <a:r>
              <a:rPr lang="en-US" sz="1400" dirty="0" err="1"/>
              <a:t>Lacko</a:t>
            </a:r>
            <a:r>
              <a:rPr lang="en-US" sz="1400" dirty="0"/>
              <a:t>, S., </a:t>
            </a:r>
            <a:r>
              <a:rPr lang="en-US" sz="1400" dirty="0" err="1"/>
              <a:t>Bezborodovs</a:t>
            </a:r>
            <a:r>
              <a:rPr lang="en-US" sz="1400" dirty="0"/>
              <a:t>, N., … Thornicroft, G. (2015). What is the impact of mental health-related stigma on help-seeking? A systematic review of quantitative and qualitative studies. </a:t>
            </a:r>
            <a:r>
              <a:rPr lang="en-US" sz="1400" i="1" dirty="0"/>
              <a:t>Psychological Medicine, 45,</a:t>
            </a:r>
            <a:r>
              <a:rPr lang="en-US" sz="1400" dirty="0"/>
              <a:t> 11-27.</a:t>
            </a:r>
          </a:p>
          <a:p>
            <a:pPr marL="285750" indent="-285750">
              <a:buFont typeface="Arial" panose="020B0604020202020204" pitchFamily="34" charset="0"/>
              <a:buChar char="•"/>
            </a:pPr>
            <a:r>
              <a:rPr lang="en-US" sz="1400" dirty="0" err="1"/>
              <a:t>Cockroft</a:t>
            </a:r>
            <a:r>
              <a:rPr lang="en-US" sz="1400" dirty="0"/>
              <a:t>, J.D., Adams, S.M., Bonnet, K., Matlock, D., McMillan, J., &amp; Schlundt, D. (2019). “A scarlet letter”: Stigma and other factors affecting trust in the health care system for women seeking substance abuse treatment in a community setting. </a:t>
            </a:r>
            <a:r>
              <a:rPr lang="en-US" sz="1400" i="1" dirty="0"/>
              <a:t>Substance Abuse, 40</a:t>
            </a:r>
            <a:r>
              <a:rPr lang="en-US" sz="1400" dirty="0"/>
              <a:t>(2), 170-177.</a:t>
            </a:r>
          </a:p>
          <a:p>
            <a:pPr marL="285750" indent="-285750">
              <a:buFont typeface="Arial" panose="020B0604020202020204" pitchFamily="34" charset="0"/>
              <a:buChar char="•"/>
            </a:pPr>
            <a:r>
              <a:rPr lang="en-US" sz="1400" dirty="0"/>
              <a:t>Corrigan, P.W., </a:t>
            </a:r>
            <a:r>
              <a:rPr lang="en-US" sz="1400" dirty="0" err="1"/>
              <a:t>Bink</a:t>
            </a:r>
            <a:r>
              <a:rPr lang="en-US" sz="1400" dirty="0"/>
              <a:t>, A.B., Schmidt, A., Jones, N., &amp; </a:t>
            </a:r>
            <a:r>
              <a:rPr lang="en-US" sz="1400" dirty="0" err="1"/>
              <a:t>Rüsch</a:t>
            </a:r>
            <a:r>
              <a:rPr lang="en-US" sz="1400" dirty="0"/>
              <a:t>, N. (2016). What is the impact of self-stigma? Loss of self-respect and the “why try” effect. Journal of Mental Health, 25(1), 10-15.</a:t>
            </a:r>
          </a:p>
          <a:p>
            <a:endParaRPr lang="en-US" sz="1400" dirty="0"/>
          </a:p>
        </p:txBody>
      </p:sp>
      <p:sp>
        <p:nvSpPr>
          <p:cNvPr id="4" name="Slide Number Placeholder 3"/>
          <p:cNvSpPr>
            <a:spLocks noGrp="1"/>
          </p:cNvSpPr>
          <p:nvPr>
            <p:ph type="sldNum" sz="quarter" idx="12"/>
          </p:nvPr>
        </p:nvSpPr>
        <p:spPr/>
        <p:txBody>
          <a:bodyPr/>
          <a:lstStyle/>
          <a:p>
            <a:fld id="{9CD8D479-8942-46E8-A226-A4E01F7A105C}" type="slidenum">
              <a:rPr lang="en-US" smtClean="0"/>
              <a:t>53</a:t>
            </a:fld>
            <a:endParaRPr lang="en-US"/>
          </a:p>
        </p:txBody>
      </p:sp>
    </p:spTree>
    <p:extLst>
      <p:ext uri="{BB962C8B-B14F-4D97-AF65-F5344CB8AC3E}">
        <p14:creationId xmlns:p14="http://schemas.microsoft.com/office/powerpoint/2010/main" val="398508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E954E5-4300-41E4-A638-5D19EB634DA7}"/>
              </a:ext>
            </a:extLst>
          </p:cNvPr>
          <p:cNvSpPr>
            <a:spLocks noGrp="1"/>
          </p:cNvSpPr>
          <p:nvPr>
            <p:ph type="sldNum" sz="quarter" idx="12"/>
          </p:nvPr>
        </p:nvSpPr>
        <p:spPr/>
        <p:txBody>
          <a:bodyPr/>
          <a:lstStyle/>
          <a:p>
            <a:fld id="{9CD8D479-8942-46E8-A226-A4E01F7A105C}" type="slidenum">
              <a:rPr lang="en-US" smtClean="0"/>
              <a:t>54</a:t>
            </a:fld>
            <a:endParaRPr lang="en-US"/>
          </a:p>
        </p:txBody>
      </p:sp>
      <p:sp>
        <p:nvSpPr>
          <p:cNvPr id="10" name="TextBox 9">
            <a:extLst>
              <a:ext uri="{FF2B5EF4-FFF2-40B4-BE49-F238E27FC236}">
                <a16:creationId xmlns:a16="http://schemas.microsoft.com/office/drawing/2014/main" id="{1E184B73-5825-407F-9887-F6CF799B8153}"/>
              </a:ext>
            </a:extLst>
          </p:cNvPr>
          <p:cNvSpPr txBox="1"/>
          <p:nvPr/>
        </p:nvSpPr>
        <p:spPr>
          <a:xfrm>
            <a:off x="427703" y="372725"/>
            <a:ext cx="8288594" cy="6370975"/>
          </a:xfrm>
          <a:prstGeom prst="rect">
            <a:avLst/>
          </a:prstGeom>
          <a:noFill/>
        </p:spPr>
        <p:txBody>
          <a:bodyPr wrap="square">
            <a:spAutoFit/>
          </a:bodyPr>
          <a:lstStyle/>
          <a:p>
            <a:pPr marL="285750" indent="-285750">
              <a:buFont typeface="Arial" panose="020B0604020202020204" pitchFamily="34" charset="0"/>
              <a:buChar char="•"/>
            </a:pPr>
            <a:r>
              <a:rPr lang="en-US" sz="1400" dirty="0" err="1"/>
              <a:t>Crapanzano</a:t>
            </a:r>
            <a:r>
              <a:rPr lang="en-US" sz="1400" dirty="0"/>
              <a:t>, K.A., Hammarlund, R., Ahmad, B., </a:t>
            </a:r>
            <a:r>
              <a:rPr lang="en-US" sz="1400" dirty="0" err="1"/>
              <a:t>Hunsinger</a:t>
            </a:r>
            <a:r>
              <a:rPr lang="en-US" sz="1400" dirty="0"/>
              <a:t>, N., &amp; </a:t>
            </a:r>
            <a:r>
              <a:rPr lang="en-US" sz="1400" dirty="0" err="1"/>
              <a:t>Kullar</a:t>
            </a:r>
            <a:r>
              <a:rPr lang="en-US" sz="1400" dirty="0"/>
              <a:t>, R. (2019). The association between perceived stigma and substance use disorder treatment outcomes: A review.</a:t>
            </a:r>
            <a:r>
              <a:rPr lang="en-US" sz="1400" i="1" dirty="0"/>
              <a:t> Substance Abuse and Rehabilitation, 10</a:t>
            </a:r>
            <a:r>
              <a:rPr lang="en-US" sz="1400" dirty="0"/>
              <a:t>, 1-12.</a:t>
            </a:r>
          </a:p>
          <a:p>
            <a:pPr marL="285750" indent="-285750">
              <a:buFont typeface="Arial" panose="020B0604020202020204" pitchFamily="34" charset="0"/>
              <a:buChar char="•"/>
            </a:pPr>
            <a:r>
              <a:rPr lang="en-US" sz="1400" dirty="0"/>
              <a:t>Dunlop, W.L., &amp; Tracy, J.L. (2013). Sobering stories: Narratives of self-redemption predict behavioral change and improved health among recovering alcoholics. </a:t>
            </a:r>
            <a:r>
              <a:rPr lang="en-US" sz="1400" i="1" dirty="0"/>
              <a:t>Journal of Personality and Social Psychology, 104</a:t>
            </a:r>
            <a:r>
              <a:rPr lang="en-US" sz="1400" dirty="0"/>
              <a:t>(3), 576-590.</a:t>
            </a:r>
          </a:p>
          <a:p>
            <a:pPr marL="285750" indent="-285750">
              <a:buFont typeface="Arial" panose="020B0604020202020204" pitchFamily="34" charset="0"/>
              <a:buChar char="•"/>
            </a:pPr>
            <a:r>
              <a:rPr lang="en-US" sz="1400" dirty="0" err="1"/>
              <a:t>Dschaak</a:t>
            </a:r>
            <a:r>
              <a:rPr lang="en-US" sz="1400" dirty="0"/>
              <a:t>, Z.A., &amp; </a:t>
            </a:r>
            <a:r>
              <a:rPr lang="en-US" sz="1400" dirty="0" err="1"/>
              <a:t>Juntunen</a:t>
            </a:r>
            <a:r>
              <a:rPr lang="en-US" sz="1400" dirty="0"/>
              <a:t>, C.L. (2018). Stigma, substance use, and help-seeking attitudes among rural and urban individuals. </a:t>
            </a:r>
            <a:r>
              <a:rPr lang="en-US" sz="1400" i="1" dirty="0"/>
              <a:t>Journal of Rural Mental Health, 42</a:t>
            </a:r>
            <a:r>
              <a:rPr lang="en-US" sz="1400" dirty="0"/>
              <a:t>(3/4), 184-195. </a:t>
            </a:r>
          </a:p>
          <a:p>
            <a:pPr marL="285750" indent="-285750">
              <a:buFont typeface="Arial" panose="020B0604020202020204" pitchFamily="34" charset="0"/>
              <a:buChar char="•"/>
            </a:pPr>
            <a:r>
              <a:rPr lang="en-US" sz="1400" dirty="0"/>
              <a:t>Earnshaw, V.A., Bogart, L.M., Menino, D.D., Kelly, J.F., </a:t>
            </a:r>
            <a:r>
              <a:rPr lang="en-US" sz="1400" dirty="0" err="1"/>
              <a:t>Chaudoir</a:t>
            </a:r>
            <a:r>
              <a:rPr lang="en-US" sz="1400" dirty="0"/>
              <a:t>, S.R., Reed, N.M., &amp; Levy, S. (2019). Disclosure, stigma, and social support among young people receiving treatment for substance use disorders and their caregivers: A qualitative analysis. </a:t>
            </a:r>
            <a:r>
              <a:rPr lang="en-US" sz="1400" i="1" dirty="0"/>
              <a:t>International Journal of Mental Health and Addiction,</a:t>
            </a:r>
            <a:r>
              <a:rPr lang="en-US" sz="1400" dirty="0"/>
              <a:t> 17, 1535-1549.</a:t>
            </a:r>
          </a:p>
          <a:p>
            <a:pPr marL="285750" indent="-285750">
              <a:buFont typeface="Arial" panose="020B0604020202020204" pitchFamily="34" charset="0"/>
              <a:buChar char="•"/>
            </a:pPr>
            <a:r>
              <a:rPr lang="en-US" sz="1400" dirty="0"/>
              <a:t>Goffman, E. (1963). </a:t>
            </a:r>
            <a:r>
              <a:rPr lang="en-US" sz="1400" i="1" dirty="0"/>
              <a:t>Stigma: Notes on the management of spoiled identity</a:t>
            </a:r>
            <a:r>
              <a:rPr lang="en-US" sz="1400" dirty="0"/>
              <a:t>. Englewood Cliffs, NJ: Prentice Hall.</a:t>
            </a:r>
          </a:p>
          <a:p>
            <a:pPr marL="285750" indent="-285750">
              <a:buFont typeface="Arial" panose="020B0604020202020204" pitchFamily="34" charset="0"/>
              <a:buChar char="•"/>
            </a:pPr>
            <a:r>
              <a:rPr lang="en-US" sz="1400" dirty="0"/>
              <a:t>Goodyear, K., </a:t>
            </a:r>
            <a:r>
              <a:rPr lang="en-US" sz="1400" dirty="0" err="1"/>
              <a:t>Haass</a:t>
            </a:r>
            <a:r>
              <a:rPr lang="en-US" sz="1400" dirty="0"/>
              <a:t>-Koffler, C.L., &amp; </a:t>
            </a:r>
            <a:r>
              <a:rPr lang="en-US" sz="1400" dirty="0" err="1"/>
              <a:t>Chavanne</a:t>
            </a:r>
            <a:r>
              <a:rPr lang="en-US" sz="1400" dirty="0"/>
              <a:t>, D. (2018). Opioid use and stigma: The role of gender, language and precipitating events. Drug and Alcohol Dependence, 185, 339-346.</a:t>
            </a:r>
          </a:p>
          <a:p>
            <a:pPr marL="285750" indent="-285750">
              <a:buFont typeface="Arial" panose="020B0604020202020204" pitchFamily="34" charset="0"/>
              <a:buChar char="•"/>
            </a:pPr>
            <a:r>
              <a:rPr lang="en-US" sz="1400" dirty="0"/>
              <a:t>Gutierrez, D., Crowe, A., Mullen, P.R., </a:t>
            </a:r>
            <a:r>
              <a:rPr lang="en-US" sz="1400" dirty="0" err="1"/>
              <a:t>Pignato</a:t>
            </a:r>
            <a:r>
              <a:rPr lang="en-US" sz="1400" dirty="0"/>
              <a:t>, L., &amp; Fan, S. (2020). Stigma, help seeking, and substance use. </a:t>
            </a:r>
            <a:r>
              <a:rPr lang="en-US" sz="1400" i="1" dirty="0"/>
              <a:t>The Professional Counselor, 10</a:t>
            </a:r>
            <a:r>
              <a:rPr lang="en-US" sz="1400" dirty="0"/>
              <a:t>(2), 220-234.</a:t>
            </a:r>
          </a:p>
          <a:p>
            <a:pPr marL="285750" indent="-285750">
              <a:buFont typeface="Arial" panose="020B0604020202020204" pitchFamily="34" charset="0"/>
              <a:buChar char="•"/>
            </a:pPr>
            <a:r>
              <a:rPr lang="en-US" sz="1400" dirty="0" err="1"/>
              <a:t>Hammerlund</a:t>
            </a:r>
            <a:r>
              <a:rPr lang="en-US" sz="1400" dirty="0"/>
              <a:t>, R., </a:t>
            </a:r>
            <a:r>
              <a:rPr lang="en-US" sz="1400" dirty="0" err="1"/>
              <a:t>Crapanzano</a:t>
            </a:r>
            <a:r>
              <a:rPr lang="en-US" sz="1400" dirty="0"/>
              <a:t>, K.A., Luce, L., Mulligan, L., &amp; Ward, K.M. (2018). Review of the effects of self-stigma and perceived social stigma on the treatment-seeking decisions of individuals with drug- and alcohol-use disorders. </a:t>
            </a:r>
            <a:r>
              <a:rPr lang="en-US" sz="1400" i="1" dirty="0"/>
              <a:t>Substance Abuse and Rehabilitation, 9</a:t>
            </a:r>
            <a:r>
              <a:rPr lang="en-US" sz="1400" dirty="0"/>
              <a:t>, 115-136.</a:t>
            </a:r>
          </a:p>
          <a:p>
            <a:pPr marL="285750" indent="-285750">
              <a:buFont typeface="Arial" panose="020B0604020202020204" pitchFamily="34" charset="0"/>
              <a:buChar char="•"/>
            </a:pPr>
            <a:r>
              <a:rPr lang="en-US" sz="1400" dirty="0"/>
              <a:t>Harp, K.L.H., &amp; </a:t>
            </a:r>
            <a:r>
              <a:rPr lang="en-US" sz="1400" dirty="0" err="1"/>
              <a:t>Oser</a:t>
            </a:r>
            <a:r>
              <a:rPr lang="en-US" sz="1400" dirty="0"/>
              <a:t>, C.B. (2018). A longitudinal analysis of the impact of child custody loss on drug use and crime among a sample of African American mothers. </a:t>
            </a:r>
            <a:r>
              <a:rPr lang="en-US" sz="1400" i="1" dirty="0"/>
              <a:t>Child Abuse &amp; Neglect, 77</a:t>
            </a:r>
            <a:r>
              <a:rPr lang="en-US" sz="1400" dirty="0"/>
              <a:t>, 1-12.</a:t>
            </a:r>
          </a:p>
          <a:p>
            <a:pPr marL="285750" indent="-285750">
              <a:buFont typeface="Arial" panose="020B0604020202020204" pitchFamily="34" charset="0"/>
              <a:buChar char="•"/>
            </a:pPr>
            <a:r>
              <a:rPr lang="en-US" sz="1400" dirty="0"/>
              <a:t>Kelly, J.F., &amp; </a:t>
            </a:r>
            <a:r>
              <a:rPr lang="en-US" sz="1400" dirty="0" err="1"/>
              <a:t>Westerhoff</a:t>
            </a:r>
            <a:r>
              <a:rPr lang="en-US" sz="1400" dirty="0"/>
              <a:t>, C.M. (2010a). Does it matter how we refer to individuals with substance-related conditions? A randomized study of two commonly used terms. </a:t>
            </a:r>
            <a:r>
              <a:rPr lang="en-US" sz="1400" i="1" dirty="0"/>
              <a:t>International Journal of Drug Policy, 21</a:t>
            </a:r>
            <a:r>
              <a:rPr lang="en-US" sz="1400" dirty="0"/>
              <a:t>, 202-207.</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18559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6232A-C4F6-4DF3-9F47-F6246609F3DB}"/>
              </a:ext>
            </a:extLst>
          </p:cNvPr>
          <p:cNvSpPr>
            <a:spLocks noGrp="1"/>
          </p:cNvSpPr>
          <p:nvPr>
            <p:ph type="sldNum" sz="quarter" idx="12"/>
          </p:nvPr>
        </p:nvSpPr>
        <p:spPr/>
        <p:txBody>
          <a:bodyPr/>
          <a:lstStyle/>
          <a:p>
            <a:fld id="{9CD8D479-8942-46E8-A226-A4E01F7A105C}" type="slidenum">
              <a:rPr lang="en-US" smtClean="0"/>
              <a:t>55</a:t>
            </a:fld>
            <a:endParaRPr lang="en-US"/>
          </a:p>
        </p:txBody>
      </p:sp>
      <p:sp>
        <p:nvSpPr>
          <p:cNvPr id="6" name="TextBox 5">
            <a:extLst>
              <a:ext uri="{FF2B5EF4-FFF2-40B4-BE49-F238E27FC236}">
                <a16:creationId xmlns:a16="http://schemas.microsoft.com/office/drawing/2014/main" id="{94CAB30C-F9AA-489B-A2AA-1D8809645F91}"/>
              </a:ext>
            </a:extLst>
          </p:cNvPr>
          <p:cNvSpPr txBox="1"/>
          <p:nvPr/>
        </p:nvSpPr>
        <p:spPr>
          <a:xfrm>
            <a:off x="462280" y="366623"/>
            <a:ext cx="8067040" cy="6124754"/>
          </a:xfrm>
          <a:prstGeom prst="rect">
            <a:avLst/>
          </a:prstGeom>
          <a:noFill/>
        </p:spPr>
        <p:txBody>
          <a:bodyPr wrap="square">
            <a:spAutoFit/>
          </a:bodyPr>
          <a:lstStyle/>
          <a:p>
            <a:pPr marL="285750" indent="-285750">
              <a:buFont typeface="Arial" panose="020B0604020202020204" pitchFamily="34" charset="0"/>
              <a:buChar char="•"/>
            </a:pPr>
            <a:r>
              <a:rPr lang="en-US" sz="1400" dirty="0"/>
              <a:t>Kelly, J.F., &amp; </a:t>
            </a:r>
            <a:r>
              <a:rPr lang="en-US" sz="1400" dirty="0" err="1"/>
              <a:t>Westerhoff</a:t>
            </a:r>
            <a:r>
              <a:rPr lang="en-US" sz="1400" dirty="0"/>
              <a:t>, C.M. (2010b). Does our choice of substance-related terms influence perceptions of treatment need? An empirical investigation with two commonly used terms. J</a:t>
            </a:r>
            <a:r>
              <a:rPr lang="en-US" sz="1400" i="1" dirty="0"/>
              <a:t>ournal of Drug Issues,</a:t>
            </a:r>
            <a:r>
              <a:rPr lang="en-US" sz="1400" dirty="0"/>
              <a:t> 40(4), 805-818.</a:t>
            </a:r>
          </a:p>
          <a:p>
            <a:pPr marL="285750" indent="-285750">
              <a:buFont typeface="Arial" panose="020B0604020202020204" pitchFamily="34" charset="0"/>
              <a:buChar char="•"/>
            </a:pPr>
            <a:r>
              <a:rPr lang="en-US" sz="1400" dirty="0" err="1"/>
              <a:t>Kulesza</a:t>
            </a:r>
            <a:r>
              <a:rPr lang="en-US" sz="1400" dirty="0"/>
              <a:t>, M., Watkins, K.E., Ober, A.J., </a:t>
            </a:r>
            <a:r>
              <a:rPr lang="en-US" sz="1400" dirty="0" err="1"/>
              <a:t>Osilla</a:t>
            </a:r>
            <a:r>
              <a:rPr lang="en-US" sz="1400" dirty="0"/>
              <a:t>, K.C., &amp; Ewing, B. (2017). Internalized stigma as an independent risk factor for substance use problems among primary care patients: Rationale and preliminary support. </a:t>
            </a:r>
            <a:r>
              <a:rPr lang="en-US" sz="1400" i="1" dirty="0"/>
              <a:t>Drug and Alcohol Dependence, 180</a:t>
            </a:r>
            <a:r>
              <a:rPr lang="en-US" sz="1400" dirty="0"/>
              <a:t>, 52-55.</a:t>
            </a:r>
          </a:p>
          <a:p>
            <a:pPr marL="285750" indent="-285750">
              <a:buFont typeface="Arial" panose="020B0604020202020204" pitchFamily="34" charset="0"/>
              <a:buChar char="•"/>
            </a:pPr>
            <a:r>
              <a:rPr lang="en-US" sz="1400" dirty="0"/>
              <a:t>Livingston, J.D., &amp; Boyd, J. (2010). Correlates and consequences of internalized stigma for people living with mental illness: A systematic review and meta-analysis. </a:t>
            </a:r>
            <a:r>
              <a:rPr lang="en-US" sz="1400" i="1" dirty="0"/>
              <a:t>Social Science &amp; Medicine, 71,</a:t>
            </a:r>
            <a:r>
              <a:rPr lang="en-US" sz="1400" dirty="0"/>
              <a:t> 2150-2161.</a:t>
            </a:r>
          </a:p>
          <a:p>
            <a:pPr marL="285750" indent="-285750">
              <a:buFont typeface="Arial" panose="020B0604020202020204" pitchFamily="34" charset="0"/>
              <a:buChar char="•"/>
            </a:pPr>
            <a:r>
              <a:rPr lang="en-US" sz="1400" dirty="0"/>
              <a:t>MacLean, R. (2018). Resources to address stigma related to sexuality, substance use and sexually transmitted and blood-borne infections. </a:t>
            </a:r>
            <a:r>
              <a:rPr lang="en-US" sz="1400" i="1" dirty="0"/>
              <a:t>Canada Community Disease Report, 44</a:t>
            </a:r>
            <a:r>
              <a:rPr lang="en-US" sz="1400" dirty="0"/>
              <a:t>(2), 62-67.</a:t>
            </a:r>
          </a:p>
          <a:p>
            <a:pPr marL="285750" indent="-285750">
              <a:buFont typeface="Arial" panose="020B0604020202020204" pitchFamily="34" charset="0"/>
              <a:buChar char="•"/>
            </a:pPr>
            <a:r>
              <a:rPr lang="en-US" sz="1400" dirty="0"/>
              <a:t>McCann, T.V., &amp; </a:t>
            </a:r>
            <a:r>
              <a:rPr lang="en-US" sz="1400" dirty="0" err="1"/>
              <a:t>Lubman</a:t>
            </a:r>
            <a:r>
              <a:rPr lang="en-US" sz="1400" dirty="0"/>
              <a:t>, D.I. (2018). Stigma experience of families supporting an adult member with substance misuse. </a:t>
            </a:r>
            <a:r>
              <a:rPr lang="en-US" sz="1400" i="1" dirty="0"/>
              <a:t>International Journal of Mental Health Nursing, 27</a:t>
            </a:r>
            <a:r>
              <a:rPr lang="en-US" sz="1400" dirty="0"/>
              <a:t>, 693-701.</a:t>
            </a:r>
          </a:p>
          <a:p>
            <a:pPr marL="285750" indent="-285750">
              <a:buFont typeface="Arial" panose="020B0604020202020204" pitchFamily="34" charset="0"/>
              <a:buChar char="•"/>
            </a:pPr>
            <a:r>
              <a:rPr lang="en-US" sz="1400" dirty="0"/>
              <a:t>McGinty, E.E., Goldman, H.H., </a:t>
            </a:r>
            <a:r>
              <a:rPr lang="en-US" sz="1400" dirty="0" err="1"/>
              <a:t>Pescosolido</a:t>
            </a:r>
            <a:r>
              <a:rPr lang="en-US" sz="1400" dirty="0"/>
              <a:t>, B., &amp; Barry, C.L. (2015). Portraying mental illness and drug addiction as treatable health conditions: Effects of a randomized experiment on stigma and discrimination. </a:t>
            </a:r>
            <a:r>
              <a:rPr lang="en-US" sz="1400" i="1" dirty="0"/>
              <a:t>Social Science &amp; Medicine, 126</a:t>
            </a:r>
            <a:r>
              <a:rPr lang="en-US" sz="1400" dirty="0"/>
              <a:t>, 73-85.</a:t>
            </a:r>
          </a:p>
          <a:p>
            <a:pPr marL="285750" indent="-285750">
              <a:buFont typeface="Arial" panose="020B0604020202020204" pitchFamily="34" charset="0"/>
              <a:buChar char="•"/>
            </a:pPr>
            <a:r>
              <a:rPr lang="en-US" sz="1400" dirty="0"/>
              <a:t>Moore, M.D., Ali, S., </a:t>
            </a:r>
            <a:r>
              <a:rPr lang="en-US" sz="1400" dirty="0" err="1"/>
              <a:t>Burnich</a:t>
            </a:r>
            <a:r>
              <a:rPr lang="en-US" sz="1400" dirty="0"/>
              <a:t>-Line, D., Gonzales, W., &amp; Stanton, M.V. (2020). Stigma, opioids, and public health messaging: The need to disentangle behavior from identity.</a:t>
            </a:r>
            <a:r>
              <a:rPr lang="en-US" sz="1400" i="1" dirty="0"/>
              <a:t> American Journal of Public Health, 110</a:t>
            </a:r>
            <a:r>
              <a:rPr lang="en-US" sz="1400" dirty="0"/>
              <a:t>(6) 807-810.</a:t>
            </a:r>
          </a:p>
          <a:p>
            <a:pPr marL="285750" indent="-285750">
              <a:buFont typeface="Arial" panose="020B0604020202020204" pitchFamily="34" charset="0"/>
              <a:buChar char="•"/>
            </a:pPr>
            <a:r>
              <a:rPr lang="en-US" sz="1400" dirty="0"/>
              <a:t>Mendoza, S., Hatcher, A.E., &amp; Hansen, H. (2019). Race, stigma, and addiction. In J.D. Avery &amp; J.J. Avery, (Eds.), </a:t>
            </a:r>
            <a:r>
              <a:rPr lang="en-US" sz="1400" i="1" dirty="0"/>
              <a:t>The stigma of addiction: An essential guide</a:t>
            </a:r>
            <a:r>
              <a:rPr lang="en-US" sz="1400" dirty="0"/>
              <a:t>, (pp.131-152). Cham, Switzerland: Springer Nature.</a:t>
            </a:r>
          </a:p>
          <a:p>
            <a:pPr marL="285750" indent="-285750">
              <a:buFont typeface="Arial" panose="020B0604020202020204" pitchFamily="34" charset="0"/>
              <a:buChar char="•"/>
            </a:pPr>
            <a:r>
              <a:rPr lang="en-US" sz="1400" dirty="0"/>
              <a:t>National Academies of Science, Engineering, and Medicine (NAS). (2016). </a:t>
            </a:r>
            <a:r>
              <a:rPr lang="en-US" sz="1400" i="1" dirty="0"/>
              <a:t>Ending discrimination against people with mental and substance use disorders: The evidence for stigma chang</a:t>
            </a:r>
            <a:r>
              <a:rPr lang="en-US" sz="1400" dirty="0"/>
              <a:t>e. Washington, DC: National Academies Press. Retrieved from https://www.ncbi.nlm.nih.gov/books/NBK384915/ </a:t>
            </a:r>
          </a:p>
          <a:p>
            <a:pPr marL="285750" indent="-285750">
              <a:buFont typeface="Arial" panose="020B0604020202020204" pitchFamily="34" charset="0"/>
              <a:buChar char="•"/>
            </a:pPr>
            <a:r>
              <a:rPr lang="en-US" sz="1400" dirty="0"/>
              <a:t>National Institute on Drug Abuse (NIDA). (2020). Words matter—Terms to use and avoid when talking about addiction. Retrieved from </a:t>
            </a:r>
            <a:r>
              <a:rPr lang="en-US" sz="1400" dirty="0">
                <a:hlinkClick r:id="rId2"/>
              </a:rPr>
              <a:t>https://www.drugabuse.gov/nidamed-medical-health-professionals/health-professions-education/words-matter-terms-to-use-avoid-when-talking-about-addiction</a:t>
            </a: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46938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A7C2F-A439-42F4-A5C7-FD5EBD8B0E1E}"/>
              </a:ext>
            </a:extLst>
          </p:cNvPr>
          <p:cNvSpPr>
            <a:spLocks noGrp="1"/>
          </p:cNvSpPr>
          <p:nvPr>
            <p:ph type="sldNum" sz="quarter" idx="12"/>
          </p:nvPr>
        </p:nvSpPr>
        <p:spPr/>
        <p:txBody>
          <a:bodyPr/>
          <a:lstStyle/>
          <a:p>
            <a:fld id="{9CD8D479-8942-46E8-A226-A4E01F7A105C}" type="slidenum">
              <a:rPr lang="en-US" smtClean="0"/>
              <a:t>56</a:t>
            </a:fld>
            <a:endParaRPr lang="en-US"/>
          </a:p>
        </p:txBody>
      </p:sp>
      <p:sp>
        <p:nvSpPr>
          <p:cNvPr id="6" name="TextBox 5">
            <a:extLst>
              <a:ext uri="{FF2B5EF4-FFF2-40B4-BE49-F238E27FC236}">
                <a16:creationId xmlns:a16="http://schemas.microsoft.com/office/drawing/2014/main" id="{CA1A996A-739F-4DFF-AC36-B4BC6D45E3FD}"/>
              </a:ext>
            </a:extLst>
          </p:cNvPr>
          <p:cNvSpPr txBox="1"/>
          <p:nvPr/>
        </p:nvSpPr>
        <p:spPr>
          <a:xfrm>
            <a:off x="463603" y="263078"/>
            <a:ext cx="7933765" cy="6370975"/>
          </a:xfrm>
          <a:prstGeom prst="rect">
            <a:avLst/>
          </a:prstGeom>
          <a:noFill/>
        </p:spPr>
        <p:txBody>
          <a:bodyPr wrap="square">
            <a:spAutoFit/>
          </a:bodyPr>
          <a:lstStyle/>
          <a:p>
            <a:pPr marL="285750" indent="-285750">
              <a:buFont typeface="Arial" panose="020B0604020202020204" pitchFamily="34" charset="0"/>
              <a:buChar char="•"/>
            </a:pPr>
            <a:r>
              <a:rPr lang="en-US" sz="1400" dirty="0" err="1"/>
              <a:t>Nieweglowski</a:t>
            </a:r>
            <a:r>
              <a:rPr lang="en-US" sz="1400" dirty="0"/>
              <a:t>, K., </a:t>
            </a:r>
            <a:r>
              <a:rPr lang="en-US" sz="1400" dirty="0" err="1"/>
              <a:t>Dubke</a:t>
            </a:r>
            <a:r>
              <a:rPr lang="en-US" sz="1400" dirty="0"/>
              <a:t>, R., </a:t>
            </a:r>
            <a:r>
              <a:rPr lang="en-US" sz="1400" dirty="0" err="1"/>
              <a:t>Mulfinger</a:t>
            </a:r>
            <a:r>
              <a:rPr lang="en-US" sz="1400" dirty="0"/>
              <a:t>, N., Sheehan, L., &amp; Corrigan, P.W. (2019). Understanding the factor structure of the public stigma of substance use disorder. </a:t>
            </a:r>
            <a:r>
              <a:rPr lang="en-US" sz="1400" i="1" dirty="0"/>
              <a:t>Addiction Research &amp; Theory, 27</a:t>
            </a:r>
            <a:r>
              <a:rPr lang="en-US" sz="1400" dirty="0"/>
              <a:t>(2), 156-161.</a:t>
            </a:r>
          </a:p>
          <a:p>
            <a:pPr marL="285750" indent="-285750">
              <a:buFont typeface="Arial" panose="020B0604020202020204" pitchFamily="34" charset="0"/>
              <a:buChar char="•"/>
            </a:pPr>
            <a:r>
              <a:rPr lang="en-US" sz="1400" dirty="0"/>
              <a:t>Office of National Drug Control Policy (ONDCP). (2017). Changing the language of addiction. Retrieved from </a:t>
            </a:r>
            <a:r>
              <a:rPr lang="en-US" sz="1400" dirty="0">
                <a:hlinkClick r:id="rId2"/>
              </a:rPr>
              <a:t>https://www.whitehouse.gov/sites/whitehouse.gov/files/images/Memo%20-%20Changing%20Federal%20Terminology%20Regrading%20Substance%20Use%20and%20Substance%20Use%20Disorders.pdf</a:t>
            </a:r>
            <a:r>
              <a:rPr lang="en-US" sz="1400" dirty="0"/>
              <a:t> </a:t>
            </a:r>
          </a:p>
          <a:p>
            <a:pPr marL="285750" indent="-285750">
              <a:buFont typeface="Arial" panose="020B0604020202020204" pitchFamily="34" charset="0"/>
              <a:buChar char="•"/>
            </a:pPr>
            <a:r>
              <a:rPr lang="en-US" sz="1400" dirty="0" err="1"/>
              <a:t>O’shay</a:t>
            </a:r>
            <a:r>
              <a:rPr lang="en-US" sz="1400" dirty="0"/>
              <a:t>-Wallace, S. (2020). “We weren’t raised that way”: Using stigma management communication theory to understand how families manage the stigma of substance abuse. </a:t>
            </a:r>
            <a:r>
              <a:rPr lang="en-US" sz="1400" i="1" dirty="0"/>
              <a:t>Health Communication, 35</a:t>
            </a:r>
            <a:r>
              <a:rPr lang="en-US" sz="1400" dirty="0"/>
              <a:t>(4), 465-474.</a:t>
            </a:r>
          </a:p>
          <a:p>
            <a:pPr marL="285750" indent="-285750">
              <a:buFont typeface="Arial" panose="020B0604020202020204" pitchFamily="34" charset="0"/>
              <a:buChar char="•"/>
            </a:pPr>
            <a:r>
              <a:rPr lang="en-US" sz="1400" dirty="0"/>
              <a:t>Paris, R., </a:t>
            </a:r>
            <a:r>
              <a:rPr lang="en-US" sz="1400" dirty="0" err="1"/>
              <a:t>Herriott</a:t>
            </a:r>
            <a:r>
              <a:rPr lang="en-US" sz="1400" dirty="0"/>
              <a:t>, A.L., Maru, M., Hacking, S.E., &amp; Sommer, A.R. (2020). Secrecy versus disclosure: Women with substance use disorders share experiences in help seeking during pregnancy. </a:t>
            </a:r>
            <a:r>
              <a:rPr lang="en-US" sz="1400" i="1" dirty="0"/>
              <a:t>Maternal and Child Health Journal.</a:t>
            </a:r>
          </a:p>
          <a:p>
            <a:pPr marL="285750" indent="-285750">
              <a:buFont typeface="Arial" panose="020B0604020202020204" pitchFamily="34" charset="0"/>
              <a:buChar char="•"/>
            </a:pPr>
            <a:r>
              <a:rPr lang="en-US" sz="1400" dirty="0"/>
              <a:t>Reber, K.M., Schlegel, A.B., Braswell, E.F., &amp; Shepherd, E.G. (2020). Neonatal abstinence syndrome: Recognition, management, and prevention. In A.L. Begun &amp; M.M. Murray, (Eds.), The Routledge handbook of social work and addictive behaviors, (pp. 158-173). NY: Routledge.</a:t>
            </a:r>
          </a:p>
          <a:p>
            <a:pPr marL="285750" indent="-285750">
              <a:buFont typeface="Arial" panose="020B0604020202020204" pitchFamily="34" charset="0"/>
              <a:buChar char="•"/>
            </a:pPr>
            <a:r>
              <a:rPr lang="en-US" sz="1400" dirty="0"/>
              <a:t>Reed, B.G. (1985). Drug misuse and dependency in women: The meaning and implications of being considered a special population or minority group. </a:t>
            </a:r>
            <a:r>
              <a:rPr lang="en-US" sz="1400" i="1" dirty="0"/>
              <a:t>The International Journal of the Addictions, 20</a:t>
            </a:r>
            <a:r>
              <a:rPr lang="en-US" sz="1400" dirty="0"/>
              <a:t>(1), 13-62.</a:t>
            </a:r>
          </a:p>
          <a:p>
            <a:pPr marL="285750" indent="-285750">
              <a:buFont typeface="Arial" panose="020B0604020202020204" pitchFamily="34" charset="0"/>
              <a:buChar char="•"/>
            </a:pPr>
            <a:r>
              <a:rPr lang="en-US" sz="1400" dirty="0"/>
              <a:t>Robinson, S.M. (2017). “Alcoholic” or “Person with alcohol use disorder”? Applying person-first diagnostic terminology in the clinical domain. </a:t>
            </a:r>
            <a:r>
              <a:rPr lang="en-US" sz="1400" i="1" dirty="0"/>
              <a:t>Substance Abuse, 38</a:t>
            </a:r>
            <a:r>
              <a:rPr lang="en-US" sz="1400" dirty="0"/>
              <a:t>(1), 9-14.</a:t>
            </a:r>
          </a:p>
          <a:p>
            <a:pPr marL="285750" indent="-285750">
              <a:buFont typeface="Arial" panose="020B0604020202020204" pitchFamily="34" charset="0"/>
              <a:buChar char="•"/>
            </a:pPr>
            <a:r>
              <a:rPr lang="en-US" sz="1400" dirty="0"/>
              <a:t>Silverman, M.J. (2019). Therapeutic songwriting for perceived stigma and perceived social support in adults with substance use disorder: A cluster-randomized effectiveness study. </a:t>
            </a:r>
            <a:r>
              <a:rPr lang="en-US" sz="1400" i="1" dirty="0"/>
              <a:t>Substance Use &amp; Misuse, 55</a:t>
            </a:r>
            <a:r>
              <a:rPr lang="en-US" sz="1400" dirty="0"/>
              <a:t>(5), 763-771.</a:t>
            </a:r>
          </a:p>
          <a:p>
            <a:pPr marL="285750" indent="-285750">
              <a:buFont typeface="Arial" panose="020B0604020202020204" pitchFamily="34" charset="0"/>
              <a:buChar char="•"/>
            </a:pPr>
            <a:r>
              <a:rPr lang="en-US" sz="1400" dirty="0"/>
              <a:t>Room, R., Rehm, J., Trotter, R.T., </a:t>
            </a:r>
            <a:r>
              <a:rPr lang="en-US" sz="1400" dirty="0" err="1"/>
              <a:t>Pagla</a:t>
            </a:r>
            <a:r>
              <a:rPr lang="en-US" sz="1400" dirty="0"/>
              <a:t>, A., &amp; </a:t>
            </a:r>
            <a:r>
              <a:rPr lang="en-US" sz="1400" dirty="0" err="1"/>
              <a:t>Ustun</a:t>
            </a:r>
            <a:r>
              <a:rPr lang="en-US" sz="1400" dirty="0"/>
              <a:t>, R.B. (2001). Cross-cultural views on stigma, valuation, parity, and societal values towards disability. In T.B. </a:t>
            </a:r>
            <a:r>
              <a:rPr lang="en-US" sz="1400" dirty="0" err="1"/>
              <a:t>Üstün</a:t>
            </a:r>
            <a:r>
              <a:rPr lang="en-US" sz="1400" dirty="0"/>
              <a:t>, S. </a:t>
            </a:r>
            <a:r>
              <a:rPr lang="en-US" sz="1400" dirty="0" err="1"/>
              <a:t>Chatterji</a:t>
            </a:r>
            <a:r>
              <a:rPr lang="en-US" sz="1400" dirty="0"/>
              <a:t>, J. Rehm, S. Saxena, &amp; J.E. </a:t>
            </a:r>
            <a:r>
              <a:rPr lang="en-US" sz="1400" dirty="0" err="1"/>
              <a:t>Bickenbach</a:t>
            </a:r>
            <a:r>
              <a:rPr lang="en-US" sz="1400" dirty="0"/>
              <a:t> (Eds.), </a:t>
            </a:r>
            <a:r>
              <a:rPr lang="en-US" sz="1400" i="1" dirty="0"/>
              <a:t>Disability and culture: Universalism and diversity,</a:t>
            </a:r>
            <a:r>
              <a:rPr lang="en-US" sz="1400" dirty="0"/>
              <a:t> (pp. 247-291).  Seattle, WA: </a:t>
            </a:r>
            <a:r>
              <a:rPr lang="en-US" sz="1400" dirty="0" err="1"/>
              <a:t>Hogrefe</a:t>
            </a:r>
            <a:r>
              <a:rPr lang="en-US" sz="1400" dirty="0"/>
              <a:t> &amp; Huber.</a:t>
            </a:r>
          </a:p>
          <a:p>
            <a:pPr marL="285750" indent="-285750">
              <a:buFont typeface="Arial" panose="020B0604020202020204" pitchFamily="34" charset="0"/>
              <a:buChar char="•"/>
            </a:pPr>
            <a:endParaRPr lang="en-US" sz="1600" dirty="0">
              <a:highlight>
                <a:srgbClr val="FFFF00"/>
              </a:highlight>
            </a:endParaRPr>
          </a:p>
        </p:txBody>
      </p:sp>
    </p:spTree>
    <p:extLst>
      <p:ext uri="{BB962C8B-B14F-4D97-AF65-F5344CB8AC3E}">
        <p14:creationId xmlns:p14="http://schemas.microsoft.com/office/powerpoint/2010/main" val="32076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1B5D14-1E3A-45C8-A5D8-411D24AF128C}"/>
              </a:ext>
            </a:extLst>
          </p:cNvPr>
          <p:cNvSpPr>
            <a:spLocks noGrp="1"/>
          </p:cNvSpPr>
          <p:nvPr>
            <p:ph type="sldNum" sz="quarter" idx="12"/>
          </p:nvPr>
        </p:nvSpPr>
        <p:spPr/>
        <p:txBody>
          <a:bodyPr/>
          <a:lstStyle/>
          <a:p>
            <a:fld id="{9CD8D479-8942-46E8-A226-A4E01F7A105C}" type="slidenum">
              <a:rPr lang="en-US" smtClean="0"/>
              <a:t>57</a:t>
            </a:fld>
            <a:endParaRPr lang="en-US"/>
          </a:p>
        </p:txBody>
      </p:sp>
      <p:sp>
        <p:nvSpPr>
          <p:cNvPr id="6" name="TextBox 5">
            <a:extLst>
              <a:ext uri="{FF2B5EF4-FFF2-40B4-BE49-F238E27FC236}">
                <a16:creationId xmlns:a16="http://schemas.microsoft.com/office/drawing/2014/main" id="{75A6AD91-E61C-4073-84D2-B464B3E5BF19}"/>
              </a:ext>
            </a:extLst>
          </p:cNvPr>
          <p:cNvSpPr txBox="1"/>
          <p:nvPr/>
        </p:nvSpPr>
        <p:spPr>
          <a:xfrm>
            <a:off x="523240" y="568629"/>
            <a:ext cx="8097520" cy="5724644"/>
          </a:xfrm>
          <a:prstGeom prst="rect">
            <a:avLst/>
          </a:prstGeom>
          <a:noFill/>
        </p:spPr>
        <p:txBody>
          <a:bodyPr wrap="square">
            <a:spAutoFit/>
          </a:bodyPr>
          <a:lstStyle/>
          <a:p>
            <a:pPr marL="285750" indent="-285750">
              <a:buFont typeface="Arial" panose="020B0604020202020204" pitchFamily="34" charset="0"/>
              <a:buChar char="•"/>
            </a:pPr>
            <a:r>
              <a:rPr lang="en-US" sz="1400" dirty="0"/>
              <a:t>Rose, S.J., </a:t>
            </a:r>
            <a:r>
              <a:rPr lang="en-US" sz="1400" dirty="0" err="1"/>
              <a:t>LeBel</a:t>
            </a:r>
            <a:r>
              <a:rPr lang="en-US" sz="1400" dirty="0"/>
              <a:t>, T.P., Begun, A.L., &amp; Fuhrmann, D. (2014). Looking out from the inside: Incarcerated women’s perceived barriers to treatment of substance use. </a:t>
            </a:r>
            <a:r>
              <a:rPr lang="en-US" sz="1400" i="1" dirty="0"/>
              <a:t>Journal of Offender Rehabilitation, 54</a:t>
            </a:r>
            <a:r>
              <a:rPr lang="en-US" sz="1400" dirty="0"/>
              <a:t>(4), 310-316.</a:t>
            </a:r>
            <a:endParaRPr lang="en-US" sz="1400" dirty="0">
              <a:highlight>
                <a:srgbClr val="FFFF00"/>
              </a:highlight>
            </a:endParaRPr>
          </a:p>
          <a:p>
            <a:pPr marL="285750" indent="-285750">
              <a:buFont typeface="Arial" panose="020B0604020202020204" pitchFamily="34" charset="0"/>
              <a:buChar char="•"/>
            </a:pPr>
            <a:r>
              <a:rPr lang="en-US" sz="1400" dirty="0"/>
              <a:t>Smith, L.R., Earnshaw, V.A., Copenhaver, M.M., &amp; Cunningham, C.O. (2016). Substance use stigma: Reliability and validity of a theory-based scale for substance-using populations.</a:t>
            </a:r>
            <a:r>
              <a:rPr lang="en-US" sz="1400" i="1" dirty="0"/>
              <a:t> Drug and Alcohol Dependence, 162</a:t>
            </a:r>
            <a:r>
              <a:rPr lang="en-US" sz="1400" dirty="0"/>
              <a:t>, 34-43.</a:t>
            </a:r>
          </a:p>
          <a:p>
            <a:pPr marL="285750" indent="-285750">
              <a:buFont typeface="Arial" panose="020B0604020202020204" pitchFamily="34" charset="0"/>
              <a:buChar char="•"/>
            </a:pPr>
            <a:r>
              <a:rPr lang="en-US" sz="1400" dirty="0"/>
              <a:t>Snodgrass, S. (2018). The power of words: Changing the language of addiction. Retrieved from </a:t>
            </a:r>
            <a:r>
              <a:rPr lang="en-US" sz="1400" dirty="0">
                <a:hlinkClick r:id="rId2"/>
              </a:rPr>
              <a:t>http://broken-no-more.org/power-words/</a:t>
            </a:r>
            <a:r>
              <a:rPr lang="en-US" sz="1400" dirty="0"/>
              <a:t> </a:t>
            </a:r>
          </a:p>
          <a:p>
            <a:pPr marL="285750" indent="-285750">
              <a:buFont typeface="Arial" panose="020B0604020202020204" pitchFamily="34" charset="0"/>
              <a:buChar char="•"/>
            </a:pPr>
            <a:r>
              <a:rPr lang="en-US" sz="1400" dirty="0">
                <a:latin typeface="+mj-lt"/>
              </a:rPr>
              <a:t>Soto, S.J., &amp; Stuart, M.J. (2014). Beliefs about substance abusing clients among social work students. CSUSB </a:t>
            </a:r>
            <a:r>
              <a:rPr lang="en-US" sz="1400" dirty="0" err="1">
                <a:latin typeface="+mj-lt"/>
              </a:rPr>
              <a:t>Scholarworks</a:t>
            </a:r>
            <a:r>
              <a:rPr lang="en-US" sz="1400" dirty="0">
                <a:latin typeface="+mj-lt"/>
              </a:rPr>
              <a:t>. Retrieved from </a:t>
            </a:r>
            <a:r>
              <a:rPr lang="en-US" sz="1400" b="0" i="0" u="none" strike="noStrike" baseline="0" dirty="0">
                <a:solidFill>
                  <a:srgbClr val="000000"/>
                </a:solidFill>
                <a:latin typeface="+mj-lt"/>
              </a:rPr>
              <a:t>https://scholarworks.lib.csusb.edu/etd/17 </a:t>
            </a:r>
          </a:p>
          <a:p>
            <a:pPr marL="285750" indent="-285750">
              <a:buFont typeface="Arial" panose="020B0604020202020204" pitchFamily="34" charset="0"/>
              <a:buChar char="•"/>
            </a:pPr>
            <a:r>
              <a:rPr lang="en-US" sz="1400" dirty="0">
                <a:solidFill>
                  <a:srgbClr val="000000"/>
                </a:solidFill>
                <a:latin typeface="+mj-lt"/>
              </a:rPr>
              <a:t>Stringer, K.L., &amp; Baker, E.H. (2018). Stigma as a barrier to substance abuse treatment among those with unmet need: An analysis of parenthood and marital status. </a:t>
            </a:r>
            <a:r>
              <a:rPr lang="en-US" sz="1400" i="1" dirty="0">
                <a:solidFill>
                  <a:srgbClr val="000000"/>
                </a:solidFill>
                <a:latin typeface="+mj-lt"/>
              </a:rPr>
              <a:t>Journal of Family Issues, 39</a:t>
            </a:r>
            <a:r>
              <a:rPr lang="en-US" sz="1400" dirty="0">
                <a:solidFill>
                  <a:srgbClr val="000000"/>
                </a:solidFill>
                <a:latin typeface="+mj-lt"/>
              </a:rPr>
              <a:t>(1), 3-27.</a:t>
            </a:r>
          </a:p>
          <a:p>
            <a:pPr marL="285750" indent="-285750">
              <a:buFont typeface="Arial" panose="020B0604020202020204" pitchFamily="34" charset="0"/>
              <a:buChar char="•"/>
            </a:pPr>
            <a:r>
              <a:rPr lang="en-US" sz="1400" dirty="0" err="1">
                <a:solidFill>
                  <a:srgbClr val="000000"/>
                </a:solidFill>
                <a:latin typeface="+mj-lt"/>
              </a:rPr>
              <a:t>Tuliao</a:t>
            </a:r>
            <a:r>
              <a:rPr lang="en-US" sz="1400" dirty="0">
                <a:solidFill>
                  <a:srgbClr val="000000"/>
                </a:solidFill>
                <a:latin typeface="+mj-lt"/>
              </a:rPr>
              <a:t>, A.P., &amp; </a:t>
            </a:r>
            <a:r>
              <a:rPr lang="en-US" sz="1400" dirty="0" err="1">
                <a:solidFill>
                  <a:srgbClr val="000000"/>
                </a:solidFill>
                <a:latin typeface="+mj-lt"/>
              </a:rPr>
              <a:t>Holyoak</a:t>
            </a:r>
            <a:r>
              <a:rPr lang="en-US" sz="1400" dirty="0">
                <a:solidFill>
                  <a:srgbClr val="000000"/>
                </a:solidFill>
                <a:latin typeface="+mj-lt"/>
              </a:rPr>
              <a:t>, D. (2020). Psychometric properties of the perceived stigma towards substance users scale: Factor structure, internal consistency, and associations with help-seeking variables. </a:t>
            </a:r>
            <a:r>
              <a:rPr lang="en-US" sz="1400" i="1" dirty="0">
                <a:solidFill>
                  <a:srgbClr val="000000"/>
                </a:solidFill>
                <a:latin typeface="+mj-lt"/>
              </a:rPr>
              <a:t>The American Journal of Drug and Alcohol Abuse, 46</a:t>
            </a:r>
            <a:r>
              <a:rPr lang="en-US" sz="1400" dirty="0">
                <a:solidFill>
                  <a:srgbClr val="000000"/>
                </a:solidFill>
                <a:latin typeface="+mj-lt"/>
              </a:rPr>
              <a:t>(2), 158-166.</a:t>
            </a:r>
          </a:p>
          <a:p>
            <a:pPr marL="285750" indent="-285750">
              <a:buFont typeface="Arial" panose="020B0604020202020204" pitchFamily="34" charset="0"/>
              <a:buChar char="•"/>
            </a:pPr>
            <a:r>
              <a:rPr lang="en-US" sz="1400" dirty="0"/>
              <a:t>van </a:t>
            </a:r>
            <a:r>
              <a:rPr lang="en-US" sz="1400" dirty="0" err="1"/>
              <a:t>Boekel</a:t>
            </a:r>
            <a:r>
              <a:rPr lang="en-US" sz="1400" dirty="0"/>
              <a:t>, L.C., Brouwers, E.P.M., van </a:t>
            </a:r>
            <a:r>
              <a:rPr lang="en-US" sz="1400" dirty="0" err="1"/>
              <a:t>Weeghel</a:t>
            </a:r>
            <a:r>
              <a:rPr lang="en-US" sz="1400" dirty="0"/>
              <a:t>, J., &amp; </a:t>
            </a:r>
            <a:r>
              <a:rPr lang="en-US" sz="1400" dirty="0" err="1"/>
              <a:t>Garretsen</a:t>
            </a:r>
            <a:r>
              <a:rPr lang="en-US" sz="1400" dirty="0"/>
              <a:t>, H.F.L. (2013). Stigma among health professionals towards patients with substance use disorders and its consequences for healthcare delivery: Systematic review. </a:t>
            </a:r>
            <a:r>
              <a:rPr lang="en-US" sz="1400" i="1" dirty="0"/>
              <a:t>Drug and Alcohol Dependence, 131</a:t>
            </a:r>
            <a:r>
              <a:rPr lang="en-US" sz="1400" dirty="0"/>
              <a:t>, 23-35.</a:t>
            </a:r>
          </a:p>
          <a:p>
            <a:pPr marL="285750" indent="-285750">
              <a:buFont typeface="Arial" panose="020B0604020202020204" pitchFamily="34" charset="0"/>
              <a:buChar char="•"/>
            </a:pPr>
            <a:r>
              <a:rPr lang="en-US" sz="1400" dirty="0"/>
              <a:t>van </a:t>
            </a:r>
            <a:r>
              <a:rPr lang="en-US" sz="1400" dirty="0" err="1"/>
              <a:t>Boekel</a:t>
            </a:r>
            <a:r>
              <a:rPr lang="en-US" sz="1400" dirty="0"/>
              <a:t>, L.C., Brouwers, E.P.M., van </a:t>
            </a:r>
            <a:r>
              <a:rPr lang="en-US" sz="1400" dirty="0" err="1"/>
              <a:t>Weeghel</a:t>
            </a:r>
            <a:r>
              <a:rPr lang="en-US" sz="1400" dirty="0"/>
              <a:t>, J., &amp; </a:t>
            </a:r>
            <a:r>
              <a:rPr lang="en-US" sz="1400" dirty="0" err="1"/>
              <a:t>Garretsen</a:t>
            </a:r>
            <a:r>
              <a:rPr lang="en-US" sz="1400" dirty="0"/>
              <a:t>, H.F.L. (2015). Comparing </a:t>
            </a:r>
            <a:r>
              <a:rPr lang="en-US" sz="1400" dirty="0" err="1"/>
              <a:t>stigmatising</a:t>
            </a:r>
            <a:r>
              <a:rPr lang="en-US" sz="1400" dirty="0"/>
              <a:t> attitudes towards people with substance use disorders between the general public, GPs, mental health and addiction specialists and clients.</a:t>
            </a:r>
            <a:r>
              <a:rPr lang="en-US" sz="1400" i="1" dirty="0"/>
              <a:t> International Journal of Social Psychiatry, 61</a:t>
            </a:r>
            <a:r>
              <a:rPr lang="en-US" sz="1400" dirty="0"/>
              <a:t>(6), 539-549.</a:t>
            </a:r>
          </a:p>
          <a:p>
            <a:pPr marL="285750" indent="-285750">
              <a:buFont typeface="Arial" panose="020B0604020202020204" pitchFamily="34" charset="0"/>
              <a:buChar char="•"/>
            </a:pPr>
            <a:r>
              <a:rPr lang="en-US" sz="1400" dirty="0"/>
              <a:t>Verhaeghe, M., &amp; </a:t>
            </a:r>
            <a:r>
              <a:rPr lang="en-US" sz="1400" dirty="0" err="1"/>
              <a:t>Bracke</a:t>
            </a:r>
            <a:r>
              <a:rPr lang="en-US" sz="1400" dirty="0"/>
              <a:t>, P. (2012). Associative stigma among mental health professionals: Implications for professional and service user well-being. </a:t>
            </a:r>
            <a:r>
              <a:rPr lang="en-US" sz="1400" i="1" dirty="0"/>
              <a:t>Journal of Health and Social Behavior, 53</a:t>
            </a:r>
            <a:r>
              <a:rPr lang="en-US" sz="1400" dirty="0"/>
              <a:t>(1), 17-32.</a:t>
            </a:r>
          </a:p>
          <a:p>
            <a:pPr marL="285750" indent="-285750">
              <a:buFont typeface="Arial" panose="020B0604020202020204" pitchFamily="34" charset="0"/>
              <a:buChar char="•"/>
            </a:pPr>
            <a:r>
              <a:rPr lang="en-US" sz="1400" dirty="0" err="1"/>
              <a:t>Wakeman</a:t>
            </a:r>
            <a:r>
              <a:rPr lang="en-US" sz="1400" dirty="0"/>
              <a:t>, S.E. (2019). The language of addiction. In J.D. Avery &amp; J.J. Avery, (Eds.), </a:t>
            </a:r>
            <a:r>
              <a:rPr lang="en-US" sz="1400" i="1" dirty="0"/>
              <a:t>The stigma of addiction: An essential guide</a:t>
            </a:r>
            <a:r>
              <a:rPr lang="en-US" sz="1400" dirty="0"/>
              <a:t>, (pp.71-80). Cham, Switzerland: Springer Nature.</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0612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B6356-4EE1-4E90-B0D4-2B04FD4183E0}"/>
              </a:ext>
            </a:extLst>
          </p:cNvPr>
          <p:cNvSpPr>
            <a:spLocks noGrp="1"/>
          </p:cNvSpPr>
          <p:nvPr>
            <p:ph type="sldNum" sz="quarter" idx="12"/>
          </p:nvPr>
        </p:nvSpPr>
        <p:spPr/>
        <p:txBody>
          <a:bodyPr/>
          <a:lstStyle/>
          <a:p>
            <a:fld id="{9CD8D479-8942-46E8-A226-A4E01F7A105C}" type="slidenum">
              <a:rPr lang="en-US" smtClean="0"/>
              <a:t>58</a:t>
            </a:fld>
            <a:endParaRPr lang="en-US"/>
          </a:p>
        </p:txBody>
      </p:sp>
      <p:sp>
        <p:nvSpPr>
          <p:cNvPr id="6" name="TextBox 5">
            <a:extLst>
              <a:ext uri="{FF2B5EF4-FFF2-40B4-BE49-F238E27FC236}">
                <a16:creationId xmlns:a16="http://schemas.microsoft.com/office/drawing/2014/main" id="{F2A6F76D-3F40-45EA-BF3C-B8670221C1E6}"/>
              </a:ext>
            </a:extLst>
          </p:cNvPr>
          <p:cNvSpPr txBox="1"/>
          <p:nvPr/>
        </p:nvSpPr>
        <p:spPr>
          <a:xfrm>
            <a:off x="614855" y="411176"/>
            <a:ext cx="7914289" cy="3785652"/>
          </a:xfrm>
          <a:prstGeom prst="rect">
            <a:avLst/>
          </a:prstGeom>
          <a:noFill/>
        </p:spPr>
        <p:txBody>
          <a:bodyPr wrap="square">
            <a:spAutoFit/>
          </a:bodyPr>
          <a:lstStyle/>
          <a:p>
            <a:pPr marL="285750" indent="-285750">
              <a:buFont typeface="Arial" panose="020B0604020202020204" pitchFamily="34" charset="0"/>
              <a:buChar char="•"/>
            </a:pPr>
            <a:r>
              <a:rPr lang="en-US" sz="1400" dirty="0"/>
              <a:t>Wilkens, C., &amp; Foote, J. (2019). “Bad parents,” “codependents,” and other stigmatizing myths about substance use disorder in the family. In J.D. Avery &amp; J.J. Avery, (Eds.), </a:t>
            </a:r>
            <a:r>
              <a:rPr lang="en-US" sz="1400" i="1" dirty="0"/>
              <a:t>The stigma of addiction: An essential guide</a:t>
            </a:r>
            <a:r>
              <a:rPr lang="en-US" sz="1400" dirty="0"/>
              <a:t>, (pp.33-54). Cham, Switzerland: Springer </a:t>
            </a:r>
            <a:r>
              <a:rPr lang="en-US" sz="1400"/>
              <a:t>Nature.</a:t>
            </a:r>
          </a:p>
          <a:p>
            <a:pPr marL="285750" indent="-285750">
              <a:buFont typeface="Arial" panose="020B0604020202020204" pitchFamily="34" charset="0"/>
              <a:buChar char="•"/>
            </a:pPr>
            <a:r>
              <a:rPr lang="en-US" sz="1400" dirty="0"/>
              <a:t>Witte, T.H., Wright, A., &amp; Stinson, E.A. (2019). Factors influencing stigma toward individuals who have substance use disorders. </a:t>
            </a:r>
            <a:r>
              <a:rPr lang="en-US" sz="1400" i="1" dirty="0"/>
              <a:t>Substance Use &amp; Misuse, 54</a:t>
            </a:r>
            <a:r>
              <a:rPr lang="en-US" sz="1400" dirty="0"/>
              <a:t>(7), 1115-1124.</a:t>
            </a:r>
          </a:p>
          <a:p>
            <a:pPr marL="285750" indent="-285750">
              <a:buFont typeface="Arial" panose="020B0604020202020204" pitchFamily="34" charset="0"/>
              <a:buChar char="•"/>
            </a:pPr>
            <a:r>
              <a:rPr lang="en-US" sz="1400" dirty="0" err="1"/>
              <a:t>Wogen</a:t>
            </a:r>
            <a:r>
              <a:rPr lang="en-US" sz="1400" dirty="0"/>
              <a:t>, J., &amp; Restrepo, M.T. (2020). Human rights, stigma, and substance use.  </a:t>
            </a:r>
            <a:r>
              <a:rPr lang="en-US" sz="1400" i="1" dirty="0"/>
              <a:t>Health and Human Rights Journal, 22</a:t>
            </a:r>
            <a:r>
              <a:rPr lang="en-US" sz="1400" dirty="0"/>
              <a:t>(1), 51-60.</a:t>
            </a:r>
          </a:p>
          <a:p>
            <a:pPr marL="285750" indent="-285750">
              <a:buFont typeface="Arial" panose="020B0604020202020204" pitchFamily="34" charset="0"/>
              <a:buChar char="•"/>
            </a:pPr>
            <a:r>
              <a:rPr lang="en-US" sz="1400" dirty="0"/>
              <a:t>Woods, J.S., &amp; Joseph, H. (2012). Reducing stigma through education to enhance medication-assisted recovery. </a:t>
            </a:r>
            <a:r>
              <a:rPr lang="en-US" sz="1400" i="1" dirty="0"/>
              <a:t>Journal of Addictive Diseases, 31</a:t>
            </a:r>
            <a:r>
              <a:rPr lang="en-US" sz="1400" dirty="0"/>
              <a:t>, 226-235.</a:t>
            </a:r>
          </a:p>
          <a:p>
            <a:pPr marL="285750" indent="-285750">
              <a:buFont typeface="Arial" panose="020B0604020202020204" pitchFamily="34" charset="0"/>
              <a:buChar char="•"/>
            </a:pPr>
            <a:r>
              <a:rPr lang="en-US" sz="1400" dirty="0"/>
              <a:t>Wu, I.H., </a:t>
            </a:r>
            <a:r>
              <a:rPr lang="en-US" sz="1400" dirty="0" err="1"/>
              <a:t>Bathje</a:t>
            </a:r>
            <a:r>
              <a:rPr lang="en-US" sz="1400" dirty="0"/>
              <a:t>, G.J., </a:t>
            </a:r>
            <a:r>
              <a:rPr lang="en-US" sz="1400" dirty="0" err="1"/>
              <a:t>Kalibatseva</a:t>
            </a:r>
            <a:r>
              <a:rPr lang="en-US" sz="1400" dirty="0"/>
              <a:t>, Z., Sung, D.H., Leong, F.T.L., &amp; Collins-Eaglin, J. (2017). Stigma, mental health, and counseling service use: A person-centered approach to mental health stigma profiles. </a:t>
            </a:r>
            <a:r>
              <a:rPr lang="en-US" sz="1400" i="1" dirty="0"/>
              <a:t>Psychological Services, 14</a:t>
            </a:r>
            <a:r>
              <a:rPr lang="en-US" sz="1400" dirty="0"/>
              <a:t>(4), 490-501.</a:t>
            </a:r>
          </a:p>
          <a:p>
            <a:pPr marL="285750" indent="-285750">
              <a:buFont typeface="Arial" panose="020B0604020202020204" pitchFamily="34" charset="0"/>
              <a:buChar char="•"/>
            </a:pPr>
            <a:r>
              <a:rPr lang="en-US" sz="1400" dirty="0"/>
              <a:t>Yang, L.H., Wong, L.Y., </a:t>
            </a:r>
            <a:r>
              <a:rPr lang="en-US" sz="1400" dirty="0" err="1"/>
              <a:t>Grivel</a:t>
            </a:r>
            <a:r>
              <a:rPr lang="en-US" sz="1400" dirty="0"/>
              <a:t>, M.M., &amp; </a:t>
            </a:r>
            <a:r>
              <a:rPr lang="en-US" sz="1400" dirty="0" err="1"/>
              <a:t>Hasin</a:t>
            </a:r>
            <a:r>
              <a:rPr lang="en-US" sz="1400" dirty="0"/>
              <a:t>, D.S. (2017). Stigma and substance use disorders: An international phenomenon. </a:t>
            </a:r>
            <a:r>
              <a:rPr lang="en-US" sz="1400" i="1" dirty="0"/>
              <a:t>Current Opinion in Psychiatry, 30</a:t>
            </a:r>
            <a:r>
              <a:rPr lang="en-US" sz="1400" dirty="0"/>
              <a:t>(5), 378-388.</a:t>
            </a:r>
          </a:p>
          <a:p>
            <a:pPr marL="285750" indent="-285750">
              <a:buFont typeface="Arial" panose="020B0604020202020204" pitchFamily="34" charset="0"/>
              <a:buChar char="•"/>
            </a:pPr>
            <a:r>
              <a:rPr lang="en-US" sz="1400" dirty="0"/>
              <a:t>Zwick, J., </a:t>
            </a:r>
            <a:r>
              <a:rPr lang="en-US" sz="1400" dirty="0" err="1"/>
              <a:t>Appleseth</a:t>
            </a:r>
            <a:r>
              <a:rPr lang="en-US" sz="1400" dirty="0"/>
              <a:t>, H., &amp; Arndt, S. (2020). Stigma: How it affects the substance use disorder patient. Substance Abuse Treatment, prevention, and policy. </a:t>
            </a:r>
            <a:r>
              <a:rPr lang="en-US" sz="1400" i="1" dirty="0"/>
              <a:t>BMC, 15</a:t>
            </a:r>
            <a:r>
              <a:rPr lang="en-US" sz="1400" dirty="0"/>
              <a:t>(50), 1-4.</a:t>
            </a:r>
          </a:p>
          <a:p>
            <a:pPr marL="285750" indent="-285750">
              <a:buFont typeface="Arial" panose="020B0604020202020204" pitchFamily="34" charset="0"/>
              <a:buChar char="•"/>
            </a:pPr>
            <a:endParaRPr lang="en-US" sz="1600" dirty="0">
              <a:highlight>
                <a:srgbClr val="FFFF00"/>
              </a:highlight>
            </a:endParaRPr>
          </a:p>
        </p:txBody>
      </p:sp>
    </p:spTree>
    <p:extLst>
      <p:ext uri="{BB962C8B-B14F-4D97-AF65-F5344CB8AC3E}">
        <p14:creationId xmlns:p14="http://schemas.microsoft.com/office/powerpoint/2010/main" val="121976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D757-1862-46BD-B96A-E06152D1B29F}"/>
              </a:ext>
            </a:extLst>
          </p:cNvPr>
          <p:cNvSpPr>
            <a:spLocks noGrp="1"/>
          </p:cNvSpPr>
          <p:nvPr>
            <p:ph type="title"/>
          </p:nvPr>
        </p:nvSpPr>
        <p:spPr/>
        <p:txBody>
          <a:bodyPr>
            <a:normAutofit/>
          </a:bodyPr>
          <a:lstStyle/>
          <a:p>
            <a:r>
              <a:rPr lang="en-US" sz="3600" dirty="0"/>
              <a:t>Credits</a:t>
            </a:r>
          </a:p>
        </p:txBody>
      </p:sp>
      <p:sp>
        <p:nvSpPr>
          <p:cNvPr id="3" name="Content Placeholder 2">
            <a:extLst>
              <a:ext uri="{FF2B5EF4-FFF2-40B4-BE49-F238E27FC236}">
                <a16:creationId xmlns:a16="http://schemas.microsoft.com/office/drawing/2014/main" id="{394D1CA5-A149-4308-A3EE-C5613935B47D}"/>
              </a:ext>
            </a:extLst>
          </p:cNvPr>
          <p:cNvSpPr>
            <a:spLocks noGrp="1"/>
          </p:cNvSpPr>
          <p:nvPr>
            <p:ph sz="half" idx="1"/>
          </p:nvPr>
        </p:nvSpPr>
        <p:spPr>
          <a:xfrm>
            <a:off x="1057276" y="1556281"/>
            <a:ext cx="7028962" cy="4620682"/>
          </a:xfrm>
        </p:spPr>
        <p:txBody>
          <a:bodyPr/>
          <a:lstStyle/>
          <a:p>
            <a:r>
              <a:rPr lang="en-US" dirty="0"/>
              <a:t>Blaming eggs image from 123rf image id#106661280 copyright </a:t>
            </a:r>
            <a:r>
              <a:rPr lang="en-US" dirty="0" err="1"/>
              <a:t>Nattapong</a:t>
            </a:r>
            <a:r>
              <a:rPr lang="en-US" dirty="0"/>
              <a:t> </a:t>
            </a:r>
            <a:r>
              <a:rPr lang="en-US" dirty="0" err="1"/>
              <a:t>Jasichansugkit</a:t>
            </a:r>
            <a:endParaRPr lang="en-US" dirty="0"/>
          </a:p>
          <a:p>
            <a:r>
              <a:rPr lang="en-US" dirty="0"/>
              <a:t>Jail image by KERBSTONE from </a:t>
            </a:r>
            <a:r>
              <a:rPr lang="en-US" dirty="0" err="1"/>
              <a:t>Pixabay</a:t>
            </a:r>
            <a:endParaRPr lang="en-US" dirty="0"/>
          </a:p>
        </p:txBody>
      </p:sp>
      <p:sp>
        <p:nvSpPr>
          <p:cNvPr id="4" name="Slide Number Placeholder 1">
            <a:extLst>
              <a:ext uri="{FF2B5EF4-FFF2-40B4-BE49-F238E27FC236}">
                <a16:creationId xmlns:a16="http://schemas.microsoft.com/office/drawing/2014/main" id="{541712C7-4E3E-45B9-B1B8-194C53FD5929}"/>
              </a:ext>
            </a:extLst>
          </p:cNvPr>
          <p:cNvSpPr>
            <a:spLocks noGrp="1"/>
          </p:cNvSpPr>
          <p:nvPr>
            <p:ph type="sldNum" sz="quarter" idx="12"/>
          </p:nvPr>
        </p:nvSpPr>
        <p:spPr>
          <a:xfrm>
            <a:off x="0" y="6629400"/>
            <a:ext cx="307802" cy="228600"/>
          </a:xfrm>
        </p:spPr>
        <p:txBody>
          <a:bodyPr/>
          <a:lstStyle/>
          <a:p>
            <a:fld id="{9CD8D479-8942-46E8-A226-A4E01F7A105C}" type="slidenum">
              <a:rPr lang="en-US" smtClean="0"/>
              <a:t>59</a:t>
            </a:fld>
            <a:endParaRPr lang="en-US" dirty="0"/>
          </a:p>
        </p:txBody>
      </p:sp>
    </p:spTree>
    <p:extLst>
      <p:ext uri="{BB962C8B-B14F-4D97-AF65-F5344CB8AC3E}">
        <p14:creationId xmlns:p14="http://schemas.microsoft.com/office/powerpoint/2010/main" val="14205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6</a:t>
            </a:fld>
            <a:endParaRPr lang="en-US"/>
          </a:p>
        </p:txBody>
      </p:sp>
      <p:sp>
        <p:nvSpPr>
          <p:cNvPr id="7" name="Title 1">
            <a:extLst>
              <a:ext uri="{FF2B5EF4-FFF2-40B4-BE49-F238E27FC236}">
                <a16:creationId xmlns:a16="http://schemas.microsoft.com/office/drawing/2014/main" id="{03DD4D90-B1EB-41D8-A79F-57CF747D67FB}"/>
              </a:ext>
            </a:extLst>
          </p:cNvPr>
          <p:cNvSpPr txBox="1">
            <a:spLocks/>
          </p:cNvSpPr>
          <p:nvPr/>
        </p:nvSpPr>
        <p:spPr>
          <a:xfrm>
            <a:off x="628650" y="2707728"/>
            <a:ext cx="7886700" cy="1442544"/>
          </a:xfrm>
          <a:prstGeom prst="rect">
            <a:avLst/>
          </a:prstGeom>
        </p:spPr>
        <p:txBody>
          <a:bodyPr>
            <a:no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dirty="0">
                <a:solidFill>
                  <a:srgbClr val="FF0000"/>
                </a:solidFill>
              </a:rPr>
              <a:t>tweaker</a:t>
            </a:r>
            <a:endParaRPr lang="en-US" sz="8000" dirty="0"/>
          </a:p>
        </p:txBody>
      </p:sp>
    </p:spTree>
    <p:extLst>
      <p:ext uri="{BB962C8B-B14F-4D97-AF65-F5344CB8AC3E}">
        <p14:creationId xmlns:p14="http://schemas.microsoft.com/office/powerpoint/2010/main" val="105419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title box with CSWE (Council on Social Work Education) logo, followed by presentation title Understanding The Brain, Mind, &amp; Psychoactive Substance Misuse, then the presenter information Dr. Audrey Begun, MSW, PhD, The Ohio State University, and Date of May, 2020; to the right, are 3 images one of an African American woman in a classroom that says &quot;Educate&quot; one with a government building that says &quot;Advocate&quot; and one with a woman and man working together that says &quot;Collaborate&quot;"/>
          <p:cNvSpPr>
            <a:spLocks noGrp="1"/>
          </p:cNvSpPr>
          <p:nvPr>
            <p:ph type="ctrTitle"/>
          </p:nvPr>
        </p:nvSpPr>
        <p:spPr>
          <a:xfrm>
            <a:off x="28029" y="3074158"/>
            <a:ext cx="3444054" cy="2104295"/>
          </a:xfrm>
        </p:spPr>
        <p:txBody>
          <a:bodyPr>
            <a:normAutofit/>
          </a:bodyPr>
          <a:lstStyle/>
          <a:p>
            <a:r>
              <a:rPr lang="en-US" sz="3400" dirty="0"/>
              <a:t>THANK  YOU!</a:t>
            </a:r>
          </a:p>
        </p:txBody>
      </p:sp>
      <p:graphicFrame>
        <p:nvGraphicFramePr>
          <p:cNvPr id="5" name="Object 4">
            <a:extLst>
              <a:ext uri="{FF2B5EF4-FFF2-40B4-BE49-F238E27FC236}">
                <a16:creationId xmlns:a16="http://schemas.microsoft.com/office/drawing/2014/main" id="{78105E57-E748-41E7-8C51-7BBDBA2BC8C9}"/>
              </a:ext>
            </a:extLst>
          </p:cNvPr>
          <p:cNvGraphicFramePr>
            <a:graphicFrameLocks noChangeAspect="1"/>
          </p:cNvGraphicFramePr>
          <p:nvPr/>
        </p:nvGraphicFramePr>
        <p:xfrm>
          <a:off x="3498977" y="2487706"/>
          <a:ext cx="5643888" cy="1734670"/>
        </p:xfrm>
        <a:graphic>
          <a:graphicData uri="http://schemas.openxmlformats.org/presentationml/2006/ole">
            <mc:AlternateContent xmlns:mc="http://schemas.openxmlformats.org/markup-compatibility/2006">
              <mc:Choice xmlns:v="urn:schemas-microsoft-com:vml" Requires="v">
                <p:oleObj r:id="rId3" imgW="8253720" imgH="1904760" progId="">
                  <p:embed/>
                </p:oleObj>
              </mc:Choice>
              <mc:Fallback>
                <p:oleObj r:id="rId3" imgW="8253720" imgH="1904760" progId="">
                  <p:embed/>
                  <p:pic>
                    <p:nvPicPr>
                      <p:cNvPr id="5" name="Object 4">
                        <a:extLst>
                          <a:ext uri="{FF2B5EF4-FFF2-40B4-BE49-F238E27FC236}">
                            <a16:creationId xmlns:a16="http://schemas.microsoft.com/office/drawing/2014/main" id="{78105E57-E748-41E7-8C51-7BBDBA2BC8C9}"/>
                          </a:ext>
                        </a:extLst>
                      </p:cNvPr>
                      <p:cNvPicPr/>
                      <p:nvPr/>
                    </p:nvPicPr>
                    <p:blipFill>
                      <a:blip r:embed="rId4"/>
                      <a:stretch>
                        <a:fillRect/>
                      </a:stretch>
                    </p:blipFill>
                    <p:spPr>
                      <a:xfrm>
                        <a:off x="3498977" y="2487706"/>
                        <a:ext cx="5643888" cy="1734670"/>
                      </a:xfrm>
                      <a:prstGeom prst="rect">
                        <a:avLst/>
                      </a:prstGeom>
                    </p:spPr>
                  </p:pic>
                </p:oleObj>
              </mc:Fallback>
            </mc:AlternateContent>
          </a:graphicData>
        </a:graphic>
      </p:graphicFrame>
    </p:spTree>
    <p:extLst>
      <p:ext uri="{BB962C8B-B14F-4D97-AF65-F5344CB8AC3E}">
        <p14:creationId xmlns:p14="http://schemas.microsoft.com/office/powerpoint/2010/main" val="265053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7</a:t>
            </a:fld>
            <a:endParaRPr lang="en-US"/>
          </a:p>
        </p:txBody>
      </p:sp>
      <p:sp>
        <p:nvSpPr>
          <p:cNvPr id="2" name="Title 1">
            <a:extLst>
              <a:ext uri="{FF2B5EF4-FFF2-40B4-BE49-F238E27FC236}">
                <a16:creationId xmlns:a16="http://schemas.microsoft.com/office/drawing/2014/main" id="{3743F213-889B-442A-9C7B-FA4F3AFC6A88}"/>
              </a:ext>
            </a:extLst>
          </p:cNvPr>
          <p:cNvSpPr txBox="1">
            <a:spLocks/>
          </p:cNvSpPr>
          <p:nvPr/>
        </p:nvSpPr>
        <p:spPr>
          <a:xfrm>
            <a:off x="628650" y="2766218"/>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dirty="0">
                <a:solidFill>
                  <a:srgbClr val="FF0000"/>
                </a:solidFill>
              </a:rPr>
              <a:t>addict</a:t>
            </a:r>
          </a:p>
        </p:txBody>
      </p:sp>
    </p:spTree>
    <p:extLst>
      <p:ext uri="{BB962C8B-B14F-4D97-AF65-F5344CB8AC3E}">
        <p14:creationId xmlns:p14="http://schemas.microsoft.com/office/powerpoint/2010/main" val="6856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8</a:t>
            </a:fld>
            <a:endParaRPr lang="en-US"/>
          </a:p>
        </p:txBody>
      </p:sp>
      <p:sp>
        <p:nvSpPr>
          <p:cNvPr id="7" name="Title 1">
            <a:extLst>
              <a:ext uri="{FF2B5EF4-FFF2-40B4-BE49-F238E27FC236}">
                <a16:creationId xmlns:a16="http://schemas.microsoft.com/office/drawing/2014/main" id="{3E2E8743-DC50-49F8-8F86-27DE7CAB434D}"/>
              </a:ext>
            </a:extLst>
          </p:cNvPr>
          <p:cNvSpPr txBox="1">
            <a:spLocks/>
          </p:cNvSpPr>
          <p:nvPr/>
        </p:nvSpPr>
        <p:spPr>
          <a:xfrm>
            <a:off x="628650" y="2766218"/>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a:solidFill>
                  <a:srgbClr val="FF0000"/>
                </a:solidFill>
              </a:rPr>
              <a:t>alcoholic</a:t>
            </a:r>
            <a:endParaRPr lang="en-US" sz="8000" b="1" dirty="0">
              <a:solidFill>
                <a:srgbClr val="FF0000"/>
              </a:solidFill>
            </a:endParaRPr>
          </a:p>
        </p:txBody>
      </p:sp>
    </p:spTree>
    <p:extLst>
      <p:ext uri="{BB962C8B-B14F-4D97-AF65-F5344CB8AC3E}">
        <p14:creationId xmlns:p14="http://schemas.microsoft.com/office/powerpoint/2010/main" val="37170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2BDAD-2C46-486C-9550-0F51CC25AA88}"/>
              </a:ext>
            </a:extLst>
          </p:cNvPr>
          <p:cNvSpPr>
            <a:spLocks noGrp="1"/>
          </p:cNvSpPr>
          <p:nvPr>
            <p:ph type="sldNum" sz="quarter" idx="12"/>
          </p:nvPr>
        </p:nvSpPr>
        <p:spPr/>
        <p:txBody>
          <a:bodyPr/>
          <a:lstStyle/>
          <a:p>
            <a:fld id="{9CD8D479-8942-46E8-A226-A4E01F7A105C}" type="slidenum">
              <a:rPr lang="en-US" smtClean="0"/>
              <a:t>9</a:t>
            </a:fld>
            <a:endParaRPr lang="en-US"/>
          </a:p>
        </p:txBody>
      </p:sp>
      <p:sp>
        <p:nvSpPr>
          <p:cNvPr id="7" name="Title 1">
            <a:extLst>
              <a:ext uri="{FF2B5EF4-FFF2-40B4-BE49-F238E27FC236}">
                <a16:creationId xmlns:a16="http://schemas.microsoft.com/office/drawing/2014/main" id="{D0887A7C-00A2-47EF-B547-672C27B7F369}"/>
              </a:ext>
            </a:extLst>
          </p:cNvPr>
          <p:cNvSpPr txBox="1">
            <a:spLocks/>
          </p:cNvSpPr>
          <p:nvPr/>
        </p:nvSpPr>
        <p:spPr>
          <a:xfrm>
            <a:off x="628650" y="2766218"/>
            <a:ext cx="7886700" cy="1325563"/>
          </a:xfrm>
          <a:prstGeom prst="rect">
            <a:avLst/>
          </a:prstGeom>
        </p:spPr>
        <p:txBody>
          <a:bodyPr>
            <a:normAutofit/>
          </a:bodyPr>
          <a:lst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a:lstStyle>
          <a:p>
            <a:pPr algn="ctr"/>
            <a:r>
              <a:rPr lang="en-US" sz="8000" b="1" dirty="0">
                <a:solidFill>
                  <a:srgbClr val="FF0000"/>
                </a:solidFill>
              </a:rPr>
              <a:t>drug abuser</a:t>
            </a:r>
          </a:p>
        </p:txBody>
      </p:sp>
    </p:spTree>
    <p:extLst>
      <p:ext uri="{BB962C8B-B14F-4D97-AF65-F5344CB8AC3E}">
        <p14:creationId xmlns:p14="http://schemas.microsoft.com/office/powerpoint/2010/main" val="31990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TotalTime>
  <Words>11408</Words>
  <Application>Microsoft Office PowerPoint</Application>
  <PresentationFormat>On-screen Show (4:3)</PresentationFormat>
  <Paragraphs>680</Paragraphs>
  <Slides>60</Slides>
  <Notes>53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60</vt:i4>
      </vt:variant>
    </vt:vector>
  </HeadingPairs>
  <TitlesOfParts>
    <vt:vector size="64" baseType="lpstr">
      <vt:lpstr>Arial</vt:lpstr>
      <vt:lpstr>Corbel</vt:lpstr>
      <vt:lpstr>Times New Roman</vt:lpstr>
      <vt:lpstr>Ecology 16x9</vt:lpstr>
      <vt:lpstr>Addressing Stigma Concerning Substance Misuse</vt:lpstr>
      <vt:lpstr>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Words Matter*  (*it’s not “just” semantics or political correctness)</vt:lpstr>
      <vt:lpstr>PowerPoint Presentation</vt:lpstr>
      <vt:lpstr>PowerPoint Presentation</vt:lpstr>
      <vt:lpstr>PowerPoint Presentation</vt:lpstr>
      <vt:lpstr>PowerPoint Presentation</vt:lpstr>
      <vt:lpstr>PowerPoint Presentation</vt:lpstr>
      <vt:lpstr>stigma  explicit bias   implicit bias</vt:lpstr>
      <vt:lpstr>Stigma Experience: “Why Try?” Effect</vt:lpstr>
      <vt:lpstr>Stigma/Social Disapproval</vt:lpstr>
      <vt:lpstr>PowerPoint Presentation</vt:lpstr>
      <vt:lpstr>PowerPoint Presentation</vt:lpstr>
      <vt:lpstr>PowerPoint Presentation</vt:lpstr>
      <vt:lpstr>PowerPoint Presentation</vt:lpstr>
      <vt:lpstr>Professionals’  Opinions</vt:lpstr>
      <vt:lpstr>Intersectionality &amp; Stigma Interplay</vt:lpstr>
      <vt:lpstr>PowerPoint Presentation</vt:lpstr>
      <vt:lpstr>PowerPoint Presentation</vt:lpstr>
      <vt:lpstr>Three Strikes</vt:lpstr>
      <vt:lpstr>PowerPoint Presentation</vt:lpstr>
      <vt:lpstr>The Disclosure Experience </vt:lpstr>
      <vt:lpstr>The Disclosure Experience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Education</vt:lpstr>
      <vt:lpstr>PowerPoint Presentation</vt:lpstr>
      <vt:lpstr>Therapeutic Citizenship (advocates &amp; change agents)</vt:lpstr>
      <vt:lpstr>PowerPoint Presentation</vt:lpstr>
      <vt:lpstr>Peer Recovery Support &amp;  Anti-Stereotypes</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Credits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Stigma Concerning Substance Misuse</dc:title>
  <dc:creator>Audrey Begun</dc:creator>
  <cp:lastModifiedBy>Faith San Felice</cp:lastModifiedBy>
  <cp:revision>49</cp:revision>
  <dcterms:created xsi:type="dcterms:W3CDTF">2021-01-12T17:43:21Z</dcterms:created>
  <dcterms:modified xsi:type="dcterms:W3CDTF">2021-03-05T15:06:26Z</dcterms:modified>
</cp:coreProperties>
</file>