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8" r:id="rId2"/>
    <p:sldId id="354" r:id="rId3"/>
    <p:sldId id="357" r:id="rId4"/>
    <p:sldId id="358" r:id="rId5"/>
    <p:sldId id="412" r:id="rId6"/>
    <p:sldId id="436" r:id="rId7"/>
    <p:sldId id="344" r:id="rId8"/>
    <p:sldId id="418" r:id="rId9"/>
    <p:sldId id="419" r:id="rId10"/>
    <p:sldId id="388" r:id="rId11"/>
    <p:sldId id="420" r:id="rId12"/>
    <p:sldId id="421" r:id="rId13"/>
    <p:sldId id="406" r:id="rId14"/>
    <p:sldId id="433" r:id="rId15"/>
    <p:sldId id="430" r:id="rId16"/>
    <p:sldId id="391" r:id="rId17"/>
    <p:sldId id="431" r:id="rId18"/>
    <p:sldId id="389" r:id="rId19"/>
    <p:sldId id="422" r:id="rId20"/>
    <p:sldId id="423" r:id="rId21"/>
    <p:sldId id="424" r:id="rId22"/>
    <p:sldId id="425" r:id="rId23"/>
    <p:sldId id="426" r:id="rId24"/>
    <p:sldId id="427" r:id="rId25"/>
    <p:sldId id="361" r:id="rId26"/>
    <p:sldId id="371" r:id="rId27"/>
    <p:sldId id="372" r:id="rId28"/>
    <p:sldId id="401" r:id="rId29"/>
    <p:sldId id="373" r:id="rId30"/>
    <p:sldId id="365" r:id="rId31"/>
    <p:sldId id="362" r:id="rId32"/>
    <p:sldId id="349" r:id="rId33"/>
    <p:sldId id="382" r:id="rId34"/>
    <p:sldId id="413" r:id="rId35"/>
    <p:sldId id="414" r:id="rId36"/>
    <p:sldId id="417" r:id="rId37"/>
    <p:sldId id="346" r:id="rId38"/>
    <p:sldId id="383" r:id="rId39"/>
    <p:sldId id="345" r:id="rId40"/>
    <p:sldId id="384" r:id="rId41"/>
    <p:sldId id="347" r:id="rId42"/>
    <p:sldId id="376" r:id="rId43"/>
    <p:sldId id="398" r:id="rId44"/>
    <p:sldId id="399" r:id="rId45"/>
    <p:sldId id="400" r:id="rId46"/>
    <p:sldId id="434" r:id="rId47"/>
    <p:sldId id="380" r:id="rId48"/>
    <p:sldId id="415" r:id="rId49"/>
    <p:sldId id="435" r:id="rId50"/>
    <p:sldId id="403" r:id="rId51"/>
    <p:sldId id="348" r:id="rId52"/>
    <p:sldId id="396" r:id="rId53"/>
    <p:sldId id="385" r:id="rId54"/>
    <p:sldId id="350" r:id="rId55"/>
    <p:sldId id="386" r:id="rId56"/>
    <p:sldId id="432" r:id="rId57"/>
    <p:sldId id="407" r:id="rId58"/>
    <p:sldId id="404" r:id="rId59"/>
    <p:sldId id="428" r:id="rId60"/>
    <p:sldId id="353" r:id="rId61"/>
    <p:sldId id="351" r:id="rId62"/>
    <p:sldId id="409" r:id="rId63"/>
    <p:sldId id="288" r:id="rId64"/>
    <p:sldId id="289" r:id="rId65"/>
    <p:sldId id="387" r:id="rId66"/>
    <p:sldId id="329" r:id="rId67"/>
    <p:sldId id="343" r:id="rId68"/>
    <p:sldId id="416" r:id="rId69"/>
    <p:sldId id="410" r:id="rId70"/>
    <p:sldId id="393" r:id="rId71"/>
    <p:sldId id="411" r:id="rId72"/>
    <p:sldId id="405" r:id="rId73"/>
    <p:sldId id="429" r:id="rId74"/>
    <p:sldId id="35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Begun" initials="AB" lastIdx="1" clrIdx="0">
    <p:extLst>
      <p:ext uri="{19B8F6BF-5375-455C-9EA6-DF929625EA0E}">
        <p15:presenceInfo xmlns:p15="http://schemas.microsoft.com/office/powerpoint/2012/main" userId="00483d9f387899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5A3F"/>
    <a:srgbClr val="FA5D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58040" autoAdjust="0"/>
  </p:normalViewPr>
  <p:slideViewPr>
    <p:cSldViewPr snapToGrid="0">
      <p:cViewPr varScale="1">
        <p:scale>
          <a:sx n="62" d="100"/>
          <a:sy n="62" d="100"/>
        </p:scale>
        <p:origin x="2862" y="72"/>
      </p:cViewPr>
      <p:guideLst>
        <p:guide orient="horz" pos="2160"/>
        <p:guide pos="288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image" Target="../media/image5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E8A34-7AB0-46C2-8719-E1360DDEF22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3AB4E7F-E01D-43B6-9BF2-9394ADAB99CF}">
      <dgm:prSet phldrT="[Text]"/>
      <dgm:spPr/>
      <dgm:t>
        <a:bodyPr/>
        <a:lstStyle/>
        <a:p>
          <a:r>
            <a:rPr lang="en-US" dirty="0"/>
            <a:t>technology</a:t>
          </a:r>
        </a:p>
      </dgm:t>
    </dgm:pt>
    <dgm:pt modelId="{5F214B6A-D08D-4D2E-849A-31934A80AEBA}" type="parTrans" cxnId="{0627C99D-CE98-4B40-B8C0-9DC4C4C77677}">
      <dgm:prSet/>
      <dgm:spPr/>
      <dgm:t>
        <a:bodyPr/>
        <a:lstStyle/>
        <a:p>
          <a:endParaRPr lang="en-US"/>
        </a:p>
      </dgm:t>
    </dgm:pt>
    <dgm:pt modelId="{A91D9995-B73A-49E6-8D45-AE3716CB2B7F}" type="sibTrans" cxnId="{0627C99D-CE98-4B40-B8C0-9DC4C4C77677}">
      <dgm:prSet/>
      <dgm:spPr/>
      <dgm:t>
        <a:bodyPr/>
        <a:lstStyle/>
        <a:p>
          <a:endParaRPr lang="en-US"/>
        </a:p>
      </dgm:t>
    </dgm:pt>
    <dgm:pt modelId="{50BA5DF6-D334-49F3-95FD-8AC5CCCCE126}">
      <dgm:prSet phldrT="[Text]"/>
      <dgm:spPr/>
      <dgm:t>
        <a:bodyPr/>
        <a:lstStyle/>
        <a:p>
          <a:r>
            <a:rPr lang="en-US" dirty="0"/>
            <a:t>digital</a:t>
          </a:r>
        </a:p>
      </dgm:t>
    </dgm:pt>
    <dgm:pt modelId="{E8C84034-0C28-4446-9E80-B9DE9EEF8E06}" type="parTrans" cxnId="{C3806675-9A4E-4A8F-83D8-010B47132823}">
      <dgm:prSet/>
      <dgm:spPr/>
      <dgm:t>
        <a:bodyPr/>
        <a:lstStyle/>
        <a:p>
          <a:endParaRPr lang="en-US"/>
        </a:p>
      </dgm:t>
    </dgm:pt>
    <dgm:pt modelId="{88AB3ADA-5495-4089-9AC0-177835203860}" type="sibTrans" cxnId="{C3806675-9A4E-4A8F-83D8-010B47132823}">
      <dgm:prSet/>
      <dgm:spPr/>
      <dgm:t>
        <a:bodyPr/>
        <a:lstStyle/>
        <a:p>
          <a:endParaRPr lang="en-US"/>
        </a:p>
      </dgm:t>
    </dgm:pt>
    <dgm:pt modelId="{72C67FAD-3E51-4E61-A322-FAAA6F2D972C}">
      <dgm:prSet phldrT="[Text]"/>
      <dgm:spPr/>
      <dgm:t>
        <a:bodyPr/>
        <a:lstStyle/>
        <a:p>
          <a:r>
            <a:rPr lang="en-US" dirty="0"/>
            <a:t>virtual</a:t>
          </a:r>
        </a:p>
      </dgm:t>
    </dgm:pt>
    <dgm:pt modelId="{4E6FA09A-FF2C-41E4-8C61-AB690322E43F}" type="parTrans" cxnId="{6E40C78F-1CD9-4BAC-BC7B-74C4ED8ADCCC}">
      <dgm:prSet/>
      <dgm:spPr/>
      <dgm:t>
        <a:bodyPr/>
        <a:lstStyle/>
        <a:p>
          <a:endParaRPr lang="en-US"/>
        </a:p>
      </dgm:t>
    </dgm:pt>
    <dgm:pt modelId="{114B5E15-845B-4D1E-9DB5-F748EB3F46D3}" type="sibTrans" cxnId="{6E40C78F-1CD9-4BAC-BC7B-74C4ED8ADCCC}">
      <dgm:prSet/>
      <dgm:spPr/>
      <dgm:t>
        <a:bodyPr/>
        <a:lstStyle/>
        <a:p>
          <a:endParaRPr lang="en-US"/>
        </a:p>
      </dgm:t>
    </dgm:pt>
    <dgm:pt modelId="{24C4B8F8-2C62-4DB5-A9B6-3FFDBEAD1E5D}">
      <dgm:prSet phldrT="[Text]"/>
      <dgm:spPr/>
      <dgm:t>
        <a:bodyPr/>
        <a:lstStyle/>
        <a:p>
          <a:r>
            <a:rPr lang="en-US" dirty="0"/>
            <a:t>online</a:t>
          </a:r>
        </a:p>
      </dgm:t>
    </dgm:pt>
    <dgm:pt modelId="{EF7B3256-81D9-4FE0-98C5-6A97E93A9A1D}" type="parTrans" cxnId="{D8523040-07E3-4F43-A140-00802ACCBA51}">
      <dgm:prSet/>
      <dgm:spPr/>
      <dgm:t>
        <a:bodyPr/>
        <a:lstStyle/>
        <a:p>
          <a:endParaRPr lang="en-US"/>
        </a:p>
      </dgm:t>
    </dgm:pt>
    <dgm:pt modelId="{8083745D-CE4C-48D9-8A79-24B7FE3C5E1A}" type="sibTrans" cxnId="{D8523040-07E3-4F43-A140-00802ACCBA51}">
      <dgm:prSet/>
      <dgm:spPr/>
      <dgm:t>
        <a:bodyPr/>
        <a:lstStyle/>
        <a:p>
          <a:endParaRPr lang="en-US"/>
        </a:p>
      </dgm:t>
    </dgm:pt>
    <dgm:pt modelId="{5421707C-D5DE-45D8-89B7-91467DEE097B}">
      <dgm:prSet/>
      <dgm:spPr/>
      <dgm:t>
        <a:bodyPr/>
        <a:lstStyle/>
        <a:p>
          <a:r>
            <a:rPr lang="en-US"/>
            <a:t>telehealth</a:t>
          </a:r>
          <a:endParaRPr lang="en-US" dirty="0"/>
        </a:p>
      </dgm:t>
    </dgm:pt>
    <dgm:pt modelId="{70AD9677-BE7D-48F3-AD9E-C8B8CC6A11FF}" type="parTrans" cxnId="{535ACC33-A4FD-4A27-8FFE-5CDDC0369E56}">
      <dgm:prSet/>
      <dgm:spPr/>
      <dgm:t>
        <a:bodyPr/>
        <a:lstStyle/>
        <a:p>
          <a:endParaRPr lang="en-US"/>
        </a:p>
      </dgm:t>
    </dgm:pt>
    <dgm:pt modelId="{AB6B99D8-6D65-4410-8654-2ABF1DB7C479}" type="sibTrans" cxnId="{535ACC33-A4FD-4A27-8FFE-5CDDC0369E56}">
      <dgm:prSet/>
      <dgm:spPr/>
      <dgm:t>
        <a:bodyPr/>
        <a:lstStyle/>
        <a:p>
          <a:endParaRPr lang="en-US"/>
        </a:p>
      </dgm:t>
    </dgm:pt>
    <dgm:pt modelId="{AA93CCED-3FE0-4879-B42F-6448708B1E40}" type="pres">
      <dgm:prSet presAssocID="{241E8A34-7AB0-46C2-8719-E1360DDEF225}" presName="diagram" presStyleCnt="0">
        <dgm:presLayoutVars>
          <dgm:dir/>
          <dgm:resizeHandles val="exact"/>
        </dgm:presLayoutVars>
      </dgm:prSet>
      <dgm:spPr/>
    </dgm:pt>
    <dgm:pt modelId="{E40BA107-B48E-41B4-AE57-6DCB14E42E85}" type="pres">
      <dgm:prSet presAssocID="{E3AB4E7F-E01D-43B6-9BF2-9394ADAB99CF}" presName="node" presStyleLbl="node1" presStyleIdx="0" presStyleCnt="5">
        <dgm:presLayoutVars>
          <dgm:bulletEnabled val="1"/>
        </dgm:presLayoutVars>
      </dgm:prSet>
      <dgm:spPr/>
    </dgm:pt>
    <dgm:pt modelId="{A3194D41-12C4-4628-92FF-89B812EA38C9}" type="pres">
      <dgm:prSet presAssocID="{A91D9995-B73A-49E6-8D45-AE3716CB2B7F}" presName="sibTrans" presStyleCnt="0"/>
      <dgm:spPr/>
    </dgm:pt>
    <dgm:pt modelId="{B5A3A3D4-3756-44D1-8AF2-4E9B1F6022AC}" type="pres">
      <dgm:prSet presAssocID="{50BA5DF6-D334-49F3-95FD-8AC5CCCCE126}" presName="node" presStyleLbl="node1" presStyleIdx="1" presStyleCnt="5">
        <dgm:presLayoutVars>
          <dgm:bulletEnabled val="1"/>
        </dgm:presLayoutVars>
      </dgm:prSet>
      <dgm:spPr/>
    </dgm:pt>
    <dgm:pt modelId="{A02AF394-D35C-4E96-9D78-4C9CA9D8A7BC}" type="pres">
      <dgm:prSet presAssocID="{88AB3ADA-5495-4089-9AC0-177835203860}" presName="sibTrans" presStyleCnt="0"/>
      <dgm:spPr/>
    </dgm:pt>
    <dgm:pt modelId="{9CBCB8C3-74B2-4924-9BA1-4520FF62AC1D}" type="pres">
      <dgm:prSet presAssocID="{72C67FAD-3E51-4E61-A322-FAAA6F2D972C}" presName="node" presStyleLbl="node1" presStyleIdx="2" presStyleCnt="5">
        <dgm:presLayoutVars>
          <dgm:bulletEnabled val="1"/>
        </dgm:presLayoutVars>
      </dgm:prSet>
      <dgm:spPr/>
    </dgm:pt>
    <dgm:pt modelId="{CC048336-71F8-4077-B310-FE4182ABBA66}" type="pres">
      <dgm:prSet presAssocID="{114B5E15-845B-4D1E-9DB5-F748EB3F46D3}" presName="sibTrans" presStyleCnt="0"/>
      <dgm:spPr/>
    </dgm:pt>
    <dgm:pt modelId="{8716E170-94BC-453E-AA34-57100F9E55C0}" type="pres">
      <dgm:prSet presAssocID="{24C4B8F8-2C62-4DB5-A9B6-3FFDBEAD1E5D}" presName="node" presStyleLbl="node1" presStyleIdx="3" presStyleCnt="5">
        <dgm:presLayoutVars>
          <dgm:bulletEnabled val="1"/>
        </dgm:presLayoutVars>
      </dgm:prSet>
      <dgm:spPr/>
    </dgm:pt>
    <dgm:pt modelId="{AFB92E6D-8B46-4D2A-800B-46436FD1B146}" type="pres">
      <dgm:prSet presAssocID="{8083745D-CE4C-48D9-8A79-24B7FE3C5E1A}" presName="sibTrans" presStyleCnt="0"/>
      <dgm:spPr/>
    </dgm:pt>
    <dgm:pt modelId="{1D94C07D-27D5-42B4-90FE-4A416FF23E6E}" type="pres">
      <dgm:prSet presAssocID="{5421707C-D5DE-45D8-89B7-91467DEE097B}" presName="node" presStyleLbl="node1" presStyleIdx="4" presStyleCnt="5">
        <dgm:presLayoutVars>
          <dgm:bulletEnabled val="1"/>
        </dgm:presLayoutVars>
      </dgm:prSet>
      <dgm:spPr/>
    </dgm:pt>
  </dgm:ptLst>
  <dgm:cxnLst>
    <dgm:cxn modelId="{BD56600E-59CA-4DB5-8605-D4A40E84294D}" type="presOf" srcId="{241E8A34-7AB0-46C2-8719-E1360DDEF225}" destId="{AA93CCED-3FE0-4879-B42F-6448708B1E40}" srcOrd="0" destOrd="0" presId="urn:microsoft.com/office/officeart/2005/8/layout/default"/>
    <dgm:cxn modelId="{8A3FED11-B0D7-4F1A-9D32-2F8683EF9932}" type="presOf" srcId="{72C67FAD-3E51-4E61-A322-FAAA6F2D972C}" destId="{9CBCB8C3-74B2-4924-9BA1-4520FF62AC1D}" srcOrd="0" destOrd="0" presId="urn:microsoft.com/office/officeart/2005/8/layout/default"/>
    <dgm:cxn modelId="{535ACC33-A4FD-4A27-8FFE-5CDDC0369E56}" srcId="{241E8A34-7AB0-46C2-8719-E1360DDEF225}" destId="{5421707C-D5DE-45D8-89B7-91467DEE097B}" srcOrd="4" destOrd="0" parTransId="{70AD9677-BE7D-48F3-AD9E-C8B8CC6A11FF}" sibTransId="{AB6B99D8-6D65-4410-8654-2ABF1DB7C479}"/>
    <dgm:cxn modelId="{D8523040-07E3-4F43-A140-00802ACCBA51}" srcId="{241E8A34-7AB0-46C2-8719-E1360DDEF225}" destId="{24C4B8F8-2C62-4DB5-A9B6-3FFDBEAD1E5D}" srcOrd="3" destOrd="0" parTransId="{EF7B3256-81D9-4FE0-98C5-6A97E93A9A1D}" sibTransId="{8083745D-CE4C-48D9-8A79-24B7FE3C5E1A}"/>
    <dgm:cxn modelId="{CBD40474-F1C9-49A3-830A-D09DA18177B8}" type="presOf" srcId="{E3AB4E7F-E01D-43B6-9BF2-9394ADAB99CF}" destId="{E40BA107-B48E-41B4-AE57-6DCB14E42E85}" srcOrd="0" destOrd="0" presId="urn:microsoft.com/office/officeart/2005/8/layout/default"/>
    <dgm:cxn modelId="{C3806675-9A4E-4A8F-83D8-010B47132823}" srcId="{241E8A34-7AB0-46C2-8719-E1360DDEF225}" destId="{50BA5DF6-D334-49F3-95FD-8AC5CCCCE126}" srcOrd="1" destOrd="0" parTransId="{E8C84034-0C28-4446-9E80-B9DE9EEF8E06}" sibTransId="{88AB3ADA-5495-4089-9AC0-177835203860}"/>
    <dgm:cxn modelId="{6E40C78F-1CD9-4BAC-BC7B-74C4ED8ADCCC}" srcId="{241E8A34-7AB0-46C2-8719-E1360DDEF225}" destId="{72C67FAD-3E51-4E61-A322-FAAA6F2D972C}" srcOrd="2" destOrd="0" parTransId="{4E6FA09A-FF2C-41E4-8C61-AB690322E43F}" sibTransId="{114B5E15-845B-4D1E-9DB5-F748EB3F46D3}"/>
    <dgm:cxn modelId="{D61E469D-C9FE-44AC-8394-C055D69AC2ED}" type="presOf" srcId="{5421707C-D5DE-45D8-89B7-91467DEE097B}" destId="{1D94C07D-27D5-42B4-90FE-4A416FF23E6E}" srcOrd="0" destOrd="0" presId="urn:microsoft.com/office/officeart/2005/8/layout/default"/>
    <dgm:cxn modelId="{0627C99D-CE98-4B40-B8C0-9DC4C4C77677}" srcId="{241E8A34-7AB0-46C2-8719-E1360DDEF225}" destId="{E3AB4E7F-E01D-43B6-9BF2-9394ADAB99CF}" srcOrd="0" destOrd="0" parTransId="{5F214B6A-D08D-4D2E-849A-31934A80AEBA}" sibTransId="{A91D9995-B73A-49E6-8D45-AE3716CB2B7F}"/>
    <dgm:cxn modelId="{05F2F1B5-10CB-4D9B-B363-662845081240}" type="presOf" srcId="{50BA5DF6-D334-49F3-95FD-8AC5CCCCE126}" destId="{B5A3A3D4-3756-44D1-8AF2-4E9B1F6022AC}" srcOrd="0" destOrd="0" presId="urn:microsoft.com/office/officeart/2005/8/layout/default"/>
    <dgm:cxn modelId="{71D5F6B7-4A85-49E0-93A4-1F8FE8442EF0}" type="presOf" srcId="{24C4B8F8-2C62-4DB5-A9B6-3FFDBEAD1E5D}" destId="{8716E170-94BC-453E-AA34-57100F9E55C0}" srcOrd="0" destOrd="0" presId="urn:microsoft.com/office/officeart/2005/8/layout/default"/>
    <dgm:cxn modelId="{2A39C707-E84F-4684-A7F2-91DC41974003}" type="presParOf" srcId="{AA93CCED-3FE0-4879-B42F-6448708B1E40}" destId="{E40BA107-B48E-41B4-AE57-6DCB14E42E85}" srcOrd="0" destOrd="0" presId="urn:microsoft.com/office/officeart/2005/8/layout/default"/>
    <dgm:cxn modelId="{69BBBD28-4B14-4544-BE57-C34FF719CE56}" type="presParOf" srcId="{AA93CCED-3FE0-4879-B42F-6448708B1E40}" destId="{A3194D41-12C4-4628-92FF-89B812EA38C9}" srcOrd="1" destOrd="0" presId="urn:microsoft.com/office/officeart/2005/8/layout/default"/>
    <dgm:cxn modelId="{20FEA904-08CC-4E80-BA35-E232E303CCBD}" type="presParOf" srcId="{AA93CCED-3FE0-4879-B42F-6448708B1E40}" destId="{B5A3A3D4-3756-44D1-8AF2-4E9B1F6022AC}" srcOrd="2" destOrd="0" presId="urn:microsoft.com/office/officeart/2005/8/layout/default"/>
    <dgm:cxn modelId="{9FA2C8F1-EB93-456C-8EDF-868ECECB4FC0}" type="presParOf" srcId="{AA93CCED-3FE0-4879-B42F-6448708B1E40}" destId="{A02AF394-D35C-4E96-9D78-4C9CA9D8A7BC}" srcOrd="3" destOrd="0" presId="urn:microsoft.com/office/officeart/2005/8/layout/default"/>
    <dgm:cxn modelId="{E767635C-F060-48BD-B66A-0C6888E67592}" type="presParOf" srcId="{AA93CCED-3FE0-4879-B42F-6448708B1E40}" destId="{9CBCB8C3-74B2-4924-9BA1-4520FF62AC1D}" srcOrd="4" destOrd="0" presId="urn:microsoft.com/office/officeart/2005/8/layout/default"/>
    <dgm:cxn modelId="{84BC7A55-93B3-4708-96E2-79CF328C9E20}" type="presParOf" srcId="{AA93CCED-3FE0-4879-B42F-6448708B1E40}" destId="{CC048336-71F8-4077-B310-FE4182ABBA66}" srcOrd="5" destOrd="0" presId="urn:microsoft.com/office/officeart/2005/8/layout/default"/>
    <dgm:cxn modelId="{C5EC65C7-95F0-421E-A023-898B0BA13FE9}" type="presParOf" srcId="{AA93CCED-3FE0-4879-B42F-6448708B1E40}" destId="{8716E170-94BC-453E-AA34-57100F9E55C0}" srcOrd="6" destOrd="0" presId="urn:microsoft.com/office/officeart/2005/8/layout/default"/>
    <dgm:cxn modelId="{8E9A3849-1603-4497-96AE-9ECBF2AE0343}" type="presParOf" srcId="{AA93CCED-3FE0-4879-B42F-6448708B1E40}" destId="{AFB92E6D-8B46-4D2A-800B-46436FD1B146}" srcOrd="7" destOrd="0" presId="urn:microsoft.com/office/officeart/2005/8/layout/default"/>
    <dgm:cxn modelId="{6CD90FD7-BC5E-4E78-920C-B80D61D9FA0B}" type="presParOf" srcId="{AA93CCED-3FE0-4879-B42F-6448708B1E40}" destId="{1D94C07D-27D5-42B4-90FE-4A416FF23E6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762A84-582F-4C99-AEE0-80FC3731851F}"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8ECE5243-207D-45C1-A4CE-60A1ADCDEB5C}">
      <dgm:prSet phldrT="[Text]" custT="1"/>
      <dgm:spPr/>
      <dgm:t>
        <a:bodyPr/>
        <a:lstStyle/>
        <a:p>
          <a:r>
            <a:rPr lang="en-US" sz="2400" dirty="0"/>
            <a:t>practical</a:t>
          </a:r>
        </a:p>
      </dgm:t>
    </dgm:pt>
    <dgm:pt modelId="{AACB1A57-06D0-4869-8F57-758DCBBE1FFE}" type="parTrans" cxnId="{09B48820-1F75-41C5-95BC-FA77734FA303}">
      <dgm:prSet/>
      <dgm:spPr/>
      <dgm:t>
        <a:bodyPr/>
        <a:lstStyle/>
        <a:p>
          <a:endParaRPr lang="en-US"/>
        </a:p>
      </dgm:t>
    </dgm:pt>
    <dgm:pt modelId="{E5389D4C-0D20-4CE3-B34D-683A02F3ED28}" type="sibTrans" cxnId="{09B48820-1F75-41C5-95BC-FA77734FA303}">
      <dgm:prSet/>
      <dgm:spPr/>
      <dgm:t>
        <a:bodyPr/>
        <a:lstStyle/>
        <a:p>
          <a:endParaRPr lang="en-US"/>
        </a:p>
      </dgm:t>
    </dgm:pt>
    <dgm:pt modelId="{97EE9E38-99C5-4B29-97C9-0B9EF86F2D0E}">
      <dgm:prSet phldrT="[Text]" custT="1"/>
      <dgm:spPr/>
      <dgm:t>
        <a:bodyPr/>
        <a:lstStyle/>
        <a:p>
          <a:r>
            <a:rPr lang="en-US" sz="2400" dirty="0"/>
            <a:t>clinical</a:t>
          </a:r>
        </a:p>
      </dgm:t>
    </dgm:pt>
    <dgm:pt modelId="{7579014E-B0C5-4FE1-8B33-9EA23E44AA87}" type="parTrans" cxnId="{EB6D0CF3-5F9E-419A-ADEA-300DC05225FB}">
      <dgm:prSet/>
      <dgm:spPr/>
      <dgm:t>
        <a:bodyPr/>
        <a:lstStyle/>
        <a:p>
          <a:endParaRPr lang="en-US"/>
        </a:p>
      </dgm:t>
    </dgm:pt>
    <dgm:pt modelId="{23FDC8B3-A7A6-4264-AF9C-A50E16BC1282}" type="sibTrans" cxnId="{EB6D0CF3-5F9E-419A-ADEA-300DC05225FB}">
      <dgm:prSet/>
      <dgm:spPr/>
      <dgm:t>
        <a:bodyPr/>
        <a:lstStyle/>
        <a:p>
          <a:endParaRPr lang="en-US"/>
        </a:p>
      </dgm:t>
    </dgm:pt>
    <dgm:pt modelId="{402ED8E8-2CF9-4506-981D-CECC0715B323}">
      <dgm:prSet phldrT="[Text]" custT="1"/>
      <dgm:spPr/>
      <dgm:t>
        <a:bodyPr/>
        <a:lstStyle/>
        <a:p>
          <a:r>
            <a:rPr lang="en-US" sz="2400" dirty="0"/>
            <a:t>ethical/ legal</a:t>
          </a:r>
        </a:p>
      </dgm:t>
    </dgm:pt>
    <dgm:pt modelId="{4AB44352-179B-4C25-8128-261757B3E8AB}" type="parTrans" cxnId="{228F61E9-65D0-4148-8059-86C5425C934F}">
      <dgm:prSet/>
      <dgm:spPr/>
      <dgm:t>
        <a:bodyPr/>
        <a:lstStyle/>
        <a:p>
          <a:endParaRPr lang="en-US"/>
        </a:p>
      </dgm:t>
    </dgm:pt>
    <dgm:pt modelId="{7AC92B70-37ED-4EDC-8DB3-112323FE4B32}" type="sibTrans" cxnId="{228F61E9-65D0-4148-8059-86C5425C934F}">
      <dgm:prSet/>
      <dgm:spPr/>
      <dgm:t>
        <a:bodyPr/>
        <a:lstStyle/>
        <a:p>
          <a:endParaRPr lang="en-US"/>
        </a:p>
      </dgm:t>
    </dgm:pt>
    <dgm:pt modelId="{B4565F6C-46BF-445D-9F99-486226B111F3}">
      <dgm:prSet phldrT="[Text]"/>
      <dgm:spPr/>
      <dgm:t>
        <a:bodyPr/>
        <a:lstStyle/>
        <a:p>
          <a:r>
            <a:rPr lang="en-US" dirty="0"/>
            <a:t>social work practice</a:t>
          </a:r>
        </a:p>
      </dgm:t>
    </dgm:pt>
    <dgm:pt modelId="{68E333CC-CED6-4CD2-B026-C67B8397B0B9}" type="parTrans" cxnId="{4DAD968C-641D-4B79-AE7C-D012E3A3F303}">
      <dgm:prSet/>
      <dgm:spPr/>
      <dgm:t>
        <a:bodyPr/>
        <a:lstStyle/>
        <a:p>
          <a:endParaRPr lang="en-US"/>
        </a:p>
      </dgm:t>
    </dgm:pt>
    <dgm:pt modelId="{0A36D9D2-C1F2-4884-8B85-8CF5C9050784}" type="sibTrans" cxnId="{4DAD968C-641D-4B79-AE7C-D012E3A3F303}">
      <dgm:prSet/>
      <dgm:spPr/>
      <dgm:t>
        <a:bodyPr/>
        <a:lstStyle/>
        <a:p>
          <a:endParaRPr lang="en-US"/>
        </a:p>
      </dgm:t>
    </dgm:pt>
    <dgm:pt modelId="{52C2B73E-34F8-4662-95B5-717ABAB812E6}" type="pres">
      <dgm:prSet presAssocID="{D1762A84-582F-4C99-AEE0-80FC3731851F}" presName="Name0" presStyleCnt="0">
        <dgm:presLayoutVars>
          <dgm:chMax val="4"/>
          <dgm:resizeHandles val="exact"/>
        </dgm:presLayoutVars>
      </dgm:prSet>
      <dgm:spPr/>
    </dgm:pt>
    <dgm:pt modelId="{B91E2BD0-2A1D-4301-99E2-1E3429701CC0}" type="pres">
      <dgm:prSet presAssocID="{D1762A84-582F-4C99-AEE0-80FC3731851F}" presName="ellipse" presStyleLbl="trBgShp" presStyleIdx="0" presStyleCnt="1"/>
      <dgm:spPr/>
    </dgm:pt>
    <dgm:pt modelId="{E9C63373-D680-41E4-B81C-703C8B67356C}" type="pres">
      <dgm:prSet presAssocID="{D1762A84-582F-4C99-AEE0-80FC3731851F}" presName="arrow1" presStyleLbl="fgShp" presStyleIdx="0" presStyleCnt="1" custScaleY="195318"/>
      <dgm:spPr/>
    </dgm:pt>
    <dgm:pt modelId="{97DD16DA-5480-49F6-BAED-FC8A51040D4B}" type="pres">
      <dgm:prSet presAssocID="{D1762A84-582F-4C99-AEE0-80FC3731851F}" presName="rectangle" presStyleLbl="revTx" presStyleIdx="0" presStyleCnt="1" custLinFactNeighborX="2041" custLinFactNeighborY="2864">
        <dgm:presLayoutVars>
          <dgm:bulletEnabled val="1"/>
        </dgm:presLayoutVars>
      </dgm:prSet>
      <dgm:spPr/>
    </dgm:pt>
    <dgm:pt modelId="{FEEAE659-9BBD-4E83-8BDD-20B378D5513E}" type="pres">
      <dgm:prSet presAssocID="{97EE9E38-99C5-4B29-97C9-0B9EF86F2D0E}" presName="item1" presStyleLbl="node1" presStyleIdx="0" presStyleCnt="3" custScaleX="113119">
        <dgm:presLayoutVars>
          <dgm:bulletEnabled val="1"/>
        </dgm:presLayoutVars>
      </dgm:prSet>
      <dgm:spPr/>
    </dgm:pt>
    <dgm:pt modelId="{338A2ED4-1B51-407D-B492-7D19A50CF7CC}" type="pres">
      <dgm:prSet presAssocID="{402ED8E8-2CF9-4506-981D-CECC0715B323}" presName="item2" presStyleLbl="node1" presStyleIdx="1" presStyleCnt="3" custScaleX="112290" custScaleY="93456">
        <dgm:presLayoutVars>
          <dgm:bulletEnabled val="1"/>
        </dgm:presLayoutVars>
      </dgm:prSet>
      <dgm:spPr/>
    </dgm:pt>
    <dgm:pt modelId="{DDAF014D-54EF-47EF-9F4F-44A1A76A93C9}" type="pres">
      <dgm:prSet presAssocID="{B4565F6C-46BF-445D-9F99-486226B111F3}" presName="item3" presStyleLbl="node1" presStyleIdx="2" presStyleCnt="3" custScaleX="134423" custLinFactNeighborX="13401" custLinFactNeighborY="-5620">
        <dgm:presLayoutVars>
          <dgm:bulletEnabled val="1"/>
        </dgm:presLayoutVars>
      </dgm:prSet>
      <dgm:spPr/>
    </dgm:pt>
    <dgm:pt modelId="{E0A67B20-28B2-498F-A9B3-57CB8A76FED9}" type="pres">
      <dgm:prSet presAssocID="{D1762A84-582F-4C99-AEE0-80FC3731851F}" presName="funnel" presStyleLbl="trAlignAcc1" presStyleIdx="0" presStyleCnt="1" custScaleX="111274" custScaleY="100280" custLinFactNeighborX="0" custLinFactNeighborY="4330"/>
      <dgm:spPr/>
    </dgm:pt>
  </dgm:ptLst>
  <dgm:cxnLst>
    <dgm:cxn modelId="{09B48820-1F75-41C5-95BC-FA77734FA303}" srcId="{D1762A84-582F-4C99-AEE0-80FC3731851F}" destId="{8ECE5243-207D-45C1-A4CE-60A1ADCDEB5C}" srcOrd="0" destOrd="0" parTransId="{AACB1A57-06D0-4869-8F57-758DCBBE1FFE}" sibTransId="{E5389D4C-0D20-4CE3-B34D-683A02F3ED28}"/>
    <dgm:cxn modelId="{C4028062-E928-432F-884D-F224AC2B41AB}" type="presOf" srcId="{B4565F6C-46BF-445D-9F99-486226B111F3}" destId="{97DD16DA-5480-49F6-BAED-FC8A51040D4B}" srcOrd="0" destOrd="0" presId="urn:microsoft.com/office/officeart/2005/8/layout/funnel1"/>
    <dgm:cxn modelId="{1A599D75-9921-448A-AADC-76C7438F9BA2}" type="presOf" srcId="{8ECE5243-207D-45C1-A4CE-60A1ADCDEB5C}" destId="{DDAF014D-54EF-47EF-9F4F-44A1A76A93C9}" srcOrd="0" destOrd="0" presId="urn:microsoft.com/office/officeart/2005/8/layout/funnel1"/>
    <dgm:cxn modelId="{3C1FCA88-FE6A-4B5E-A8CE-ED242C71A2FC}" type="presOf" srcId="{97EE9E38-99C5-4B29-97C9-0B9EF86F2D0E}" destId="{338A2ED4-1B51-407D-B492-7D19A50CF7CC}" srcOrd="0" destOrd="0" presId="urn:microsoft.com/office/officeart/2005/8/layout/funnel1"/>
    <dgm:cxn modelId="{4DAD968C-641D-4B79-AE7C-D012E3A3F303}" srcId="{D1762A84-582F-4C99-AEE0-80FC3731851F}" destId="{B4565F6C-46BF-445D-9F99-486226B111F3}" srcOrd="3" destOrd="0" parTransId="{68E333CC-CED6-4CD2-B026-C67B8397B0B9}" sibTransId="{0A36D9D2-C1F2-4884-8B85-8CF5C9050784}"/>
    <dgm:cxn modelId="{BBF2E499-6EAD-4F6E-8254-3D825C86CB31}" type="presOf" srcId="{402ED8E8-2CF9-4506-981D-CECC0715B323}" destId="{FEEAE659-9BBD-4E83-8BDD-20B378D5513E}" srcOrd="0" destOrd="0" presId="urn:microsoft.com/office/officeart/2005/8/layout/funnel1"/>
    <dgm:cxn modelId="{228F61E9-65D0-4148-8059-86C5425C934F}" srcId="{D1762A84-582F-4C99-AEE0-80FC3731851F}" destId="{402ED8E8-2CF9-4506-981D-CECC0715B323}" srcOrd="2" destOrd="0" parTransId="{4AB44352-179B-4C25-8128-261757B3E8AB}" sibTransId="{7AC92B70-37ED-4EDC-8DB3-112323FE4B32}"/>
    <dgm:cxn modelId="{72BF24ED-80D9-4474-B40E-A2148F4E84CE}" type="presOf" srcId="{D1762A84-582F-4C99-AEE0-80FC3731851F}" destId="{52C2B73E-34F8-4662-95B5-717ABAB812E6}" srcOrd="0" destOrd="0" presId="urn:microsoft.com/office/officeart/2005/8/layout/funnel1"/>
    <dgm:cxn modelId="{EB6D0CF3-5F9E-419A-ADEA-300DC05225FB}" srcId="{D1762A84-582F-4C99-AEE0-80FC3731851F}" destId="{97EE9E38-99C5-4B29-97C9-0B9EF86F2D0E}" srcOrd="1" destOrd="0" parTransId="{7579014E-B0C5-4FE1-8B33-9EA23E44AA87}" sibTransId="{23FDC8B3-A7A6-4264-AF9C-A50E16BC1282}"/>
    <dgm:cxn modelId="{7BA17317-E8A8-434B-80D6-48C4C1B41FEE}" type="presParOf" srcId="{52C2B73E-34F8-4662-95B5-717ABAB812E6}" destId="{B91E2BD0-2A1D-4301-99E2-1E3429701CC0}" srcOrd="0" destOrd="0" presId="urn:microsoft.com/office/officeart/2005/8/layout/funnel1"/>
    <dgm:cxn modelId="{9A0D9A40-BAAC-47E6-8345-F640E2D8A41F}" type="presParOf" srcId="{52C2B73E-34F8-4662-95B5-717ABAB812E6}" destId="{E9C63373-D680-41E4-B81C-703C8B67356C}" srcOrd="1" destOrd="0" presId="urn:microsoft.com/office/officeart/2005/8/layout/funnel1"/>
    <dgm:cxn modelId="{A26F3D12-75C2-452B-8C63-0EA626C67729}" type="presParOf" srcId="{52C2B73E-34F8-4662-95B5-717ABAB812E6}" destId="{97DD16DA-5480-49F6-BAED-FC8A51040D4B}" srcOrd="2" destOrd="0" presId="urn:microsoft.com/office/officeart/2005/8/layout/funnel1"/>
    <dgm:cxn modelId="{E47891D8-DCF8-4F03-B1C4-13682E1AD7D1}" type="presParOf" srcId="{52C2B73E-34F8-4662-95B5-717ABAB812E6}" destId="{FEEAE659-9BBD-4E83-8BDD-20B378D5513E}" srcOrd="3" destOrd="0" presId="urn:microsoft.com/office/officeart/2005/8/layout/funnel1"/>
    <dgm:cxn modelId="{AFB314A2-EF46-49FB-9579-7E3038DE2482}" type="presParOf" srcId="{52C2B73E-34F8-4662-95B5-717ABAB812E6}" destId="{338A2ED4-1B51-407D-B492-7D19A50CF7CC}" srcOrd="4" destOrd="0" presId="urn:microsoft.com/office/officeart/2005/8/layout/funnel1"/>
    <dgm:cxn modelId="{7321DFCC-7234-429E-A042-AB38AD8DD95B}" type="presParOf" srcId="{52C2B73E-34F8-4662-95B5-717ABAB812E6}" destId="{DDAF014D-54EF-47EF-9F4F-44A1A76A93C9}" srcOrd="5" destOrd="0" presId="urn:microsoft.com/office/officeart/2005/8/layout/funnel1"/>
    <dgm:cxn modelId="{DF776CA7-9116-4D84-89C9-90AB823849BC}" type="presParOf" srcId="{52C2B73E-34F8-4662-95B5-717ABAB812E6}" destId="{E0A67B20-28B2-498F-A9B3-57CB8A76FED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B821E2-8A9F-4267-AF6F-B1E0B3247CAC}" type="doc">
      <dgm:prSet loTypeId="urn:microsoft.com/office/officeart/2005/8/layout/bList2" loCatId="list" qsTypeId="urn:microsoft.com/office/officeart/2005/8/quickstyle/simple1" qsCatId="simple" csTypeId="urn:microsoft.com/office/officeart/2005/8/colors/accent1_2" csCatId="accent1" phldr="1"/>
      <dgm:spPr/>
    </dgm:pt>
    <dgm:pt modelId="{F29DBB22-902A-4717-A1A2-CA9A603CCF0F}">
      <dgm:prSet phldrT="[Text]" custT="1"/>
      <dgm:spPr/>
      <dgm:t>
        <a:bodyPr/>
        <a:lstStyle/>
        <a:p>
          <a:r>
            <a:rPr lang="en-US" sz="3000" dirty="0"/>
            <a:t>smokefree.gov</a:t>
          </a:r>
        </a:p>
      </dgm:t>
    </dgm:pt>
    <dgm:pt modelId="{F817F869-9BC0-47BD-B5D5-EECC05946979}" type="parTrans" cxnId="{F13EB849-D2BF-41ED-A853-CD3206E42303}">
      <dgm:prSet/>
      <dgm:spPr/>
      <dgm:t>
        <a:bodyPr/>
        <a:lstStyle/>
        <a:p>
          <a:endParaRPr lang="en-US"/>
        </a:p>
      </dgm:t>
    </dgm:pt>
    <dgm:pt modelId="{CA224602-DCF0-4B5E-A8B7-9C4ECA864CB5}" type="sibTrans" cxnId="{F13EB849-D2BF-41ED-A853-CD3206E42303}">
      <dgm:prSet/>
      <dgm:spPr/>
      <dgm:t>
        <a:bodyPr/>
        <a:lstStyle/>
        <a:p>
          <a:endParaRPr lang="en-US"/>
        </a:p>
      </dgm:t>
    </dgm:pt>
    <dgm:pt modelId="{A9F19C15-C031-4638-97AB-87F7CD3C30CE}">
      <dgm:prSet phldrT="[Text]" custT="1"/>
      <dgm:spPr/>
      <dgm:t>
        <a:bodyPr/>
        <a:lstStyle/>
        <a:p>
          <a:r>
            <a:rPr lang="en-US" sz="3000" dirty="0"/>
            <a:t>rehabs.com</a:t>
          </a:r>
        </a:p>
      </dgm:t>
    </dgm:pt>
    <dgm:pt modelId="{CF7B3C4B-AF2B-4462-B6C2-B183B513D28E}" type="parTrans" cxnId="{F4CEF055-DD2A-4906-A47C-4699A2E9BE7F}">
      <dgm:prSet/>
      <dgm:spPr/>
      <dgm:t>
        <a:bodyPr/>
        <a:lstStyle/>
        <a:p>
          <a:endParaRPr lang="en-US"/>
        </a:p>
      </dgm:t>
    </dgm:pt>
    <dgm:pt modelId="{FA22D109-FE10-47A6-BAD8-0790FF6ED8ED}" type="sibTrans" cxnId="{F4CEF055-DD2A-4906-A47C-4699A2E9BE7F}">
      <dgm:prSet/>
      <dgm:spPr/>
      <dgm:t>
        <a:bodyPr/>
        <a:lstStyle/>
        <a:p>
          <a:endParaRPr lang="en-US"/>
        </a:p>
      </dgm:t>
    </dgm:pt>
    <dgm:pt modelId="{722A3470-F517-4AD9-9001-8798DDCCF78A}" type="pres">
      <dgm:prSet presAssocID="{F8B821E2-8A9F-4267-AF6F-B1E0B3247CAC}" presName="diagram" presStyleCnt="0">
        <dgm:presLayoutVars>
          <dgm:dir/>
          <dgm:animLvl val="lvl"/>
          <dgm:resizeHandles val="exact"/>
        </dgm:presLayoutVars>
      </dgm:prSet>
      <dgm:spPr/>
    </dgm:pt>
    <dgm:pt modelId="{A7D7D872-E5CE-4D78-9452-F75BC8648EE6}" type="pres">
      <dgm:prSet presAssocID="{F29DBB22-902A-4717-A1A2-CA9A603CCF0F}" presName="compNode" presStyleCnt="0"/>
      <dgm:spPr/>
    </dgm:pt>
    <dgm:pt modelId="{F299EE6A-9A0C-47BC-9F7D-6ED86A642B28}" type="pres">
      <dgm:prSet presAssocID="{F29DBB22-902A-4717-A1A2-CA9A603CCF0F}" presName="childRect" presStyleLbl="bgAcc1" presStyleIdx="0" presStyleCnt="2">
        <dgm:presLayoutVars>
          <dgm:bulletEnabled val="1"/>
        </dgm:presLayoutVars>
      </dgm:prSet>
      <dgm:spPr>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lin ang="0" scaled="1"/>
          <a:tileRect/>
        </a:gradFill>
      </dgm:spPr>
    </dgm:pt>
    <dgm:pt modelId="{AD8E2028-FDD1-4C51-B9C0-4F0E1DC9F4B6}" type="pres">
      <dgm:prSet presAssocID="{F29DBB22-902A-4717-A1A2-CA9A603CCF0F}" presName="parentText" presStyleLbl="node1" presStyleIdx="0" presStyleCnt="0">
        <dgm:presLayoutVars>
          <dgm:chMax val="0"/>
          <dgm:bulletEnabled val="1"/>
        </dgm:presLayoutVars>
      </dgm:prSet>
      <dgm:spPr/>
    </dgm:pt>
    <dgm:pt modelId="{49622101-20EE-4F7A-AB70-C5A37D262625}" type="pres">
      <dgm:prSet presAssocID="{F29DBB22-902A-4717-A1A2-CA9A603CCF0F}" presName="parentRect" presStyleLbl="alignNode1" presStyleIdx="0" presStyleCnt="2"/>
      <dgm:spPr/>
    </dgm:pt>
    <dgm:pt modelId="{95741A51-AC92-4CFD-8579-0B8D40FC4058}" type="pres">
      <dgm:prSet presAssocID="{F29DBB22-902A-4717-A1A2-CA9A603CCF0F}" presName="adorn" presStyleLbl="fgAccFollowNode1" presStyleIdx="0" presStyleCnt="2" custScaleX="59644" custScaleY="55455" custLinFactNeighborX="-4660" custLinFactNeighborY="-681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bstrct graphic of red blue smoke"/>
        </a:ext>
      </dgm:extLst>
    </dgm:pt>
    <dgm:pt modelId="{CA12BFB1-295C-4D87-B0C0-199DFEE02FF7}" type="pres">
      <dgm:prSet presAssocID="{CA224602-DCF0-4B5E-A8B7-9C4ECA864CB5}" presName="sibTrans" presStyleLbl="sibTrans2D1" presStyleIdx="0" presStyleCnt="0"/>
      <dgm:spPr/>
    </dgm:pt>
    <dgm:pt modelId="{4B03E38C-C189-46E1-92A0-551EC1A01D16}" type="pres">
      <dgm:prSet presAssocID="{A9F19C15-C031-4638-97AB-87F7CD3C30CE}" presName="compNode" presStyleCnt="0"/>
      <dgm:spPr/>
    </dgm:pt>
    <dgm:pt modelId="{EFA12BA8-33C0-4B48-B1A9-E71D2A701749}" type="pres">
      <dgm:prSet presAssocID="{A9F19C15-C031-4638-97AB-87F7CD3C30CE}" presName="childRect" presStyleLbl="bgAcc1" presStyleIdx="1" presStyleCnt="2">
        <dgm:presLayoutVars>
          <dgm:bulletEnabled val="1"/>
        </dgm:presLayoutVars>
      </dgm:prSet>
      <dgm:spPr>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lin ang="10800000" scaled="1"/>
          <a:tileRect/>
        </a:gradFill>
      </dgm:spPr>
    </dgm:pt>
    <dgm:pt modelId="{7FEDEFF1-3820-4F86-BEB9-5F52F748031B}" type="pres">
      <dgm:prSet presAssocID="{A9F19C15-C031-4638-97AB-87F7CD3C30CE}" presName="parentText" presStyleLbl="node1" presStyleIdx="0" presStyleCnt="0">
        <dgm:presLayoutVars>
          <dgm:chMax val="0"/>
          <dgm:bulletEnabled val="1"/>
        </dgm:presLayoutVars>
      </dgm:prSet>
      <dgm:spPr/>
    </dgm:pt>
    <dgm:pt modelId="{6422FF24-8746-4500-869B-3CDCF6B0199E}" type="pres">
      <dgm:prSet presAssocID="{A9F19C15-C031-4638-97AB-87F7CD3C30CE}" presName="parentRect" presStyleLbl="alignNode1" presStyleIdx="1" presStyleCnt="2"/>
      <dgm:spPr/>
    </dgm:pt>
    <dgm:pt modelId="{3877AFD1-0411-42D7-BA29-C2A9243D39A9}" type="pres">
      <dgm:prSet presAssocID="{A9F19C15-C031-4638-97AB-87F7CD3C30CE}" presName="adorn" presStyleLbl="fgAccFollowNode1" presStyleIdx="1" presStyleCnt="2" custScaleX="49808" custScaleY="52990" custLinFactNeighborX="-4660" custLinFactNeighborY="-62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Yellow dots on blue"/>
        </a:ext>
      </dgm:extLst>
    </dgm:pt>
  </dgm:ptLst>
  <dgm:cxnLst>
    <dgm:cxn modelId="{A3EE790C-9666-47ED-974E-52130E2E7DF9}" type="presOf" srcId="{F29DBB22-902A-4717-A1A2-CA9A603CCF0F}" destId="{AD8E2028-FDD1-4C51-B9C0-4F0E1DC9F4B6}" srcOrd="0" destOrd="0" presId="urn:microsoft.com/office/officeart/2005/8/layout/bList2"/>
    <dgm:cxn modelId="{FDF0B816-6D93-43CC-B7F8-E532E8A16277}" type="presOf" srcId="{CA224602-DCF0-4B5E-A8B7-9C4ECA864CB5}" destId="{CA12BFB1-295C-4D87-B0C0-199DFEE02FF7}" srcOrd="0" destOrd="0" presId="urn:microsoft.com/office/officeart/2005/8/layout/bList2"/>
    <dgm:cxn modelId="{991B7468-7AF5-472E-B8FE-26CD2C9ABBA5}" type="presOf" srcId="{F29DBB22-902A-4717-A1A2-CA9A603CCF0F}" destId="{49622101-20EE-4F7A-AB70-C5A37D262625}" srcOrd="1" destOrd="0" presId="urn:microsoft.com/office/officeart/2005/8/layout/bList2"/>
    <dgm:cxn modelId="{F13EB849-D2BF-41ED-A853-CD3206E42303}" srcId="{F8B821E2-8A9F-4267-AF6F-B1E0B3247CAC}" destId="{F29DBB22-902A-4717-A1A2-CA9A603CCF0F}" srcOrd="0" destOrd="0" parTransId="{F817F869-9BC0-47BD-B5D5-EECC05946979}" sibTransId="{CA224602-DCF0-4B5E-A8B7-9C4ECA864CB5}"/>
    <dgm:cxn modelId="{F4CEF055-DD2A-4906-A47C-4699A2E9BE7F}" srcId="{F8B821E2-8A9F-4267-AF6F-B1E0B3247CAC}" destId="{A9F19C15-C031-4638-97AB-87F7CD3C30CE}" srcOrd="1" destOrd="0" parTransId="{CF7B3C4B-AF2B-4462-B6C2-B183B513D28E}" sibTransId="{FA22D109-FE10-47A6-BAD8-0790FF6ED8ED}"/>
    <dgm:cxn modelId="{0391437A-5705-440E-ABBF-8EBF13866266}" type="presOf" srcId="{A9F19C15-C031-4638-97AB-87F7CD3C30CE}" destId="{6422FF24-8746-4500-869B-3CDCF6B0199E}" srcOrd="1" destOrd="0" presId="urn:microsoft.com/office/officeart/2005/8/layout/bList2"/>
    <dgm:cxn modelId="{FF7C1D88-D0D4-4290-AD04-8FD1F9AE361E}" type="presOf" srcId="{F8B821E2-8A9F-4267-AF6F-B1E0B3247CAC}" destId="{722A3470-F517-4AD9-9001-8798DDCCF78A}" srcOrd="0" destOrd="0" presId="urn:microsoft.com/office/officeart/2005/8/layout/bList2"/>
    <dgm:cxn modelId="{EF44CDCF-4BB1-4269-AFD8-DA64C8F7FB61}" type="presOf" srcId="{A9F19C15-C031-4638-97AB-87F7CD3C30CE}" destId="{7FEDEFF1-3820-4F86-BEB9-5F52F748031B}" srcOrd="0" destOrd="0" presId="urn:microsoft.com/office/officeart/2005/8/layout/bList2"/>
    <dgm:cxn modelId="{4EF91294-84E3-4DF5-9F31-0A65BD75E1BB}" type="presParOf" srcId="{722A3470-F517-4AD9-9001-8798DDCCF78A}" destId="{A7D7D872-E5CE-4D78-9452-F75BC8648EE6}" srcOrd="0" destOrd="0" presId="urn:microsoft.com/office/officeart/2005/8/layout/bList2"/>
    <dgm:cxn modelId="{16C36A1E-EB6B-4E3D-ABFE-EC6EFCB46C62}" type="presParOf" srcId="{A7D7D872-E5CE-4D78-9452-F75BC8648EE6}" destId="{F299EE6A-9A0C-47BC-9F7D-6ED86A642B28}" srcOrd="0" destOrd="0" presId="urn:microsoft.com/office/officeart/2005/8/layout/bList2"/>
    <dgm:cxn modelId="{39A1C7A4-D862-4457-A348-F7D9C2717B2F}" type="presParOf" srcId="{A7D7D872-E5CE-4D78-9452-F75BC8648EE6}" destId="{AD8E2028-FDD1-4C51-B9C0-4F0E1DC9F4B6}" srcOrd="1" destOrd="0" presId="urn:microsoft.com/office/officeart/2005/8/layout/bList2"/>
    <dgm:cxn modelId="{38236DA1-737C-47FA-AFA9-5B1B24E6C57E}" type="presParOf" srcId="{A7D7D872-E5CE-4D78-9452-F75BC8648EE6}" destId="{49622101-20EE-4F7A-AB70-C5A37D262625}" srcOrd="2" destOrd="0" presId="urn:microsoft.com/office/officeart/2005/8/layout/bList2"/>
    <dgm:cxn modelId="{80C42449-C61A-4864-801E-E6B9567A2343}" type="presParOf" srcId="{A7D7D872-E5CE-4D78-9452-F75BC8648EE6}" destId="{95741A51-AC92-4CFD-8579-0B8D40FC4058}" srcOrd="3" destOrd="0" presId="urn:microsoft.com/office/officeart/2005/8/layout/bList2"/>
    <dgm:cxn modelId="{22C62AEE-1482-429F-B6A8-85690F53DFEA}" type="presParOf" srcId="{722A3470-F517-4AD9-9001-8798DDCCF78A}" destId="{CA12BFB1-295C-4D87-B0C0-199DFEE02FF7}" srcOrd="1" destOrd="0" presId="urn:microsoft.com/office/officeart/2005/8/layout/bList2"/>
    <dgm:cxn modelId="{0BD39CB9-2840-4A0A-835F-F3D2F1D00F2B}" type="presParOf" srcId="{722A3470-F517-4AD9-9001-8798DDCCF78A}" destId="{4B03E38C-C189-46E1-92A0-551EC1A01D16}" srcOrd="2" destOrd="0" presId="urn:microsoft.com/office/officeart/2005/8/layout/bList2"/>
    <dgm:cxn modelId="{B07FEC73-B56B-4CE7-9699-B932C18DC2BA}" type="presParOf" srcId="{4B03E38C-C189-46E1-92A0-551EC1A01D16}" destId="{EFA12BA8-33C0-4B48-B1A9-E71D2A701749}" srcOrd="0" destOrd="0" presId="urn:microsoft.com/office/officeart/2005/8/layout/bList2"/>
    <dgm:cxn modelId="{FC93FFD9-0999-4AC0-9D13-5895ED55081A}" type="presParOf" srcId="{4B03E38C-C189-46E1-92A0-551EC1A01D16}" destId="{7FEDEFF1-3820-4F86-BEB9-5F52F748031B}" srcOrd="1" destOrd="0" presId="urn:microsoft.com/office/officeart/2005/8/layout/bList2"/>
    <dgm:cxn modelId="{5B2540C6-E552-4AD0-9509-CC37C48EA22E}" type="presParOf" srcId="{4B03E38C-C189-46E1-92A0-551EC1A01D16}" destId="{6422FF24-8746-4500-869B-3CDCF6B0199E}" srcOrd="2" destOrd="0" presId="urn:microsoft.com/office/officeart/2005/8/layout/bList2"/>
    <dgm:cxn modelId="{08004F1B-C11D-4EEA-924A-C40B334F0AE7}" type="presParOf" srcId="{4B03E38C-C189-46E1-92A0-551EC1A01D16}" destId="{3877AFD1-0411-42D7-BA29-C2A9243D39A9}"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1FB5E2-3F1A-447C-B2FF-A33B27B5C2F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3682AEC6-4CB3-417A-9F70-23456C6C4B8C}">
      <dgm:prSet phldrT="[Text]" custT="1"/>
      <dgm:spPr/>
      <dgm:t>
        <a:bodyPr/>
        <a:lstStyle/>
        <a:p>
          <a:r>
            <a:rPr lang="en-US" sz="2800" dirty="0"/>
            <a:t>Hey, Charlie</a:t>
          </a:r>
        </a:p>
      </dgm:t>
    </dgm:pt>
    <dgm:pt modelId="{6C48E117-D6FC-4030-9612-FC1874540A88}" type="parTrans" cxnId="{F8A5B9E8-1DC9-4F44-B242-673F97512619}">
      <dgm:prSet/>
      <dgm:spPr/>
      <dgm:t>
        <a:bodyPr/>
        <a:lstStyle/>
        <a:p>
          <a:endParaRPr lang="en-US"/>
        </a:p>
      </dgm:t>
    </dgm:pt>
    <dgm:pt modelId="{BC79C6FD-E7F1-4CD4-A85C-7EEECEB279F3}" type="sibTrans" cxnId="{F8A5B9E8-1DC9-4F44-B242-673F97512619}">
      <dgm:prSet/>
      <dgm:spPr/>
      <dgm:t>
        <a:bodyPr/>
        <a:lstStyle/>
        <a:p>
          <a:endParaRPr lang="en-US"/>
        </a:p>
      </dgm:t>
    </dgm:pt>
    <dgm:pt modelId="{94BBB4BE-AF5E-49BD-9A33-6BCD2105ECC9}">
      <dgm:prSet phldrT="[Text]" custT="1"/>
      <dgm:spPr>
        <a:solidFill>
          <a:schemeClr val="accent6">
            <a:lumMod val="75000"/>
          </a:schemeClr>
        </a:solidFill>
      </dgm:spPr>
      <dgm:t>
        <a:bodyPr/>
        <a:lstStyle/>
        <a:p>
          <a:r>
            <a:rPr lang="en-US" sz="2800" dirty="0"/>
            <a:t>Sober Grid</a:t>
          </a:r>
        </a:p>
      </dgm:t>
    </dgm:pt>
    <dgm:pt modelId="{D99D34F0-78DA-42BD-89FB-AA78F442ACD1}" type="parTrans" cxnId="{C62CAE56-D499-4B21-99E5-21F2C6DB010A}">
      <dgm:prSet/>
      <dgm:spPr/>
      <dgm:t>
        <a:bodyPr/>
        <a:lstStyle/>
        <a:p>
          <a:endParaRPr lang="en-US"/>
        </a:p>
      </dgm:t>
    </dgm:pt>
    <dgm:pt modelId="{A59D4FDD-DBF7-4136-BFD6-99B6902E0E80}" type="sibTrans" cxnId="{C62CAE56-D499-4B21-99E5-21F2C6DB010A}">
      <dgm:prSet/>
      <dgm:spPr/>
      <dgm:t>
        <a:bodyPr/>
        <a:lstStyle/>
        <a:p>
          <a:endParaRPr lang="en-US"/>
        </a:p>
      </dgm:t>
    </dgm:pt>
    <dgm:pt modelId="{2C495F41-E251-4840-8652-56CC201FDC47}">
      <dgm:prSet phldrT="[Text]" custT="1"/>
      <dgm:spPr>
        <a:solidFill>
          <a:schemeClr val="accent3">
            <a:lumMod val="75000"/>
          </a:schemeClr>
        </a:solidFill>
      </dgm:spPr>
      <dgm:t>
        <a:bodyPr/>
        <a:lstStyle/>
        <a:p>
          <a:r>
            <a:rPr lang="en-US" sz="2800" dirty="0"/>
            <a:t>Sober Tool</a:t>
          </a:r>
        </a:p>
      </dgm:t>
    </dgm:pt>
    <dgm:pt modelId="{98EFCBE4-BB93-47C6-82E4-EC10BE91B920}" type="parTrans" cxnId="{32D2A913-61E0-4B29-BE80-BC932A5E1AAD}">
      <dgm:prSet/>
      <dgm:spPr/>
      <dgm:t>
        <a:bodyPr/>
        <a:lstStyle/>
        <a:p>
          <a:endParaRPr lang="en-US"/>
        </a:p>
      </dgm:t>
    </dgm:pt>
    <dgm:pt modelId="{FF80B449-1B1B-40EC-A212-948A94B34C55}" type="sibTrans" cxnId="{32D2A913-61E0-4B29-BE80-BC932A5E1AAD}">
      <dgm:prSet/>
      <dgm:spPr/>
      <dgm:t>
        <a:bodyPr/>
        <a:lstStyle/>
        <a:p>
          <a:endParaRPr lang="en-US"/>
        </a:p>
      </dgm:t>
    </dgm:pt>
    <dgm:pt modelId="{FCE30546-DF1D-4B36-9886-5A991E86777B}">
      <dgm:prSet phldrT="[Text]" custT="1"/>
      <dgm:spPr>
        <a:solidFill>
          <a:schemeClr val="accent6">
            <a:lumMod val="50000"/>
          </a:schemeClr>
        </a:solidFill>
      </dgm:spPr>
      <dgm:t>
        <a:bodyPr/>
        <a:lstStyle/>
        <a:p>
          <a:r>
            <a:rPr lang="en-US" sz="2800" dirty="0"/>
            <a:t>Recovery Box</a:t>
          </a:r>
        </a:p>
      </dgm:t>
    </dgm:pt>
    <dgm:pt modelId="{73FA1393-F5E8-4890-A37A-06AE8EED6863}" type="parTrans" cxnId="{5353E9F5-431D-4954-8A91-007800BDBE45}">
      <dgm:prSet/>
      <dgm:spPr/>
      <dgm:t>
        <a:bodyPr/>
        <a:lstStyle/>
        <a:p>
          <a:endParaRPr lang="en-US"/>
        </a:p>
      </dgm:t>
    </dgm:pt>
    <dgm:pt modelId="{B4E9469B-6AE1-4FC0-A26F-7C0F5F1F5B4B}" type="sibTrans" cxnId="{5353E9F5-431D-4954-8A91-007800BDBE45}">
      <dgm:prSet/>
      <dgm:spPr/>
      <dgm:t>
        <a:bodyPr/>
        <a:lstStyle/>
        <a:p>
          <a:endParaRPr lang="en-US"/>
        </a:p>
      </dgm:t>
    </dgm:pt>
    <dgm:pt modelId="{B61B3389-A38E-4FF1-8986-9D8F59D32D21}">
      <dgm:prSet phldrT="[Text]" custT="1"/>
      <dgm:spPr>
        <a:solidFill>
          <a:schemeClr val="accent2">
            <a:lumMod val="75000"/>
          </a:schemeClr>
        </a:solidFill>
      </dgm:spPr>
      <dgm:t>
        <a:bodyPr/>
        <a:lstStyle/>
        <a:p>
          <a:r>
            <a:rPr lang="en-US" sz="2800" dirty="0"/>
            <a:t>Sober</a:t>
          </a:r>
        </a:p>
      </dgm:t>
    </dgm:pt>
    <dgm:pt modelId="{F6D9DAF0-C700-4DEB-A7BD-B0422052ED5D}" type="parTrans" cxnId="{D248FDB0-81E3-44CD-B01F-C5F04C6C948E}">
      <dgm:prSet/>
      <dgm:spPr/>
      <dgm:t>
        <a:bodyPr/>
        <a:lstStyle/>
        <a:p>
          <a:endParaRPr lang="en-US"/>
        </a:p>
      </dgm:t>
    </dgm:pt>
    <dgm:pt modelId="{2E126D3E-09FD-442E-A235-4C69314BFD35}" type="sibTrans" cxnId="{D248FDB0-81E3-44CD-B01F-C5F04C6C948E}">
      <dgm:prSet/>
      <dgm:spPr/>
      <dgm:t>
        <a:bodyPr/>
        <a:lstStyle/>
        <a:p>
          <a:endParaRPr lang="en-US"/>
        </a:p>
      </dgm:t>
    </dgm:pt>
    <dgm:pt modelId="{7782EE96-74C4-4C6A-BE83-599249FF491B}" type="pres">
      <dgm:prSet presAssocID="{CB1FB5E2-3F1A-447C-B2FF-A33B27B5C2F0}" presName="cycle" presStyleCnt="0">
        <dgm:presLayoutVars>
          <dgm:dir/>
          <dgm:resizeHandles val="exact"/>
        </dgm:presLayoutVars>
      </dgm:prSet>
      <dgm:spPr/>
    </dgm:pt>
    <dgm:pt modelId="{57BE9B1B-29B5-4189-94F1-C20F01123613}" type="pres">
      <dgm:prSet presAssocID="{3682AEC6-4CB3-417A-9F70-23456C6C4B8C}" presName="node" presStyleLbl="node1" presStyleIdx="0" presStyleCnt="5" custScaleX="113110">
        <dgm:presLayoutVars>
          <dgm:bulletEnabled val="1"/>
        </dgm:presLayoutVars>
      </dgm:prSet>
      <dgm:spPr/>
    </dgm:pt>
    <dgm:pt modelId="{F432B38D-68A3-49B3-9478-390DF1915C3B}" type="pres">
      <dgm:prSet presAssocID="{3682AEC6-4CB3-417A-9F70-23456C6C4B8C}" presName="spNode" presStyleCnt="0"/>
      <dgm:spPr/>
    </dgm:pt>
    <dgm:pt modelId="{56F2F691-18B3-4E5F-A8CC-EE62E535DEF2}" type="pres">
      <dgm:prSet presAssocID="{BC79C6FD-E7F1-4CD4-A85C-7EEECEB279F3}" presName="sibTrans" presStyleLbl="sibTrans1D1" presStyleIdx="0" presStyleCnt="5"/>
      <dgm:spPr/>
    </dgm:pt>
    <dgm:pt modelId="{8CFE976B-4E38-4A8D-862D-30C72353DDC2}" type="pres">
      <dgm:prSet presAssocID="{94BBB4BE-AF5E-49BD-9A33-6BCD2105ECC9}" presName="node" presStyleLbl="node1" presStyleIdx="1" presStyleCnt="5" custScaleX="113110">
        <dgm:presLayoutVars>
          <dgm:bulletEnabled val="1"/>
        </dgm:presLayoutVars>
      </dgm:prSet>
      <dgm:spPr/>
    </dgm:pt>
    <dgm:pt modelId="{A755E440-1201-47A6-9DCB-4530114B82B2}" type="pres">
      <dgm:prSet presAssocID="{94BBB4BE-AF5E-49BD-9A33-6BCD2105ECC9}" presName="spNode" presStyleCnt="0"/>
      <dgm:spPr/>
    </dgm:pt>
    <dgm:pt modelId="{D7403C27-48EB-43E1-A993-226730E69E02}" type="pres">
      <dgm:prSet presAssocID="{A59D4FDD-DBF7-4136-BFD6-99B6902E0E80}" presName="sibTrans" presStyleLbl="sibTrans1D1" presStyleIdx="1" presStyleCnt="5"/>
      <dgm:spPr/>
    </dgm:pt>
    <dgm:pt modelId="{F518ECF0-4FCD-4C83-B6B2-46B2FB2C80EF}" type="pres">
      <dgm:prSet presAssocID="{2C495F41-E251-4840-8652-56CC201FDC47}" presName="node" presStyleLbl="node1" presStyleIdx="2" presStyleCnt="5" custScaleX="113110">
        <dgm:presLayoutVars>
          <dgm:bulletEnabled val="1"/>
        </dgm:presLayoutVars>
      </dgm:prSet>
      <dgm:spPr/>
    </dgm:pt>
    <dgm:pt modelId="{41DE2F67-4F70-4365-AE5A-6DF0F1EB922A}" type="pres">
      <dgm:prSet presAssocID="{2C495F41-E251-4840-8652-56CC201FDC47}" presName="spNode" presStyleCnt="0"/>
      <dgm:spPr/>
    </dgm:pt>
    <dgm:pt modelId="{719A566A-88C8-4F75-9BC0-1D919CB59A84}" type="pres">
      <dgm:prSet presAssocID="{FF80B449-1B1B-40EC-A212-948A94B34C55}" presName="sibTrans" presStyleLbl="sibTrans1D1" presStyleIdx="2" presStyleCnt="5"/>
      <dgm:spPr/>
    </dgm:pt>
    <dgm:pt modelId="{67276752-27B1-44F0-B4D3-0C2A81C45434}" type="pres">
      <dgm:prSet presAssocID="{FCE30546-DF1D-4B36-9886-5A991E86777B}" presName="node" presStyleLbl="node1" presStyleIdx="3" presStyleCnt="5" custScaleX="116255">
        <dgm:presLayoutVars>
          <dgm:bulletEnabled val="1"/>
        </dgm:presLayoutVars>
      </dgm:prSet>
      <dgm:spPr/>
    </dgm:pt>
    <dgm:pt modelId="{2316108A-AB8F-47B3-9B1A-5DA230166843}" type="pres">
      <dgm:prSet presAssocID="{FCE30546-DF1D-4B36-9886-5A991E86777B}" presName="spNode" presStyleCnt="0"/>
      <dgm:spPr/>
    </dgm:pt>
    <dgm:pt modelId="{5123A761-EDF8-483B-B504-D1D47FCD1B40}" type="pres">
      <dgm:prSet presAssocID="{B4E9469B-6AE1-4FC0-A26F-7C0F5F1F5B4B}" presName="sibTrans" presStyleLbl="sibTrans1D1" presStyleIdx="3" presStyleCnt="5"/>
      <dgm:spPr/>
    </dgm:pt>
    <dgm:pt modelId="{4AFFAD78-821C-424A-838A-E69D1037CD1A}" type="pres">
      <dgm:prSet presAssocID="{B61B3389-A38E-4FF1-8986-9D8F59D32D21}" presName="node" presStyleLbl="node1" presStyleIdx="4" presStyleCnt="5" custScaleX="113110">
        <dgm:presLayoutVars>
          <dgm:bulletEnabled val="1"/>
        </dgm:presLayoutVars>
      </dgm:prSet>
      <dgm:spPr/>
    </dgm:pt>
    <dgm:pt modelId="{07A1645F-BD5D-42F7-AC8D-11646A1B02BF}" type="pres">
      <dgm:prSet presAssocID="{B61B3389-A38E-4FF1-8986-9D8F59D32D21}" presName="spNode" presStyleCnt="0"/>
      <dgm:spPr/>
    </dgm:pt>
    <dgm:pt modelId="{6E398082-0B73-473B-BC9E-41A659F8C56E}" type="pres">
      <dgm:prSet presAssocID="{2E126D3E-09FD-442E-A235-4C69314BFD35}" presName="sibTrans" presStyleLbl="sibTrans1D1" presStyleIdx="4" presStyleCnt="5"/>
      <dgm:spPr/>
    </dgm:pt>
  </dgm:ptLst>
  <dgm:cxnLst>
    <dgm:cxn modelId="{32D2A913-61E0-4B29-BE80-BC932A5E1AAD}" srcId="{CB1FB5E2-3F1A-447C-B2FF-A33B27B5C2F0}" destId="{2C495F41-E251-4840-8652-56CC201FDC47}" srcOrd="2" destOrd="0" parTransId="{98EFCBE4-BB93-47C6-82E4-EC10BE91B920}" sibTransId="{FF80B449-1B1B-40EC-A212-948A94B34C55}"/>
    <dgm:cxn modelId="{E7E64F1C-197C-415F-B2CC-7486A5E81351}" type="presOf" srcId="{B61B3389-A38E-4FF1-8986-9D8F59D32D21}" destId="{4AFFAD78-821C-424A-838A-E69D1037CD1A}" srcOrd="0" destOrd="0" presId="urn:microsoft.com/office/officeart/2005/8/layout/cycle6"/>
    <dgm:cxn modelId="{15280528-4D88-4BBC-8814-879F6BCB5BB8}" type="presOf" srcId="{3682AEC6-4CB3-417A-9F70-23456C6C4B8C}" destId="{57BE9B1B-29B5-4189-94F1-C20F01123613}" srcOrd="0" destOrd="0" presId="urn:microsoft.com/office/officeart/2005/8/layout/cycle6"/>
    <dgm:cxn modelId="{B877A828-F2E2-4CBF-A9E6-B0599EC4B083}" type="presOf" srcId="{94BBB4BE-AF5E-49BD-9A33-6BCD2105ECC9}" destId="{8CFE976B-4E38-4A8D-862D-30C72353DDC2}" srcOrd="0" destOrd="0" presId="urn:microsoft.com/office/officeart/2005/8/layout/cycle6"/>
    <dgm:cxn modelId="{1B825E5E-6564-44A8-8A91-E4E9CA6B8F9B}" type="presOf" srcId="{FCE30546-DF1D-4B36-9886-5A991E86777B}" destId="{67276752-27B1-44F0-B4D3-0C2A81C45434}" srcOrd="0" destOrd="0" presId="urn:microsoft.com/office/officeart/2005/8/layout/cycle6"/>
    <dgm:cxn modelId="{89863264-BABF-4120-A78B-2F68FEA82C2E}" type="presOf" srcId="{FF80B449-1B1B-40EC-A212-948A94B34C55}" destId="{719A566A-88C8-4F75-9BC0-1D919CB59A84}" srcOrd="0" destOrd="0" presId="urn:microsoft.com/office/officeart/2005/8/layout/cycle6"/>
    <dgm:cxn modelId="{CEC6C24A-15CC-407C-8A99-DDD6C4C14817}" type="presOf" srcId="{2E126D3E-09FD-442E-A235-4C69314BFD35}" destId="{6E398082-0B73-473B-BC9E-41A659F8C56E}" srcOrd="0" destOrd="0" presId="urn:microsoft.com/office/officeart/2005/8/layout/cycle6"/>
    <dgm:cxn modelId="{D783564C-2FC0-48BB-89E6-4B2F7B604978}" type="presOf" srcId="{2C495F41-E251-4840-8652-56CC201FDC47}" destId="{F518ECF0-4FCD-4C83-B6B2-46B2FB2C80EF}" srcOrd="0" destOrd="0" presId="urn:microsoft.com/office/officeart/2005/8/layout/cycle6"/>
    <dgm:cxn modelId="{C62CAE56-D499-4B21-99E5-21F2C6DB010A}" srcId="{CB1FB5E2-3F1A-447C-B2FF-A33B27B5C2F0}" destId="{94BBB4BE-AF5E-49BD-9A33-6BCD2105ECC9}" srcOrd="1" destOrd="0" parTransId="{D99D34F0-78DA-42BD-89FB-AA78F442ACD1}" sibTransId="{A59D4FDD-DBF7-4136-BFD6-99B6902E0E80}"/>
    <dgm:cxn modelId="{13B7CAA5-1B77-46BD-AEFC-378560DB662A}" type="presOf" srcId="{BC79C6FD-E7F1-4CD4-A85C-7EEECEB279F3}" destId="{56F2F691-18B3-4E5F-A8CC-EE62E535DEF2}" srcOrd="0" destOrd="0" presId="urn:microsoft.com/office/officeart/2005/8/layout/cycle6"/>
    <dgm:cxn modelId="{D248FDB0-81E3-44CD-B01F-C5F04C6C948E}" srcId="{CB1FB5E2-3F1A-447C-B2FF-A33B27B5C2F0}" destId="{B61B3389-A38E-4FF1-8986-9D8F59D32D21}" srcOrd="4" destOrd="0" parTransId="{F6D9DAF0-C700-4DEB-A7BD-B0422052ED5D}" sibTransId="{2E126D3E-09FD-442E-A235-4C69314BFD35}"/>
    <dgm:cxn modelId="{5B8786BA-5E51-4C6B-A6E8-24457523E2AB}" type="presOf" srcId="{B4E9469B-6AE1-4FC0-A26F-7C0F5F1F5B4B}" destId="{5123A761-EDF8-483B-B504-D1D47FCD1B40}" srcOrd="0" destOrd="0" presId="urn:microsoft.com/office/officeart/2005/8/layout/cycle6"/>
    <dgm:cxn modelId="{EFB5C1D3-CD64-4365-AC44-DCCD0E6B0D87}" type="presOf" srcId="{CB1FB5E2-3F1A-447C-B2FF-A33B27B5C2F0}" destId="{7782EE96-74C4-4C6A-BE83-599249FF491B}" srcOrd="0" destOrd="0" presId="urn:microsoft.com/office/officeart/2005/8/layout/cycle6"/>
    <dgm:cxn modelId="{7055E8E1-9A79-44EE-BD49-238D66E0E70A}" type="presOf" srcId="{A59D4FDD-DBF7-4136-BFD6-99B6902E0E80}" destId="{D7403C27-48EB-43E1-A993-226730E69E02}" srcOrd="0" destOrd="0" presId="urn:microsoft.com/office/officeart/2005/8/layout/cycle6"/>
    <dgm:cxn modelId="{F8A5B9E8-1DC9-4F44-B242-673F97512619}" srcId="{CB1FB5E2-3F1A-447C-B2FF-A33B27B5C2F0}" destId="{3682AEC6-4CB3-417A-9F70-23456C6C4B8C}" srcOrd="0" destOrd="0" parTransId="{6C48E117-D6FC-4030-9612-FC1874540A88}" sibTransId="{BC79C6FD-E7F1-4CD4-A85C-7EEECEB279F3}"/>
    <dgm:cxn modelId="{5353E9F5-431D-4954-8A91-007800BDBE45}" srcId="{CB1FB5E2-3F1A-447C-B2FF-A33B27B5C2F0}" destId="{FCE30546-DF1D-4B36-9886-5A991E86777B}" srcOrd="3" destOrd="0" parTransId="{73FA1393-F5E8-4890-A37A-06AE8EED6863}" sibTransId="{B4E9469B-6AE1-4FC0-A26F-7C0F5F1F5B4B}"/>
    <dgm:cxn modelId="{DE439348-B8A6-40D7-9066-5A6EC24EA5B2}" type="presParOf" srcId="{7782EE96-74C4-4C6A-BE83-599249FF491B}" destId="{57BE9B1B-29B5-4189-94F1-C20F01123613}" srcOrd="0" destOrd="0" presId="urn:microsoft.com/office/officeart/2005/8/layout/cycle6"/>
    <dgm:cxn modelId="{51E94D69-5B7D-4E85-90C1-B38AAF568BD5}" type="presParOf" srcId="{7782EE96-74C4-4C6A-BE83-599249FF491B}" destId="{F432B38D-68A3-49B3-9478-390DF1915C3B}" srcOrd="1" destOrd="0" presId="urn:microsoft.com/office/officeart/2005/8/layout/cycle6"/>
    <dgm:cxn modelId="{D7F7A460-8BBF-432F-9957-67E19F65CC73}" type="presParOf" srcId="{7782EE96-74C4-4C6A-BE83-599249FF491B}" destId="{56F2F691-18B3-4E5F-A8CC-EE62E535DEF2}" srcOrd="2" destOrd="0" presId="urn:microsoft.com/office/officeart/2005/8/layout/cycle6"/>
    <dgm:cxn modelId="{61845CEC-E17D-4C6D-BC74-6F9F2593FCD5}" type="presParOf" srcId="{7782EE96-74C4-4C6A-BE83-599249FF491B}" destId="{8CFE976B-4E38-4A8D-862D-30C72353DDC2}" srcOrd="3" destOrd="0" presId="urn:microsoft.com/office/officeart/2005/8/layout/cycle6"/>
    <dgm:cxn modelId="{484B8F9A-7BA4-4FB7-82A0-D558E4CCEFDC}" type="presParOf" srcId="{7782EE96-74C4-4C6A-BE83-599249FF491B}" destId="{A755E440-1201-47A6-9DCB-4530114B82B2}" srcOrd="4" destOrd="0" presId="urn:microsoft.com/office/officeart/2005/8/layout/cycle6"/>
    <dgm:cxn modelId="{0FC10E92-F5B7-4C84-866E-EAC5CBABEFCC}" type="presParOf" srcId="{7782EE96-74C4-4C6A-BE83-599249FF491B}" destId="{D7403C27-48EB-43E1-A993-226730E69E02}" srcOrd="5" destOrd="0" presId="urn:microsoft.com/office/officeart/2005/8/layout/cycle6"/>
    <dgm:cxn modelId="{74A4DAF8-9945-40F8-A92D-AE7C9A390428}" type="presParOf" srcId="{7782EE96-74C4-4C6A-BE83-599249FF491B}" destId="{F518ECF0-4FCD-4C83-B6B2-46B2FB2C80EF}" srcOrd="6" destOrd="0" presId="urn:microsoft.com/office/officeart/2005/8/layout/cycle6"/>
    <dgm:cxn modelId="{01F5559C-EC7F-4BAC-B478-8448627B16D6}" type="presParOf" srcId="{7782EE96-74C4-4C6A-BE83-599249FF491B}" destId="{41DE2F67-4F70-4365-AE5A-6DF0F1EB922A}" srcOrd="7" destOrd="0" presId="urn:microsoft.com/office/officeart/2005/8/layout/cycle6"/>
    <dgm:cxn modelId="{1DE17BD6-F6AB-46E4-9790-CD482CC2BCB3}" type="presParOf" srcId="{7782EE96-74C4-4C6A-BE83-599249FF491B}" destId="{719A566A-88C8-4F75-9BC0-1D919CB59A84}" srcOrd="8" destOrd="0" presId="urn:microsoft.com/office/officeart/2005/8/layout/cycle6"/>
    <dgm:cxn modelId="{9A512556-DA80-4F94-8B7C-29A4941295A1}" type="presParOf" srcId="{7782EE96-74C4-4C6A-BE83-599249FF491B}" destId="{67276752-27B1-44F0-B4D3-0C2A81C45434}" srcOrd="9" destOrd="0" presId="urn:microsoft.com/office/officeart/2005/8/layout/cycle6"/>
    <dgm:cxn modelId="{39781D26-C60B-4DCF-B50C-BF2F725941A7}" type="presParOf" srcId="{7782EE96-74C4-4C6A-BE83-599249FF491B}" destId="{2316108A-AB8F-47B3-9B1A-5DA230166843}" srcOrd="10" destOrd="0" presId="urn:microsoft.com/office/officeart/2005/8/layout/cycle6"/>
    <dgm:cxn modelId="{3CA12C90-34C6-4A7B-963F-9E556728AB4C}" type="presParOf" srcId="{7782EE96-74C4-4C6A-BE83-599249FF491B}" destId="{5123A761-EDF8-483B-B504-D1D47FCD1B40}" srcOrd="11" destOrd="0" presId="urn:microsoft.com/office/officeart/2005/8/layout/cycle6"/>
    <dgm:cxn modelId="{B9FA95D6-AE1E-44AA-8543-D337E9E73243}" type="presParOf" srcId="{7782EE96-74C4-4C6A-BE83-599249FF491B}" destId="{4AFFAD78-821C-424A-838A-E69D1037CD1A}" srcOrd="12" destOrd="0" presId="urn:microsoft.com/office/officeart/2005/8/layout/cycle6"/>
    <dgm:cxn modelId="{9CA93B81-E65F-4FAE-BA5A-FDFD5EEEFECB}" type="presParOf" srcId="{7782EE96-74C4-4C6A-BE83-599249FF491B}" destId="{07A1645F-BD5D-42F7-AC8D-11646A1B02BF}" srcOrd="13" destOrd="0" presId="urn:microsoft.com/office/officeart/2005/8/layout/cycle6"/>
    <dgm:cxn modelId="{C0007F34-F259-411D-9D68-A8264F7B779A}" type="presParOf" srcId="{7782EE96-74C4-4C6A-BE83-599249FF491B}" destId="{6E398082-0B73-473B-BC9E-41A659F8C56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FB5E2-3F1A-447C-B2FF-A33B27B5C2F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3682AEC6-4CB3-417A-9F70-23456C6C4B8C}">
      <dgm:prSet phldrT="[Text]" custT="1"/>
      <dgm:spPr/>
      <dgm:t>
        <a:bodyPr/>
        <a:lstStyle/>
        <a:p>
          <a:r>
            <a:rPr lang="en-US" sz="2800" dirty="0"/>
            <a:t>Hey, Charlie</a:t>
          </a:r>
        </a:p>
      </dgm:t>
    </dgm:pt>
    <dgm:pt modelId="{6C48E117-D6FC-4030-9612-FC1874540A88}" type="parTrans" cxnId="{F8A5B9E8-1DC9-4F44-B242-673F97512619}">
      <dgm:prSet/>
      <dgm:spPr/>
      <dgm:t>
        <a:bodyPr/>
        <a:lstStyle/>
        <a:p>
          <a:endParaRPr lang="en-US"/>
        </a:p>
      </dgm:t>
    </dgm:pt>
    <dgm:pt modelId="{BC79C6FD-E7F1-4CD4-A85C-7EEECEB279F3}" type="sibTrans" cxnId="{F8A5B9E8-1DC9-4F44-B242-673F97512619}">
      <dgm:prSet/>
      <dgm:spPr/>
      <dgm:t>
        <a:bodyPr/>
        <a:lstStyle/>
        <a:p>
          <a:endParaRPr lang="en-US"/>
        </a:p>
      </dgm:t>
    </dgm:pt>
    <dgm:pt modelId="{94BBB4BE-AF5E-49BD-9A33-6BCD2105ECC9}">
      <dgm:prSet phldrT="[Text]" custT="1"/>
      <dgm:spPr>
        <a:solidFill>
          <a:schemeClr val="accent6">
            <a:lumMod val="75000"/>
          </a:schemeClr>
        </a:solidFill>
      </dgm:spPr>
      <dgm:t>
        <a:bodyPr/>
        <a:lstStyle/>
        <a:p>
          <a:r>
            <a:rPr lang="en-US" sz="2800" dirty="0"/>
            <a:t>Sober Grid</a:t>
          </a:r>
        </a:p>
      </dgm:t>
    </dgm:pt>
    <dgm:pt modelId="{D99D34F0-78DA-42BD-89FB-AA78F442ACD1}" type="parTrans" cxnId="{C62CAE56-D499-4B21-99E5-21F2C6DB010A}">
      <dgm:prSet/>
      <dgm:spPr/>
      <dgm:t>
        <a:bodyPr/>
        <a:lstStyle/>
        <a:p>
          <a:endParaRPr lang="en-US"/>
        </a:p>
      </dgm:t>
    </dgm:pt>
    <dgm:pt modelId="{A59D4FDD-DBF7-4136-BFD6-99B6902E0E80}" type="sibTrans" cxnId="{C62CAE56-D499-4B21-99E5-21F2C6DB010A}">
      <dgm:prSet/>
      <dgm:spPr/>
      <dgm:t>
        <a:bodyPr/>
        <a:lstStyle/>
        <a:p>
          <a:endParaRPr lang="en-US"/>
        </a:p>
      </dgm:t>
    </dgm:pt>
    <dgm:pt modelId="{2C495F41-E251-4840-8652-56CC201FDC47}">
      <dgm:prSet phldrT="[Text]" custT="1"/>
      <dgm:spPr>
        <a:solidFill>
          <a:schemeClr val="accent3">
            <a:lumMod val="75000"/>
          </a:schemeClr>
        </a:solidFill>
      </dgm:spPr>
      <dgm:t>
        <a:bodyPr/>
        <a:lstStyle/>
        <a:p>
          <a:r>
            <a:rPr lang="en-US" sz="2800" dirty="0"/>
            <a:t>Sober Tool</a:t>
          </a:r>
        </a:p>
      </dgm:t>
    </dgm:pt>
    <dgm:pt modelId="{98EFCBE4-BB93-47C6-82E4-EC10BE91B920}" type="parTrans" cxnId="{32D2A913-61E0-4B29-BE80-BC932A5E1AAD}">
      <dgm:prSet/>
      <dgm:spPr/>
      <dgm:t>
        <a:bodyPr/>
        <a:lstStyle/>
        <a:p>
          <a:endParaRPr lang="en-US"/>
        </a:p>
      </dgm:t>
    </dgm:pt>
    <dgm:pt modelId="{FF80B449-1B1B-40EC-A212-948A94B34C55}" type="sibTrans" cxnId="{32D2A913-61E0-4B29-BE80-BC932A5E1AAD}">
      <dgm:prSet/>
      <dgm:spPr/>
      <dgm:t>
        <a:bodyPr/>
        <a:lstStyle/>
        <a:p>
          <a:endParaRPr lang="en-US"/>
        </a:p>
      </dgm:t>
    </dgm:pt>
    <dgm:pt modelId="{FCE30546-DF1D-4B36-9886-5A991E86777B}">
      <dgm:prSet phldrT="[Text]" custT="1"/>
      <dgm:spPr>
        <a:solidFill>
          <a:schemeClr val="accent6">
            <a:lumMod val="50000"/>
          </a:schemeClr>
        </a:solidFill>
      </dgm:spPr>
      <dgm:t>
        <a:bodyPr/>
        <a:lstStyle/>
        <a:p>
          <a:r>
            <a:rPr lang="en-US" sz="2800" dirty="0"/>
            <a:t>Recovery Box</a:t>
          </a:r>
        </a:p>
      </dgm:t>
    </dgm:pt>
    <dgm:pt modelId="{73FA1393-F5E8-4890-A37A-06AE8EED6863}" type="parTrans" cxnId="{5353E9F5-431D-4954-8A91-007800BDBE45}">
      <dgm:prSet/>
      <dgm:spPr/>
      <dgm:t>
        <a:bodyPr/>
        <a:lstStyle/>
        <a:p>
          <a:endParaRPr lang="en-US"/>
        </a:p>
      </dgm:t>
    </dgm:pt>
    <dgm:pt modelId="{B4E9469B-6AE1-4FC0-A26F-7C0F5F1F5B4B}" type="sibTrans" cxnId="{5353E9F5-431D-4954-8A91-007800BDBE45}">
      <dgm:prSet/>
      <dgm:spPr/>
      <dgm:t>
        <a:bodyPr/>
        <a:lstStyle/>
        <a:p>
          <a:endParaRPr lang="en-US"/>
        </a:p>
      </dgm:t>
    </dgm:pt>
    <dgm:pt modelId="{B61B3389-A38E-4FF1-8986-9D8F59D32D21}">
      <dgm:prSet phldrT="[Text]" custT="1"/>
      <dgm:spPr>
        <a:solidFill>
          <a:schemeClr val="accent2">
            <a:lumMod val="75000"/>
          </a:schemeClr>
        </a:solidFill>
      </dgm:spPr>
      <dgm:t>
        <a:bodyPr/>
        <a:lstStyle/>
        <a:p>
          <a:r>
            <a:rPr lang="en-US" sz="2800" dirty="0"/>
            <a:t>Sober</a:t>
          </a:r>
        </a:p>
      </dgm:t>
    </dgm:pt>
    <dgm:pt modelId="{F6D9DAF0-C700-4DEB-A7BD-B0422052ED5D}" type="parTrans" cxnId="{D248FDB0-81E3-44CD-B01F-C5F04C6C948E}">
      <dgm:prSet/>
      <dgm:spPr/>
      <dgm:t>
        <a:bodyPr/>
        <a:lstStyle/>
        <a:p>
          <a:endParaRPr lang="en-US"/>
        </a:p>
      </dgm:t>
    </dgm:pt>
    <dgm:pt modelId="{2E126D3E-09FD-442E-A235-4C69314BFD35}" type="sibTrans" cxnId="{D248FDB0-81E3-44CD-B01F-C5F04C6C948E}">
      <dgm:prSet/>
      <dgm:spPr/>
      <dgm:t>
        <a:bodyPr/>
        <a:lstStyle/>
        <a:p>
          <a:endParaRPr lang="en-US"/>
        </a:p>
      </dgm:t>
    </dgm:pt>
    <dgm:pt modelId="{7782EE96-74C4-4C6A-BE83-599249FF491B}" type="pres">
      <dgm:prSet presAssocID="{CB1FB5E2-3F1A-447C-B2FF-A33B27B5C2F0}" presName="cycle" presStyleCnt="0">
        <dgm:presLayoutVars>
          <dgm:dir/>
          <dgm:resizeHandles val="exact"/>
        </dgm:presLayoutVars>
      </dgm:prSet>
      <dgm:spPr/>
    </dgm:pt>
    <dgm:pt modelId="{57BE9B1B-29B5-4189-94F1-C20F01123613}" type="pres">
      <dgm:prSet presAssocID="{3682AEC6-4CB3-417A-9F70-23456C6C4B8C}" presName="node" presStyleLbl="node1" presStyleIdx="0" presStyleCnt="5" custScaleX="113110">
        <dgm:presLayoutVars>
          <dgm:bulletEnabled val="1"/>
        </dgm:presLayoutVars>
      </dgm:prSet>
      <dgm:spPr/>
    </dgm:pt>
    <dgm:pt modelId="{F432B38D-68A3-49B3-9478-390DF1915C3B}" type="pres">
      <dgm:prSet presAssocID="{3682AEC6-4CB3-417A-9F70-23456C6C4B8C}" presName="spNode" presStyleCnt="0"/>
      <dgm:spPr/>
    </dgm:pt>
    <dgm:pt modelId="{56F2F691-18B3-4E5F-A8CC-EE62E535DEF2}" type="pres">
      <dgm:prSet presAssocID="{BC79C6FD-E7F1-4CD4-A85C-7EEECEB279F3}" presName="sibTrans" presStyleLbl="sibTrans1D1" presStyleIdx="0" presStyleCnt="5"/>
      <dgm:spPr/>
    </dgm:pt>
    <dgm:pt modelId="{8CFE976B-4E38-4A8D-862D-30C72353DDC2}" type="pres">
      <dgm:prSet presAssocID="{94BBB4BE-AF5E-49BD-9A33-6BCD2105ECC9}" presName="node" presStyleLbl="node1" presStyleIdx="1" presStyleCnt="5" custScaleX="113110">
        <dgm:presLayoutVars>
          <dgm:bulletEnabled val="1"/>
        </dgm:presLayoutVars>
      </dgm:prSet>
      <dgm:spPr/>
    </dgm:pt>
    <dgm:pt modelId="{A755E440-1201-47A6-9DCB-4530114B82B2}" type="pres">
      <dgm:prSet presAssocID="{94BBB4BE-AF5E-49BD-9A33-6BCD2105ECC9}" presName="spNode" presStyleCnt="0"/>
      <dgm:spPr/>
    </dgm:pt>
    <dgm:pt modelId="{D7403C27-48EB-43E1-A993-226730E69E02}" type="pres">
      <dgm:prSet presAssocID="{A59D4FDD-DBF7-4136-BFD6-99B6902E0E80}" presName="sibTrans" presStyleLbl="sibTrans1D1" presStyleIdx="1" presStyleCnt="5"/>
      <dgm:spPr/>
    </dgm:pt>
    <dgm:pt modelId="{F518ECF0-4FCD-4C83-B6B2-46B2FB2C80EF}" type="pres">
      <dgm:prSet presAssocID="{2C495F41-E251-4840-8652-56CC201FDC47}" presName="node" presStyleLbl="node1" presStyleIdx="2" presStyleCnt="5" custScaleX="113110">
        <dgm:presLayoutVars>
          <dgm:bulletEnabled val="1"/>
        </dgm:presLayoutVars>
      </dgm:prSet>
      <dgm:spPr/>
    </dgm:pt>
    <dgm:pt modelId="{41DE2F67-4F70-4365-AE5A-6DF0F1EB922A}" type="pres">
      <dgm:prSet presAssocID="{2C495F41-E251-4840-8652-56CC201FDC47}" presName="spNode" presStyleCnt="0"/>
      <dgm:spPr/>
    </dgm:pt>
    <dgm:pt modelId="{719A566A-88C8-4F75-9BC0-1D919CB59A84}" type="pres">
      <dgm:prSet presAssocID="{FF80B449-1B1B-40EC-A212-948A94B34C55}" presName="sibTrans" presStyleLbl="sibTrans1D1" presStyleIdx="2" presStyleCnt="5"/>
      <dgm:spPr/>
    </dgm:pt>
    <dgm:pt modelId="{67276752-27B1-44F0-B4D3-0C2A81C45434}" type="pres">
      <dgm:prSet presAssocID="{FCE30546-DF1D-4B36-9886-5A991E86777B}" presName="node" presStyleLbl="node1" presStyleIdx="3" presStyleCnt="5" custScaleX="116255">
        <dgm:presLayoutVars>
          <dgm:bulletEnabled val="1"/>
        </dgm:presLayoutVars>
      </dgm:prSet>
      <dgm:spPr/>
    </dgm:pt>
    <dgm:pt modelId="{2316108A-AB8F-47B3-9B1A-5DA230166843}" type="pres">
      <dgm:prSet presAssocID="{FCE30546-DF1D-4B36-9886-5A991E86777B}" presName="spNode" presStyleCnt="0"/>
      <dgm:spPr/>
    </dgm:pt>
    <dgm:pt modelId="{5123A761-EDF8-483B-B504-D1D47FCD1B40}" type="pres">
      <dgm:prSet presAssocID="{B4E9469B-6AE1-4FC0-A26F-7C0F5F1F5B4B}" presName="sibTrans" presStyleLbl="sibTrans1D1" presStyleIdx="3" presStyleCnt="5"/>
      <dgm:spPr/>
    </dgm:pt>
    <dgm:pt modelId="{4AFFAD78-821C-424A-838A-E69D1037CD1A}" type="pres">
      <dgm:prSet presAssocID="{B61B3389-A38E-4FF1-8986-9D8F59D32D21}" presName="node" presStyleLbl="node1" presStyleIdx="4" presStyleCnt="5" custScaleX="113110">
        <dgm:presLayoutVars>
          <dgm:bulletEnabled val="1"/>
        </dgm:presLayoutVars>
      </dgm:prSet>
      <dgm:spPr/>
    </dgm:pt>
    <dgm:pt modelId="{07A1645F-BD5D-42F7-AC8D-11646A1B02BF}" type="pres">
      <dgm:prSet presAssocID="{B61B3389-A38E-4FF1-8986-9D8F59D32D21}" presName="spNode" presStyleCnt="0"/>
      <dgm:spPr/>
    </dgm:pt>
    <dgm:pt modelId="{6E398082-0B73-473B-BC9E-41A659F8C56E}" type="pres">
      <dgm:prSet presAssocID="{2E126D3E-09FD-442E-A235-4C69314BFD35}" presName="sibTrans" presStyleLbl="sibTrans1D1" presStyleIdx="4" presStyleCnt="5"/>
      <dgm:spPr/>
    </dgm:pt>
  </dgm:ptLst>
  <dgm:cxnLst>
    <dgm:cxn modelId="{32D2A913-61E0-4B29-BE80-BC932A5E1AAD}" srcId="{CB1FB5E2-3F1A-447C-B2FF-A33B27B5C2F0}" destId="{2C495F41-E251-4840-8652-56CC201FDC47}" srcOrd="2" destOrd="0" parTransId="{98EFCBE4-BB93-47C6-82E4-EC10BE91B920}" sibTransId="{FF80B449-1B1B-40EC-A212-948A94B34C55}"/>
    <dgm:cxn modelId="{E7E64F1C-197C-415F-B2CC-7486A5E81351}" type="presOf" srcId="{B61B3389-A38E-4FF1-8986-9D8F59D32D21}" destId="{4AFFAD78-821C-424A-838A-E69D1037CD1A}" srcOrd="0" destOrd="0" presId="urn:microsoft.com/office/officeart/2005/8/layout/cycle6"/>
    <dgm:cxn modelId="{15280528-4D88-4BBC-8814-879F6BCB5BB8}" type="presOf" srcId="{3682AEC6-4CB3-417A-9F70-23456C6C4B8C}" destId="{57BE9B1B-29B5-4189-94F1-C20F01123613}" srcOrd="0" destOrd="0" presId="urn:microsoft.com/office/officeart/2005/8/layout/cycle6"/>
    <dgm:cxn modelId="{B877A828-F2E2-4CBF-A9E6-B0599EC4B083}" type="presOf" srcId="{94BBB4BE-AF5E-49BD-9A33-6BCD2105ECC9}" destId="{8CFE976B-4E38-4A8D-862D-30C72353DDC2}" srcOrd="0" destOrd="0" presId="urn:microsoft.com/office/officeart/2005/8/layout/cycle6"/>
    <dgm:cxn modelId="{1B825E5E-6564-44A8-8A91-E4E9CA6B8F9B}" type="presOf" srcId="{FCE30546-DF1D-4B36-9886-5A991E86777B}" destId="{67276752-27B1-44F0-B4D3-0C2A81C45434}" srcOrd="0" destOrd="0" presId="urn:microsoft.com/office/officeart/2005/8/layout/cycle6"/>
    <dgm:cxn modelId="{89863264-BABF-4120-A78B-2F68FEA82C2E}" type="presOf" srcId="{FF80B449-1B1B-40EC-A212-948A94B34C55}" destId="{719A566A-88C8-4F75-9BC0-1D919CB59A84}" srcOrd="0" destOrd="0" presId="urn:microsoft.com/office/officeart/2005/8/layout/cycle6"/>
    <dgm:cxn modelId="{CEC6C24A-15CC-407C-8A99-DDD6C4C14817}" type="presOf" srcId="{2E126D3E-09FD-442E-A235-4C69314BFD35}" destId="{6E398082-0B73-473B-BC9E-41A659F8C56E}" srcOrd="0" destOrd="0" presId="urn:microsoft.com/office/officeart/2005/8/layout/cycle6"/>
    <dgm:cxn modelId="{D783564C-2FC0-48BB-89E6-4B2F7B604978}" type="presOf" srcId="{2C495F41-E251-4840-8652-56CC201FDC47}" destId="{F518ECF0-4FCD-4C83-B6B2-46B2FB2C80EF}" srcOrd="0" destOrd="0" presId="urn:microsoft.com/office/officeart/2005/8/layout/cycle6"/>
    <dgm:cxn modelId="{C62CAE56-D499-4B21-99E5-21F2C6DB010A}" srcId="{CB1FB5E2-3F1A-447C-B2FF-A33B27B5C2F0}" destId="{94BBB4BE-AF5E-49BD-9A33-6BCD2105ECC9}" srcOrd="1" destOrd="0" parTransId="{D99D34F0-78DA-42BD-89FB-AA78F442ACD1}" sibTransId="{A59D4FDD-DBF7-4136-BFD6-99B6902E0E80}"/>
    <dgm:cxn modelId="{13B7CAA5-1B77-46BD-AEFC-378560DB662A}" type="presOf" srcId="{BC79C6FD-E7F1-4CD4-A85C-7EEECEB279F3}" destId="{56F2F691-18B3-4E5F-A8CC-EE62E535DEF2}" srcOrd="0" destOrd="0" presId="urn:microsoft.com/office/officeart/2005/8/layout/cycle6"/>
    <dgm:cxn modelId="{D248FDB0-81E3-44CD-B01F-C5F04C6C948E}" srcId="{CB1FB5E2-3F1A-447C-B2FF-A33B27B5C2F0}" destId="{B61B3389-A38E-4FF1-8986-9D8F59D32D21}" srcOrd="4" destOrd="0" parTransId="{F6D9DAF0-C700-4DEB-A7BD-B0422052ED5D}" sibTransId="{2E126D3E-09FD-442E-A235-4C69314BFD35}"/>
    <dgm:cxn modelId="{5B8786BA-5E51-4C6B-A6E8-24457523E2AB}" type="presOf" srcId="{B4E9469B-6AE1-4FC0-A26F-7C0F5F1F5B4B}" destId="{5123A761-EDF8-483B-B504-D1D47FCD1B40}" srcOrd="0" destOrd="0" presId="urn:microsoft.com/office/officeart/2005/8/layout/cycle6"/>
    <dgm:cxn modelId="{EFB5C1D3-CD64-4365-AC44-DCCD0E6B0D87}" type="presOf" srcId="{CB1FB5E2-3F1A-447C-B2FF-A33B27B5C2F0}" destId="{7782EE96-74C4-4C6A-BE83-599249FF491B}" srcOrd="0" destOrd="0" presId="urn:microsoft.com/office/officeart/2005/8/layout/cycle6"/>
    <dgm:cxn modelId="{7055E8E1-9A79-44EE-BD49-238D66E0E70A}" type="presOf" srcId="{A59D4FDD-DBF7-4136-BFD6-99B6902E0E80}" destId="{D7403C27-48EB-43E1-A993-226730E69E02}" srcOrd="0" destOrd="0" presId="urn:microsoft.com/office/officeart/2005/8/layout/cycle6"/>
    <dgm:cxn modelId="{F8A5B9E8-1DC9-4F44-B242-673F97512619}" srcId="{CB1FB5E2-3F1A-447C-B2FF-A33B27B5C2F0}" destId="{3682AEC6-4CB3-417A-9F70-23456C6C4B8C}" srcOrd="0" destOrd="0" parTransId="{6C48E117-D6FC-4030-9612-FC1874540A88}" sibTransId="{BC79C6FD-E7F1-4CD4-A85C-7EEECEB279F3}"/>
    <dgm:cxn modelId="{5353E9F5-431D-4954-8A91-007800BDBE45}" srcId="{CB1FB5E2-3F1A-447C-B2FF-A33B27B5C2F0}" destId="{FCE30546-DF1D-4B36-9886-5A991E86777B}" srcOrd="3" destOrd="0" parTransId="{73FA1393-F5E8-4890-A37A-06AE8EED6863}" sibTransId="{B4E9469B-6AE1-4FC0-A26F-7C0F5F1F5B4B}"/>
    <dgm:cxn modelId="{DE439348-B8A6-40D7-9066-5A6EC24EA5B2}" type="presParOf" srcId="{7782EE96-74C4-4C6A-BE83-599249FF491B}" destId="{57BE9B1B-29B5-4189-94F1-C20F01123613}" srcOrd="0" destOrd="0" presId="urn:microsoft.com/office/officeart/2005/8/layout/cycle6"/>
    <dgm:cxn modelId="{51E94D69-5B7D-4E85-90C1-B38AAF568BD5}" type="presParOf" srcId="{7782EE96-74C4-4C6A-BE83-599249FF491B}" destId="{F432B38D-68A3-49B3-9478-390DF1915C3B}" srcOrd="1" destOrd="0" presId="urn:microsoft.com/office/officeart/2005/8/layout/cycle6"/>
    <dgm:cxn modelId="{D7F7A460-8BBF-432F-9957-67E19F65CC73}" type="presParOf" srcId="{7782EE96-74C4-4C6A-BE83-599249FF491B}" destId="{56F2F691-18B3-4E5F-A8CC-EE62E535DEF2}" srcOrd="2" destOrd="0" presId="urn:microsoft.com/office/officeart/2005/8/layout/cycle6"/>
    <dgm:cxn modelId="{61845CEC-E17D-4C6D-BC74-6F9F2593FCD5}" type="presParOf" srcId="{7782EE96-74C4-4C6A-BE83-599249FF491B}" destId="{8CFE976B-4E38-4A8D-862D-30C72353DDC2}" srcOrd="3" destOrd="0" presId="urn:microsoft.com/office/officeart/2005/8/layout/cycle6"/>
    <dgm:cxn modelId="{484B8F9A-7BA4-4FB7-82A0-D558E4CCEFDC}" type="presParOf" srcId="{7782EE96-74C4-4C6A-BE83-599249FF491B}" destId="{A755E440-1201-47A6-9DCB-4530114B82B2}" srcOrd="4" destOrd="0" presId="urn:microsoft.com/office/officeart/2005/8/layout/cycle6"/>
    <dgm:cxn modelId="{0FC10E92-F5B7-4C84-866E-EAC5CBABEFCC}" type="presParOf" srcId="{7782EE96-74C4-4C6A-BE83-599249FF491B}" destId="{D7403C27-48EB-43E1-A993-226730E69E02}" srcOrd="5" destOrd="0" presId="urn:microsoft.com/office/officeart/2005/8/layout/cycle6"/>
    <dgm:cxn modelId="{74A4DAF8-9945-40F8-A92D-AE7C9A390428}" type="presParOf" srcId="{7782EE96-74C4-4C6A-BE83-599249FF491B}" destId="{F518ECF0-4FCD-4C83-B6B2-46B2FB2C80EF}" srcOrd="6" destOrd="0" presId="urn:microsoft.com/office/officeart/2005/8/layout/cycle6"/>
    <dgm:cxn modelId="{01F5559C-EC7F-4BAC-B478-8448627B16D6}" type="presParOf" srcId="{7782EE96-74C4-4C6A-BE83-599249FF491B}" destId="{41DE2F67-4F70-4365-AE5A-6DF0F1EB922A}" srcOrd="7" destOrd="0" presId="urn:microsoft.com/office/officeart/2005/8/layout/cycle6"/>
    <dgm:cxn modelId="{1DE17BD6-F6AB-46E4-9790-CD482CC2BCB3}" type="presParOf" srcId="{7782EE96-74C4-4C6A-BE83-599249FF491B}" destId="{719A566A-88C8-4F75-9BC0-1D919CB59A84}" srcOrd="8" destOrd="0" presId="urn:microsoft.com/office/officeart/2005/8/layout/cycle6"/>
    <dgm:cxn modelId="{9A512556-DA80-4F94-8B7C-29A4941295A1}" type="presParOf" srcId="{7782EE96-74C4-4C6A-BE83-599249FF491B}" destId="{67276752-27B1-44F0-B4D3-0C2A81C45434}" srcOrd="9" destOrd="0" presId="urn:microsoft.com/office/officeart/2005/8/layout/cycle6"/>
    <dgm:cxn modelId="{39781D26-C60B-4DCF-B50C-BF2F725941A7}" type="presParOf" srcId="{7782EE96-74C4-4C6A-BE83-599249FF491B}" destId="{2316108A-AB8F-47B3-9B1A-5DA230166843}" srcOrd="10" destOrd="0" presId="urn:microsoft.com/office/officeart/2005/8/layout/cycle6"/>
    <dgm:cxn modelId="{3CA12C90-34C6-4A7B-963F-9E556728AB4C}" type="presParOf" srcId="{7782EE96-74C4-4C6A-BE83-599249FF491B}" destId="{5123A761-EDF8-483B-B504-D1D47FCD1B40}" srcOrd="11" destOrd="0" presId="urn:microsoft.com/office/officeart/2005/8/layout/cycle6"/>
    <dgm:cxn modelId="{B9FA95D6-AE1E-44AA-8543-D337E9E73243}" type="presParOf" srcId="{7782EE96-74C4-4C6A-BE83-599249FF491B}" destId="{4AFFAD78-821C-424A-838A-E69D1037CD1A}" srcOrd="12" destOrd="0" presId="urn:microsoft.com/office/officeart/2005/8/layout/cycle6"/>
    <dgm:cxn modelId="{9CA93B81-E65F-4FAE-BA5A-FDFD5EEEFECB}" type="presParOf" srcId="{7782EE96-74C4-4C6A-BE83-599249FF491B}" destId="{07A1645F-BD5D-42F7-AC8D-11646A1B02BF}" srcOrd="13" destOrd="0" presId="urn:microsoft.com/office/officeart/2005/8/layout/cycle6"/>
    <dgm:cxn modelId="{C0007F34-F259-411D-9D68-A8264F7B779A}" type="presParOf" srcId="{7782EE96-74C4-4C6A-BE83-599249FF491B}" destId="{6E398082-0B73-473B-BC9E-41A659F8C56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0469DA-084A-46D4-AF62-DD5CFA5203FF}" type="doc">
      <dgm:prSet loTypeId="urn:microsoft.com/office/officeart/2005/8/layout/pyramid2" loCatId="list" qsTypeId="urn:microsoft.com/office/officeart/2005/8/quickstyle/simple1" qsCatId="simple" csTypeId="urn:microsoft.com/office/officeart/2005/8/colors/accent1_2" csCatId="accent1" phldr="1"/>
      <dgm:spPr/>
    </dgm:pt>
    <dgm:pt modelId="{18911FA0-937F-4988-82AA-915CEBB330BB}">
      <dgm:prSet phldrT="[Text]"/>
      <dgm:spPr/>
      <dgm:t>
        <a:bodyPr/>
        <a:lstStyle/>
        <a:p>
          <a:r>
            <a:rPr lang="en-US" dirty="0"/>
            <a:t>confidentiality</a:t>
          </a:r>
        </a:p>
      </dgm:t>
    </dgm:pt>
    <dgm:pt modelId="{304BA89C-ABF4-4AC6-A5BD-7615E750C6C7}" type="parTrans" cxnId="{BF23B77B-726D-4A9F-8FBE-7C445B0B2F91}">
      <dgm:prSet/>
      <dgm:spPr/>
      <dgm:t>
        <a:bodyPr/>
        <a:lstStyle/>
        <a:p>
          <a:endParaRPr lang="en-US"/>
        </a:p>
      </dgm:t>
    </dgm:pt>
    <dgm:pt modelId="{35D70D7F-3473-40FB-BA18-340CD9092D5C}" type="sibTrans" cxnId="{BF23B77B-726D-4A9F-8FBE-7C445B0B2F91}">
      <dgm:prSet/>
      <dgm:spPr/>
      <dgm:t>
        <a:bodyPr/>
        <a:lstStyle/>
        <a:p>
          <a:endParaRPr lang="en-US"/>
        </a:p>
      </dgm:t>
    </dgm:pt>
    <dgm:pt modelId="{87F723E0-4DEC-4DAB-902D-2B164D11F629}">
      <dgm:prSet phldrT="[Text]"/>
      <dgm:spPr/>
      <dgm:t>
        <a:bodyPr/>
        <a:lstStyle/>
        <a:p>
          <a:r>
            <a:rPr lang="en-US" dirty="0"/>
            <a:t>privacy</a:t>
          </a:r>
        </a:p>
      </dgm:t>
    </dgm:pt>
    <dgm:pt modelId="{5165FFCE-AE05-4EB9-A92C-ECB51456449E}" type="parTrans" cxnId="{86DA16D2-2D82-407F-8324-03847DEA627C}">
      <dgm:prSet/>
      <dgm:spPr/>
      <dgm:t>
        <a:bodyPr/>
        <a:lstStyle/>
        <a:p>
          <a:endParaRPr lang="en-US"/>
        </a:p>
      </dgm:t>
    </dgm:pt>
    <dgm:pt modelId="{F8DEFB87-A1CE-4886-9292-0998DA2208D6}" type="sibTrans" cxnId="{86DA16D2-2D82-407F-8324-03847DEA627C}">
      <dgm:prSet/>
      <dgm:spPr/>
      <dgm:t>
        <a:bodyPr/>
        <a:lstStyle/>
        <a:p>
          <a:endParaRPr lang="en-US"/>
        </a:p>
      </dgm:t>
    </dgm:pt>
    <dgm:pt modelId="{96D92102-7DAD-427B-8C4C-1540103FF877}">
      <dgm:prSet phldrT="[Text]"/>
      <dgm:spPr/>
      <dgm:t>
        <a:bodyPr/>
        <a:lstStyle/>
        <a:p>
          <a:r>
            <a:rPr lang="en-US" dirty="0"/>
            <a:t>security</a:t>
          </a:r>
        </a:p>
      </dgm:t>
    </dgm:pt>
    <dgm:pt modelId="{0D8BDEBB-DF64-4EBD-834F-6B238BF0D286}" type="parTrans" cxnId="{169CE899-E935-4A39-9459-04181F9A78C5}">
      <dgm:prSet/>
      <dgm:spPr/>
      <dgm:t>
        <a:bodyPr/>
        <a:lstStyle/>
        <a:p>
          <a:endParaRPr lang="en-US"/>
        </a:p>
      </dgm:t>
    </dgm:pt>
    <dgm:pt modelId="{11DEFF2E-0F86-47F9-B0AC-EE53EBA34EB4}" type="sibTrans" cxnId="{169CE899-E935-4A39-9459-04181F9A78C5}">
      <dgm:prSet/>
      <dgm:spPr/>
      <dgm:t>
        <a:bodyPr/>
        <a:lstStyle/>
        <a:p>
          <a:endParaRPr lang="en-US"/>
        </a:p>
      </dgm:t>
    </dgm:pt>
    <dgm:pt modelId="{888EA5D6-8EBA-4B12-B2C6-EBA1297EB7E3}" type="pres">
      <dgm:prSet presAssocID="{0E0469DA-084A-46D4-AF62-DD5CFA5203FF}" presName="compositeShape" presStyleCnt="0">
        <dgm:presLayoutVars>
          <dgm:dir/>
          <dgm:resizeHandles/>
        </dgm:presLayoutVars>
      </dgm:prSet>
      <dgm:spPr/>
    </dgm:pt>
    <dgm:pt modelId="{DA01F12E-70D4-499D-B2F4-93465D41F887}" type="pres">
      <dgm:prSet presAssocID="{0E0469DA-084A-46D4-AF62-DD5CFA5203FF}" presName="pyramid" presStyleLbl="node1" presStyleIdx="0" presStyleCnt="1"/>
      <dgm:spPr/>
    </dgm:pt>
    <dgm:pt modelId="{EDCA76A7-1AB4-42A0-B042-5C7E865310D9}" type="pres">
      <dgm:prSet presAssocID="{0E0469DA-084A-46D4-AF62-DD5CFA5203FF}" presName="theList" presStyleCnt="0"/>
      <dgm:spPr/>
    </dgm:pt>
    <dgm:pt modelId="{755A92BD-4E98-47B6-98AD-D4BAEE42F08A}" type="pres">
      <dgm:prSet presAssocID="{18911FA0-937F-4988-82AA-915CEBB330BB}" presName="aNode" presStyleLbl="fgAcc1" presStyleIdx="0" presStyleCnt="3">
        <dgm:presLayoutVars>
          <dgm:bulletEnabled val="1"/>
        </dgm:presLayoutVars>
      </dgm:prSet>
      <dgm:spPr/>
    </dgm:pt>
    <dgm:pt modelId="{EF175160-BFEB-4413-A466-EEF6BABDEF1B}" type="pres">
      <dgm:prSet presAssocID="{18911FA0-937F-4988-82AA-915CEBB330BB}" presName="aSpace" presStyleCnt="0"/>
      <dgm:spPr/>
    </dgm:pt>
    <dgm:pt modelId="{1189DC52-BB00-4E1E-A979-6F9A3F85160C}" type="pres">
      <dgm:prSet presAssocID="{87F723E0-4DEC-4DAB-902D-2B164D11F629}" presName="aNode" presStyleLbl="fgAcc1" presStyleIdx="1" presStyleCnt="3">
        <dgm:presLayoutVars>
          <dgm:bulletEnabled val="1"/>
        </dgm:presLayoutVars>
      </dgm:prSet>
      <dgm:spPr/>
    </dgm:pt>
    <dgm:pt modelId="{377320D5-9E09-4184-A9A8-E0789D2B31F9}" type="pres">
      <dgm:prSet presAssocID="{87F723E0-4DEC-4DAB-902D-2B164D11F629}" presName="aSpace" presStyleCnt="0"/>
      <dgm:spPr/>
    </dgm:pt>
    <dgm:pt modelId="{9520CDD0-06E6-4B78-8581-8E0042DFA4F3}" type="pres">
      <dgm:prSet presAssocID="{96D92102-7DAD-427B-8C4C-1540103FF877}" presName="aNode" presStyleLbl="fgAcc1" presStyleIdx="2" presStyleCnt="3">
        <dgm:presLayoutVars>
          <dgm:bulletEnabled val="1"/>
        </dgm:presLayoutVars>
      </dgm:prSet>
      <dgm:spPr/>
    </dgm:pt>
    <dgm:pt modelId="{E9D6CC99-EC3C-4856-A630-DEABF29492E2}" type="pres">
      <dgm:prSet presAssocID="{96D92102-7DAD-427B-8C4C-1540103FF877}" presName="aSpace" presStyleCnt="0"/>
      <dgm:spPr/>
    </dgm:pt>
  </dgm:ptLst>
  <dgm:cxnLst>
    <dgm:cxn modelId="{8E022506-7135-4706-A146-AC022F29C89D}" type="presOf" srcId="{96D92102-7DAD-427B-8C4C-1540103FF877}" destId="{9520CDD0-06E6-4B78-8581-8E0042DFA4F3}" srcOrd="0" destOrd="0" presId="urn:microsoft.com/office/officeart/2005/8/layout/pyramid2"/>
    <dgm:cxn modelId="{18CD6210-CDDA-4C86-8999-79A3D40ABCE5}" type="presOf" srcId="{87F723E0-4DEC-4DAB-902D-2B164D11F629}" destId="{1189DC52-BB00-4E1E-A979-6F9A3F85160C}" srcOrd="0" destOrd="0" presId="urn:microsoft.com/office/officeart/2005/8/layout/pyramid2"/>
    <dgm:cxn modelId="{457ED412-6CE3-402C-AAD7-61EC008F4BAD}" type="presOf" srcId="{0E0469DA-084A-46D4-AF62-DD5CFA5203FF}" destId="{888EA5D6-8EBA-4B12-B2C6-EBA1297EB7E3}" srcOrd="0" destOrd="0" presId="urn:microsoft.com/office/officeart/2005/8/layout/pyramid2"/>
    <dgm:cxn modelId="{BF23B77B-726D-4A9F-8FBE-7C445B0B2F91}" srcId="{0E0469DA-084A-46D4-AF62-DD5CFA5203FF}" destId="{18911FA0-937F-4988-82AA-915CEBB330BB}" srcOrd="0" destOrd="0" parTransId="{304BA89C-ABF4-4AC6-A5BD-7615E750C6C7}" sibTransId="{35D70D7F-3473-40FB-BA18-340CD9092D5C}"/>
    <dgm:cxn modelId="{169CE899-E935-4A39-9459-04181F9A78C5}" srcId="{0E0469DA-084A-46D4-AF62-DD5CFA5203FF}" destId="{96D92102-7DAD-427B-8C4C-1540103FF877}" srcOrd="2" destOrd="0" parTransId="{0D8BDEBB-DF64-4EBD-834F-6B238BF0D286}" sibTransId="{11DEFF2E-0F86-47F9-B0AC-EE53EBA34EB4}"/>
    <dgm:cxn modelId="{86DA16D2-2D82-407F-8324-03847DEA627C}" srcId="{0E0469DA-084A-46D4-AF62-DD5CFA5203FF}" destId="{87F723E0-4DEC-4DAB-902D-2B164D11F629}" srcOrd="1" destOrd="0" parTransId="{5165FFCE-AE05-4EB9-A92C-ECB51456449E}" sibTransId="{F8DEFB87-A1CE-4886-9292-0998DA2208D6}"/>
    <dgm:cxn modelId="{9DEF9AD2-47DB-4844-8C16-9AC2C1026DFD}" type="presOf" srcId="{18911FA0-937F-4988-82AA-915CEBB330BB}" destId="{755A92BD-4E98-47B6-98AD-D4BAEE42F08A}" srcOrd="0" destOrd="0" presId="urn:microsoft.com/office/officeart/2005/8/layout/pyramid2"/>
    <dgm:cxn modelId="{4BC0D35D-4FFC-4EA5-8BB9-D1B58FCFF503}" type="presParOf" srcId="{888EA5D6-8EBA-4B12-B2C6-EBA1297EB7E3}" destId="{DA01F12E-70D4-499D-B2F4-93465D41F887}" srcOrd="0" destOrd="0" presId="urn:microsoft.com/office/officeart/2005/8/layout/pyramid2"/>
    <dgm:cxn modelId="{915D4AE4-836E-4AF9-8191-776DB2F326E2}" type="presParOf" srcId="{888EA5D6-8EBA-4B12-B2C6-EBA1297EB7E3}" destId="{EDCA76A7-1AB4-42A0-B042-5C7E865310D9}" srcOrd="1" destOrd="0" presId="urn:microsoft.com/office/officeart/2005/8/layout/pyramid2"/>
    <dgm:cxn modelId="{C5686EC5-F897-4394-9DAC-A269E762CA94}" type="presParOf" srcId="{EDCA76A7-1AB4-42A0-B042-5C7E865310D9}" destId="{755A92BD-4E98-47B6-98AD-D4BAEE42F08A}" srcOrd="0" destOrd="0" presId="urn:microsoft.com/office/officeart/2005/8/layout/pyramid2"/>
    <dgm:cxn modelId="{AB4BA03D-619F-41E4-BAC4-F76B42D03210}" type="presParOf" srcId="{EDCA76A7-1AB4-42A0-B042-5C7E865310D9}" destId="{EF175160-BFEB-4413-A466-EEF6BABDEF1B}" srcOrd="1" destOrd="0" presId="urn:microsoft.com/office/officeart/2005/8/layout/pyramid2"/>
    <dgm:cxn modelId="{6071D19C-7710-4572-9C20-73F248BABA43}" type="presParOf" srcId="{EDCA76A7-1AB4-42A0-B042-5C7E865310D9}" destId="{1189DC52-BB00-4E1E-A979-6F9A3F85160C}" srcOrd="2" destOrd="0" presId="urn:microsoft.com/office/officeart/2005/8/layout/pyramid2"/>
    <dgm:cxn modelId="{858109DA-312D-49A2-B4B6-9FBBB95E58A1}" type="presParOf" srcId="{EDCA76A7-1AB4-42A0-B042-5C7E865310D9}" destId="{377320D5-9E09-4184-A9A8-E0789D2B31F9}" srcOrd="3" destOrd="0" presId="urn:microsoft.com/office/officeart/2005/8/layout/pyramid2"/>
    <dgm:cxn modelId="{FE4A45DB-8990-4B9E-9CC9-21181E5FEF72}" type="presParOf" srcId="{EDCA76A7-1AB4-42A0-B042-5C7E865310D9}" destId="{9520CDD0-06E6-4B78-8581-8E0042DFA4F3}" srcOrd="4" destOrd="0" presId="urn:microsoft.com/office/officeart/2005/8/layout/pyramid2"/>
    <dgm:cxn modelId="{D4EC797D-C107-4512-94C5-8F80A7E01D5D}" type="presParOf" srcId="{EDCA76A7-1AB4-42A0-B042-5C7E865310D9}" destId="{E9D6CC99-EC3C-4856-A630-DEABF29492E2}"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BA107-B48E-41B4-AE57-6DCB14E42E85}">
      <dsp:nvSpPr>
        <dsp:cNvPr id="0" name=""/>
        <dsp:cNvSpPr/>
      </dsp:nvSpPr>
      <dsp:spPr>
        <a:xfrm>
          <a:off x="1089255" y="635"/>
          <a:ext cx="2309970" cy="1385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technology</a:t>
          </a:r>
        </a:p>
      </dsp:txBody>
      <dsp:txXfrm>
        <a:off x="1089255" y="635"/>
        <a:ext cx="2309970" cy="1385982"/>
      </dsp:txXfrm>
    </dsp:sp>
    <dsp:sp modelId="{B5A3A3D4-3756-44D1-8AF2-4E9B1F6022AC}">
      <dsp:nvSpPr>
        <dsp:cNvPr id="0" name=""/>
        <dsp:cNvSpPr/>
      </dsp:nvSpPr>
      <dsp:spPr>
        <a:xfrm>
          <a:off x="3630223" y="635"/>
          <a:ext cx="2309970" cy="1385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digital</a:t>
          </a:r>
        </a:p>
      </dsp:txBody>
      <dsp:txXfrm>
        <a:off x="3630223" y="635"/>
        <a:ext cx="2309970" cy="1385982"/>
      </dsp:txXfrm>
    </dsp:sp>
    <dsp:sp modelId="{9CBCB8C3-74B2-4924-9BA1-4520FF62AC1D}">
      <dsp:nvSpPr>
        <dsp:cNvPr id="0" name=""/>
        <dsp:cNvSpPr/>
      </dsp:nvSpPr>
      <dsp:spPr>
        <a:xfrm>
          <a:off x="1089255" y="1617615"/>
          <a:ext cx="2309970" cy="1385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virtual</a:t>
          </a:r>
        </a:p>
      </dsp:txBody>
      <dsp:txXfrm>
        <a:off x="1089255" y="1617615"/>
        <a:ext cx="2309970" cy="1385982"/>
      </dsp:txXfrm>
    </dsp:sp>
    <dsp:sp modelId="{8716E170-94BC-453E-AA34-57100F9E55C0}">
      <dsp:nvSpPr>
        <dsp:cNvPr id="0" name=""/>
        <dsp:cNvSpPr/>
      </dsp:nvSpPr>
      <dsp:spPr>
        <a:xfrm>
          <a:off x="3630223" y="1617615"/>
          <a:ext cx="2309970" cy="1385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online</a:t>
          </a:r>
        </a:p>
      </dsp:txBody>
      <dsp:txXfrm>
        <a:off x="3630223" y="1617615"/>
        <a:ext cx="2309970" cy="1385982"/>
      </dsp:txXfrm>
    </dsp:sp>
    <dsp:sp modelId="{1D94C07D-27D5-42B4-90FE-4A416FF23E6E}">
      <dsp:nvSpPr>
        <dsp:cNvPr id="0" name=""/>
        <dsp:cNvSpPr/>
      </dsp:nvSpPr>
      <dsp:spPr>
        <a:xfrm>
          <a:off x="2359739" y="3234594"/>
          <a:ext cx="2309970" cy="1385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telehealth</a:t>
          </a:r>
          <a:endParaRPr lang="en-US" sz="3400" kern="1200" dirty="0"/>
        </a:p>
      </dsp:txBody>
      <dsp:txXfrm>
        <a:off x="2359739" y="3234594"/>
        <a:ext cx="2309970" cy="1385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E2BD0-2A1D-4301-99E2-1E3429701CC0}">
      <dsp:nvSpPr>
        <dsp:cNvPr id="0" name=""/>
        <dsp:cNvSpPr/>
      </dsp:nvSpPr>
      <dsp:spPr>
        <a:xfrm>
          <a:off x="1618182" y="229293"/>
          <a:ext cx="4496365" cy="156152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63373-D680-41E4-B81C-703C8B67356C}">
      <dsp:nvSpPr>
        <dsp:cNvPr id="0" name=""/>
        <dsp:cNvSpPr/>
      </dsp:nvSpPr>
      <dsp:spPr>
        <a:xfrm>
          <a:off x="3437642" y="3787158"/>
          <a:ext cx="871388" cy="10892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DD16DA-5480-49F6-BAED-FC8A51040D4B}">
      <dsp:nvSpPr>
        <dsp:cNvPr id="0" name=""/>
        <dsp:cNvSpPr/>
      </dsp:nvSpPr>
      <dsp:spPr>
        <a:xfrm>
          <a:off x="1867371" y="4529046"/>
          <a:ext cx="4182666" cy="1045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social work practice</a:t>
          </a:r>
        </a:p>
      </dsp:txBody>
      <dsp:txXfrm>
        <a:off x="1867371" y="4529046"/>
        <a:ext cx="4182666" cy="1045666"/>
      </dsp:txXfrm>
    </dsp:sp>
    <dsp:sp modelId="{FEEAE659-9BBD-4E83-8BDD-20B378D5513E}">
      <dsp:nvSpPr>
        <dsp:cNvPr id="0" name=""/>
        <dsp:cNvSpPr/>
      </dsp:nvSpPr>
      <dsp:spPr>
        <a:xfrm>
          <a:off x="3150021" y="1911422"/>
          <a:ext cx="1774271" cy="15684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ethical/ legal</a:t>
          </a:r>
        </a:p>
      </dsp:txBody>
      <dsp:txXfrm>
        <a:off x="3409857" y="2141123"/>
        <a:ext cx="1254599" cy="1109097"/>
      </dsp:txXfrm>
    </dsp:sp>
    <dsp:sp modelId="{338A2ED4-1B51-407D-B492-7D19A50CF7CC}">
      <dsp:nvSpPr>
        <dsp:cNvPr id="0" name=""/>
        <dsp:cNvSpPr/>
      </dsp:nvSpPr>
      <dsp:spPr>
        <a:xfrm>
          <a:off x="2034174" y="786020"/>
          <a:ext cx="1761268" cy="14658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clinical</a:t>
          </a:r>
        </a:p>
      </dsp:txBody>
      <dsp:txXfrm>
        <a:off x="2292106" y="1000690"/>
        <a:ext cx="1245404" cy="1036517"/>
      </dsp:txXfrm>
    </dsp:sp>
    <dsp:sp modelId="{DDAF014D-54EF-47EF-9F4F-44A1A76A93C9}">
      <dsp:nvSpPr>
        <dsp:cNvPr id="0" name=""/>
        <dsp:cNvSpPr/>
      </dsp:nvSpPr>
      <dsp:spPr>
        <a:xfrm>
          <a:off x="3674146" y="267321"/>
          <a:ext cx="2108424" cy="15684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practical</a:t>
          </a:r>
        </a:p>
      </dsp:txBody>
      <dsp:txXfrm>
        <a:off x="3982918" y="497022"/>
        <a:ext cx="1490880" cy="1109097"/>
      </dsp:txXfrm>
    </dsp:sp>
    <dsp:sp modelId="{E0A67B20-28B2-498F-A9B3-57CB8A76FED9}">
      <dsp:nvSpPr>
        <dsp:cNvPr id="0" name=""/>
        <dsp:cNvSpPr/>
      </dsp:nvSpPr>
      <dsp:spPr>
        <a:xfrm>
          <a:off x="1158374" y="201158"/>
          <a:ext cx="5429923" cy="3914752"/>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9EE6A-9A0C-47BC-9F7D-6ED86A642B28}">
      <dsp:nvSpPr>
        <dsp:cNvPr id="0" name=""/>
        <dsp:cNvSpPr/>
      </dsp:nvSpPr>
      <dsp:spPr>
        <a:xfrm>
          <a:off x="828797" y="2300"/>
          <a:ext cx="3567330" cy="2662936"/>
        </a:xfrm>
        <a:prstGeom prst="round2SameRect">
          <a:avLst>
            <a:gd name="adj1" fmla="val 8000"/>
            <a:gd name="adj2" fmla="val 0"/>
          </a:avLst>
        </a:prstGeom>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lin ang="0" scaled="1"/>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22101-20EE-4F7A-AB70-C5A37D262625}">
      <dsp:nvSpPr>
        <dsp:cNvPr id="0" name=""/>
        <dsp:cNvSpPr/>
      </dsp:nvSpPr>
      <dsp:spPr>
        <a:xfrm>
          <a:off x="828797" y="2665237"/>
          <a:ext cx="3567330" cy="11450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smokefree.gov</a:t>
          </a:r>
        </a:p>
      </dsp:txBody>
      <dsp:txXfrm>
        <a:off x="828797" y="2665237"/>
        <a:ext cx="2512204" cy="1145062"/>
      </dsp:txXfrm>
    </dsp:sp>
    <dsp:sp modelId="{95741A51-AC92-4CFD-8579-0B8D40FC4058}">
      <dsp:nvSpPr>
        <dsp:cNvPr id="0" name=""/>
        <dsp:cNvSpPr/>
      </dsp:nvSpPr>
      <dsp:spPr>
        <a:xfrm>
          <a:off x="3635668" y="3040104"/>
          <a:ext cx="744694" cy="69239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A12BA8-33C0-4B48-B1A9-E71D2A701749}">
      <dsp:nvSpPr>
        <dsp:cNvPr id="0" name=""/>
        <dsp:cNvSpPr/>
      </dsp:nvSpPr>
      <dsp:spPr>
        <a:xfrm>
          <a:off x="4747870" y="5949"/>
          <a:ext cx="3567330" cy="2662936"/>
        </a:xfrm>
        <a:prstGeom prst="round2SameRect">
          <a:avLst>
            <a:gd name="adj1" fmla="val 8000"/>
            <a:gd name="adj2" fmla="val 0"/>
          </a:avLst>
        </a:prstGeom>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lin ang="10800000" scaled="1"/>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22FF24-8746-4500-869B-3CDCF6B0199E}">
      <dsp:nvSpPr>
        <dsp:cNvPr id="0" name=""/>
        <dsp:cNvSpPr/>
      </dsp:nvSpPr>
      <dsp:spPr>
        <a:xfrm>
          <a:off x="4747870" y="2668886"/>
          <a:ext cx="3567330" cy="11450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rehabs.com</a:t>
          </a:r>
        </a:p>
      </dsp:txBody>
      <dsp:txXfrm>
        <a:off x="4747870" y="2668886"/>
        <a:ext cx="2512204" cy="1145062"/>
      </dsp:txXfrm>
    </dsp:sp>
    <dsp:sp modelId="{3877AFD1-0411-42D7-BA29-C2A9243D39A9}">
      <dsp:nvSpPr>
        <dsp:cNvPr id="0" name=""/>
        <dsp:cNvSpPr/>
      </dsp:nvSpPr>
      <dsp:spPr>
        <a:xfrm>
          <a:off x="7616146" y="3066671"/>
          <a:ext cx="621885" cy="66161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E9B1B-29B5-4189-94F1-C20F01123613}">
      <dsp:nvSpPr>
        <dsp:cNvPr id="0" name=""/>
        <dsp:cNvSpPr/>
      </dsp:nvSpPr>
      <dsp:spPr>
        <a:xfrm>
          <a:off x="2697913" y="1818"/>
          <a:ext cx="1619569" cy="9307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Hey, Charlie</a:t>
          </a:r>
        </a:p>
      </dsp:txBody>
      <dsp:txXfrm>
        <a:off x="2743346" y="47251"/>
        <a:ext cx="1528703" cy="839838"/>
      </dsp:txXfrm>
    </dsp:sp>
    <dsp:sp modelId="{56F2F691-18B3-4E5F-A8CC-EE62E535DEF2}">
      <dsp:nvSpPr>
        <dsp:cNvPr id="0" name=""/>
        <dsp:cNvSpPr/>
      </dsp:nvSpPr>
      <dsp:spPr>
        <a:xfrm>
          <a:off x="1647801" y="467171"/>
          <a:ext cx="3719794" cy="3719794"/>
        </a:xfrm>
        <a:custGeom>
          <a:avLst/>
          <a:gdLst/>
          <a:ahLst/>
          <a:cxnLst/>
          <a:rect l="0" t="0" r="0" b="0"/>
          <a:pathLst>
            <a:path>
              <a:moveTo>
                <a:pt x="2678391" y="189781"/>
              </a:moveTo>
              <a:arcTo wR="1859897" hR="1859897" stAng="17766519" swAng="177546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FE976B-4E38-4A8D-862D-30C72353DDC2}">
      <dsp:nvSpPr>
        <dsp:cNvPr id="0" name=""/>
        <dsp:cNvSpPr/>
      </dsp:nvSpPr>
      <dsp:spPr>
        <a:xfrm>
          <a:off x="4466781" y="1286976"/>
          <a:ext cx="1619569" cy="930704"/>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 Grid</a:t>
          </a:r>
        </a:p>
      </dsp:txBody>
      <dsp:txXfrm>
        <a:off x="4512214" y="1332409"/>
        <a:ext cx="1528703" cy="839838"/>
      </dsp:txXfrm>
    </dsp:sp>
    <dsp:sp modelId="{D7403C27-48EB-43E1-A993-226730E69E02}">
      <dsp:nvSpPr>
        <dsp:cNvPr id="0" name=""/>
        <dsp:cNvSpPr/>
      </dsp:nvSpPr>
      <dsp:spPr>
        <a:xfrm>
          <a:off x="1647801" y="467171"/>
          <a:ext cx="3719794" cy="3719794"/>
        </a:xfrm>
        <a:custGeom>
          <a:avLst/>
          <a:gdLst/>
          <a:ahLst/>
          <a:cxnLst/>
          <a:rect l="0" t="0" r="0" b="0"/>
          <a:pathLst>
            <a:path>
              <a:moveTo>
                <a:pt x="3717237" y="1762400"/>
              </a:moveTo>
              <a:arcTo wR="1859897" hR="1859897" stAng="21419709" swAng="21967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18ECF0-4FCD-4C83-B6B2-46B2FB2C80EF}">
      <dsp:nvSpPr>
        <dsp:cNvPr id="0" name=""/>
        <dsp:cNvSpPr/>
      </dsp:nvSpPr>
      <dsp:spPr>
        <a:xfrm>
          <a:off x="3791134" y="3366404"/>
          <a:ext cx="1619569" cy="930704"/>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 Tool</a:t>
          </a:r>
        </a:p>
      </dsp:txBody>
      <dsp:txXfrm>
        <a:off x="3836567" y="3411837"/>
        <a:ext cx="1528703" cy="839838"/>
      </dsp:txXfrm>
    </dsp:sp>
    <dsp:sp modelId="{719A566A-88C8-4F75-9BC0-1D919CB59A84}">
      <dsp:nvSpPr>
        <dsp:cNvPr id="0" name=""/>
        <dsp:cNvSpPr/>
      </dsp:nvSpPr>
      <dsp:spPr>
        <a:xfrm>
          <a:off x="1647801" y="467171"/>
          <a:ext cx="3719794" cy="3719794"/>
        </a:xfrm>
        <a:custGeom>
          <a:avLst/>
          <a:gdLst/>
          <a:ahLst/>
          <a:cxnLst/>
          <a:rect l="0" t="0" r="0" b="0"/>
          <a:pathLst>
            <a:path>
              <a:moveTo>
                <a:pt x="2137951" y="3698892"/>
              </a:moveTo>
              <a:arcTo wR="1859897" hR="1859897" stAng="4884124" swAng="9896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276752-27B1-44F0-B4D3-0C2A81C45434}">
      <dsp:nvSpPr>
        <dsp:cNvPr id="0" name=""/>
        <dsp:cNvSpPr/>
      </dsp:nvSpPr>
      <dsp:spPr>
        <a:xfrm>
          <a:off x="1582177" y="3366404"/>
          <a:ext cx="1664601" cy="930704"/>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Recovery Box</a:t>
          </a:r>
        </a:p>
      </dsp:txBody>
      <dsp:txXfrm>
        <a:off x="1627610" y="3411837"/>
        <a:ext cx="1573735" cy="839838"/>
      </dsp:txXfrm>
    </dsp:sp>
    <dsp:sp modelId="{5123A761-EDF8-483B-B504-D1D47FCD1B40}">
      <dsp:nvSpPr>
        <dsp:cNvPr id="0" name=""/>
        <dsp:cNvSpPr/>
      </dsp:nvSpPr>
      <dsp:spPr>
        <a:xfrm>
          <a:off x="1647801" y="467171"/>
          <a:ext cx="3719794" cy="3719794"/>
        </a:xfrm>
        <a:custGeom>
          <a:avLst/>
          <a:gdLst/>
          <a:ahLst/>
          <a:cxnLst/>
          <a:rect l="0" t="0" r="0" b="0"/>
          <a:pathLst>
            <a:path>
              <a:moveTo>
                <a:pt x="310873" y="2889336"/>
              </a:moveTo>
              <a:arcTo wR="1859897" hR="1859897" stAng="8783585" swAng="21967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FFAD78-821C-424A-838A-E69D1037CD1A}">
      <dsp:nvSpPr>
        <dsp:cNvPr id="0" name=""/>
        <dsp:cNvSpPr/>
      </dsp:nvSpPr>
      <dsp:spPr>
        <a:xfrm>
          <a:off x="929046" y="1286976"/>
          <a:ext cx="1619569" cy="930704"/>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a:t>
          </a:r>
        </a:p>
      </dsp:txBody>
      <dsp:txXfrm>
        <a:off x="974479" y="1332409"/>
        <a:ext cx="1528703" cy="839838"/>
      </dsp:txXfrm>
    </dsp:sp>
    <dsp:sp modelId="{6E398082-0B73-473B-BC9E-41A659F8C56E}">
      <dsp:nvSpPr>
        <dsp:cNvPr id="0" name=""/>
        <dsp:cNvSpPr/>
      </dsp:nvSpPr>
      <dsp:spPr>
        <a:xfrm>
          <a:off x="1647801" y="467171"/>
          <a:ext cx="3719794" cy="3719794"/>
        </a:xfrm>
        <a:custGeom>
          <a:avLst/>
          <a:gdLst/>
          <a:ahLst/>
          <a:cxnLst/>
          <a:rect l="0" t="0" r="0" b="0"/>
          <a:pathLst>
            <a:path>
              <a:moveTo>
                <a:pt x="323444" y="811789"/>
              </a:moveTo>
              <a:arcTo wR="1859897" hR="1859897" stAng="12858017" swAng="177546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E9B1B-29B5-4189-94F1-C20F01123613}">
      <dsp:nvSpPr>
        <dsp:cNvPr id="0" name=""/>
        <dsp:cNvSpPr/>
      </dsp:nvSpPr>
      <dsp:spPr>
        <a:xfrm>
          <a:off x="2697913" y="1818"/>
          <a:ext cx="1619569" cy="9307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Hey, Charlie</a:t>
          </a:r>
        </a:p>
      </dsp:txBody>
      <dsp:txXfrm>
        <a:off x="2743346" y="47251"/>
        <a:ext cx="1528703" cy="839838"/>
      </dsp:txXfrm>
    </dsp:sp>
    <dsp:sp modelId="{56F2F691-18B3-4E5F-A8CC-EE62E535DEF2}">
      <dsp:nvSpPr>
        <dsp:cNvPr id="0" name=""/>
        <dsp:cNvSpPr/>
      </dsp:nvSpPr>
      <dsp:spPr>
        <a:xfrm>
          <a:off x="1647801" y="467171"/>
          <a:ext cx="3719794" cy="3719794"/>
        </a:xfrm>
        <a:custGeom>
          <a:avLst/>
          <a:gdLst/>
          <a:ahLst/>
          <a:cxnLst/>
          <a:rect l="0" t="0" r="0" b="0"/>
          <a:pathLst>
            <a:path>
              <a:moveTo>
                <a:pt x="2678391" y="189781"/>
              </a:moveTo>
              <a:arcTo wR="1859897" hR="1859897" stAng="17766519" swAng="177546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FE976B-4E38-4A8D-862D-30C72353DDC2}">
      <dsp:nvSpPr>
        <dsp:cNvPr id="0" name=""/>
        <dsp:cNvSpPr/>
      </dsp:nvSpPr>
      <dsp:spPr>
        <a:xfrm>
          <a:off x="4466781" y="1286976"/>
          <a:ext cx="1619569" cy="930704"/>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 Grid</a:t>
          </a:r>
        </a:p>
      </dsp:txBody>
      <dsp:txXfrm>
        <a:off x="4512214" y="1332409"/>
        <a:ext cx="1528703" cy="839838"/>
      </dsp:txXfrm>
    </dsp:sp>
    <dsp:sp modelId="{D7403C27-48EB-43E1-A993-226730E69E02}">
      <dsp:nvSpPr>
        <dsp:cNvPr id="0" name=""/>
        <dsp:cNvSpPr/>
      </dsp:nvSpPr>
      <dsp:spPr>
        <a:xfrm>
          <a:off x="1647801" y="467171"/>
          <a:ext cx="3719794" cy="3719794"/>
        </a:xfrm>
        <a:custGeom>
          <a:avLst/>
          <a:gdLst/>
          <a:ahLst/>
          <a:cxnLst/>
          <a:rect l="0" t="0" r="0" b="0"/>
          <a:pathLst>
            <a:path>
              <a:moveTo>
                <a:pt x="3717237" y="1762400"/>
              </a:moveTo>
              <a:arcTo wR="1859897" hR="1859897" stAng="21419709" swAng="21967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18ECF0-4FCD-4C83-B6B2-46B2FB2C80EF}">
      <dsp:nvSpPr>
        <dsp:cNvPr id="0" name=""/>
        <dsp:cNvSpPr/>
      </dsp:nvSpPr>
      <dsp:spPr>
        <a:xfrm>
          <a:off x="3791134" y="3366404"/>
          <a:ext cx="1619569" cy="930704"/>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 Tool</a:t>
          </a:r>
        </a:p>
      </dsp:txBody>
      <dsp:txXfrm>
        <a:off x="3836567" y="3411837"/>
        <a:ext cx="1528703" cy="839838"/>
      </dsp:txXfrm>
    </dsp:sp>
    <dsp:sp modelId="{719A566A-88C8-4F75-9BC0-1D919CB59A84}">
      <dsp:nvSpPr>
        <dsp:cNvPr id="0" name=""/>
        <dsp:cNvSpPr/>
      </dsp:nvSpPr>
      <dsp:spPr>
        <a:xfrm>
          <a:off x="1647801" y="467171"/>
          <a:ext cx="3719794" cy="3719794"/>
        </a:xfrm>
        <a:custGeom>
          <a:avLst/>
          <a:gdLst/>
          <a:ahLst/>
          <a:cxnLst/>
          <a:rect l="0" t="0" r="0" b="0"/>
          <a:pathLst>
            <a:path>
              <a:moveTo>
                <a:pt x="2137951" y="3698892"/>
              </a:moveTo>
              <a:arcTo wR="1859897" hR="1859897" stAng="4884124" swAng="9896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276752-27B1-44F0-B4D3-0C2A81C45434}">
      <dsp:nvSpPr>
        <dsp:cNvPr id="0" name=""/>
        <dsp:cNvSpPr/>
      </dsp:nvSpPr>
      <dsp:spPr>
        <a:xfrm>
          <a:off x="1582177" y="3366404"/>
          <a:ext cx="1664601" cy="930704"/>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Recovery Box</a:t>
          </a:r>
        </a:p>
      </dsp:txBody>
      <dsp:txXfrm>
        <a:off x="1627610" y="3411837"/>
        <a:ext cx="1573735" cy="839838"/>
      </dsp:txXfrm>
    </dsp:sp>
    <dsp:sp modelId="{5123A761-EDF8-483B-B504-D1D47FCD1B40}">
      <dsp:nvSpPr>
        <dsp:cNvPr id="0" name=""/>
        <dsp:cNvSpPr/>
      </dsp:nvSpPr>
      <dsp:spPr>
        <a:xfrm>
          <a:off x="1647801" y="467171"/>
          <a:ext cx="3719794" cy="3719794"/>
        </a:xfrm>
        <a:custGeom>
          <a:avLst/>
          <a:gdLst/>
          <a:ahLst/>
          <a:cxnLst/>
          <a:rect l="0" t="0" r="0" b="0"/>
          <a:pathLst>
            <a:path>
              <a:moveTo>
                <a:pt x="310873" y="2889336"/>
              </a:moveTo>
              <a:arcTo wR="1859897" hR="1859897" stAng="8783585" swAng="21967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FFAD78-821C-424A-838A-E69D1037CD1A}">
      <dsp:nvSpPr>
        <dsp:cNvPr id="0" name=""/>
        <dsp:cNvSpPr/>
      </dsp:nvSpPr>
      <dsp:spPr>
        <a:xfrm>
          <a:off x="929046" y="1286976"/>
          <a:ext cx="1619569" cy="930704"/>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Sober</a:t>
          </a:r>
        </a:p>
      </dsp:txBody>
      <dsp:txXfrm>
        <a:off x="974479" y="1332409"/>
        <a:ext cx="1528703" cy="839838"/>
      </dsp:txXfrm>
    </dsp:sp>
    <dsp:sp modelId="{6E398082-0B73-473B-BC9E-41A659F8C56E}">
      <dsp:nvSpPr>
        <dsp:cNvPr id="0" name=""/>
        <dsp:cNvSpPr/>
      </dsp:nvSpPr>
      <dsp:spPr>
        <a:xfrm>
          <a:off x="1647801" y="467171"/>
          <a:ext cx="3719794" cy="3719794"/>
        </a:xfrm>
        <a:custGeom>
          <a:avLst/>
          <a:gdLst/>
          <a:ahLst/>
          <a:cxnLst/>
          <a:rect l="0" t="0" r="0" b="0"/>
          <a:pathLst>
            <a:path>
              <a:moveTo>
                <a:pt x="323444" y="811789"/>
              </a:moveTo>
              <a:arcTo wR="1859897" hR="1859897" stAng="12858017" swAng="177546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1F12E-70D4-499D-B2F4-93465D41F887}">
      <dsp:nvSpPr>
        <dsp:cNvPr id="0" name=""/>
        <dsp:cNvSpPr/>
      </dsp:nvSpPr>
      <dsp:spPr>
        <a:xfrm>
          <a:off x="1089736" y="0"/>
          <a:ext cx="4325592" cy="432559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A92BD-4E98-47B6-98AD-D4BAEE42F08A}">
      <dsp:nvSpPr>
        <dsp:cNvPr id="0" name=""/>
        <dsp:cNvSpPr/>
      </dsp:nvSpPr>
      <dsp:spPr>
        <a:xfrm>
          <a:off x="3252532" y="434882"/>
          <a:ext cx="2811634" cy="10239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confidentiality</a:t>
          </a:r>
        </a:p>
      </dsp:txBody>
      <dsp:txXfrm>
        <a:off x="3302517" y="484867"/>
        <a:ext cx="2711664" cy="923978"/>
      </dsp:txXfrm>
    </dsp:sp>
    <dsp:sp modelId="{1189DC52-BB00-4E1E-A979-6F9A3F85160C}">
      <dsp:nvSpPr>
        <dsp:cNvPr id="0" name=""/>
        <dsp:cNvSpPr/>
      </dsp:nvSpPr>
      <dsp:spPr>
        <a:xfrm>
          <a:off x="3252532" y="1586824"/>
          <a:ext cx="2811634" cy="10239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privacy</a:t>
          </a:r>
        </a:p>
      </dsp:txBody>
      <dsp:txXfrm>
        <a:off x="3302517" y="1636809"/>
        <a:ext cx="2711664" cy="923978"/>
      </dsp:txXfrm>
    </dsp:sp>
    <dsp:sp modelId="{9520CDD0-06E6-4B78-8581-8E0042DFA4F3}">
      <dsp:nvSpPr>
        <dsp:cNvPr id="0" name=""/>
        <dsp:cNvSpPr/>
      </dsp:nvSpPr>
      <dsp:spPr>
        <a:xfrm>
          <a:off x="3252532" y="2738767"/>
          <a:ext cx="2811634" cy="10239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security</a:t>
          </a:r>
        </a:p>
      </dsp:txBody>
      <dsp:txXfrm>
        <a:off x="3302517" y="2788752"/>
        <a:ext cx="2711664" cy="9239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9/4/2020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9/4/2020</a:t>
            </a:fld>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Welcome to this presentation concerning social work strategies for engaging with technology in addressing substance use, substance misuse, substance use disorders, and recovery support</a:t>
            </a:r>
            <a:r>
              <a:rPr lang="en-US" baseline="0" dirty="0"/>
              <a:t>. </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about 5.2 million individuals in the 18 to 25-year-old emerging adulthood age group, or just over 15% of this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1044945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about 15 million adults over the age of 26 years, or 7% of this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99456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the same survey reported that only an estimated 3.7 million individuals aged 12 an older of the over 21 million received any substance use treatment during the past year.  Comparing this 1.4%  of the population who received substance use treatment to the 7.8% in need of care demonstrates a tremendous level of unmet need.</a:t>
            </a:r>
          </a:p>
          <a:p>
            <a:endParaRPr lang="en-US" dirty="0"/>
          </a:p>
          <a:p>
            <a:r>
              <a:rPr lang="en-US" dirty="0"/>
              <a:t>Analyses suggest that part of this gap has to do with almost 95% of individuals who might benefit from substance-related use treatment but not receiving it not feeling that they needed it. Technology and digital tools might offer options for engaging these individuals in contemplation about their addictive behaviors and how they might benefit from engaging in behavior change efforts—whether or not this involves formal treatment. What kind of identification and early engagement options might be developed and implemented with this population?</a:t>
            </a:r>
          </a:p>
          <a:p>
            <a:endParaRPr lang="en-US" dirty="0"/>
          </a:p>
          <a:p>
            <a:r>
              <a:rPr lang="en-US" dirty="0"/>
              <a:t>Another 3% of individuals not receiving needed treatment felt the need but did not make an effort to engage in it. How might technology be harnessed to help these individuals engage in the kind of treatment and recovery support they feel the need for?</a:t>
            </a:r>
          </a:p>
          <a:p>
            <a:endParaRPr lang="en-US" dirty="0"/>
          </a:p>
          <a:p>
            <a:r>
              <a:rPr lang="en-US" dirty="0"/>
              <a:t>And, 2.1% attempted to engage treatment, but did not receive it. A body of evidence identifies some of the barriers to care that individuals in need of substance use services experience. For example, most often cited barriers are that evidence-supported interventions may not be available in their community; available interventions may lack desired gender, age, or cultural competence; individuals may be excluded on the basis of co-occurring problems or because of incarceration in jail or prison; family or other obligations may compete with their ability to participate; and the inability to afford care. Are their ways that technology and digital resources can help overcome some of these barriers and create intervention opportunities that have not traditionally been available to this population?</a:t>
            </a:r>
          </a:p>
          <a:p>
            <a:endParaRPr lang="en-US" dirty="0"/>
          </a:p>
          <a:p>
            <a:r>
              <a:rPr lang="en-US" dirty="0"/>
              <a:t>In other words, what could change in the traditional system of care to reduce the gap between needed and received interventions for addressing substance use misuse and substance use disorders? In other words, how to better serve the estimated 17 and a half million individuals experiencing a need but not receiving care. </a:t>
            </a:r>
          </a:p>
          <a:p>
            <a:endParaRPr lang="en-US" dirty="0"/>
          </a:p>
          <a:p>
            <a:r>
              <a:rPr lang="en-US" dirty="0"/>
              <a:t>And a second question: If we were more successful addressing substance misuse and supporting recovery among adolescents and emerging adults, could we have a positive impact in reducing substance-related problems among adults? Can technology and digital resources be harnessed as primary, secondary, and tertiary prevention options earlier in the life trajectory of individuals engaged in substance misuse?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03818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is mounting that the answers to these questions is “Yes,” there is a place for technology in addressing substance misuse and related problems.</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400524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like technology, digital, and virtual are so ubiquitous that we all seem to just instinctively know what they mean. For the purposes of this presentation, </a:t>
            </a:r>
            <a:r>
              <a:rPr lang="en-US" b="1" i="1" u="sng" dirty="0"/>
              <a:t>technology</a:t>
            </a:r>
            <a:r>
              <a:rPr lang="en-US" dirty="0"/>
              <a:t> refers to the tools we put into practical use to solve real-world problems—things like computers, smartphones, tablets, and assistive technology devices. </a:t>
            </a:r>
          </a:p>
          <a:p>
            <a:r>
              <a:rPr lang="en-US" b="1" i="1" u="sng" dirty="0"/>
              <a:t>Digital </a:t>
            </a:r>
            <a:r>
              <a:rPr lang="en-US" dirty="0"/>
              <a:t>refers to the applications with which we interact using technology—such as when we use a computer, go online, or communicate through technological applications—these are built with digital signals behind the scenes.</a:t>
            </a:r>
          </a:p>
          <a:p>
            <a:r>
              <a:rPr lang="en-US" b="1" i="1" u="sng" dirty="0"/>
              <a:t>Virtual</a:t>
            </a:r>
            <a:r>
              <a:rPr lang="en-US" dirty="0"/>
              <a:t>—refers to computer generated entities that do not exist in the physical world but are made to appear to do so. For example, a person may interact with others through an avatar—a character that does not have a physical presence but acts in the virtual world the way a physical being might. </a:t>
            </a:r>
          </a:p>
          <a:p>
            <a:r>
              <a:rPr lang="en-US" b="1" i="1" u="sng" dirty="0"/>
              <a:t>Online</a:t>
            </a:r>
            <a:r>
              <a:rPr lang="en-US" dirty="0"/>
              <a:t>—being online means being connected to another computer or computer network. The Internet of Things is often what is being referred to such as searching the internet </a:t>
            </a:r>
            <a:r>
              <a:rPr lang="en-US"/>
              <a:t>for information.</a:t>
            </a:r>
            <a:endParaRPr lang="en-US" dirty="0"/>
          </a:p>
          <a:p>
            <a:endParaRPr lang="en-US" dirty="0"/>
          </a:p>
          <a:p>
            <a:r>
              <a:rPr lang="en-US" b="1" i="1" u="sng" dirty="0"/>
              <a:t>telehealth</a:t>
            </a:r>
            <a:r>
              <a:rPr lang="en-US" dirty="0"/>
              <a:t>,—is about providing health care remotely from a provider at one site to another individual at a distant location using modern technology to do so. It also may involve multiple providers and/or multiple care recipients at different sites. Telehealth is a broad umbrella term covering a wide range of care delivery types and types of technology, usually in a real-time synchronous manner. It might be just audio—by phone for example or it might include visual input through video enabled cameras. </a:t>
            </a:r>
            <a:r>
              <a:rPr lang="en-US" b="1" i="1" u="sng" dirty="0" err="1"/>
              <a:t>Telemental</a:t>
            </a:r>
            <a:r>
              <a:rPr lang="en-US" b="1" i="1" u="sng" dirty="0"/>
              <a:t> health</a:t>
            </a:r>
            <a:r>
              <a:rPr lang="en-US" dirty="0"/>
              <a:t> and </a:t>
            </a:r>
            <a:r>
              <a:rPr lang="en-US" b="1" i="1" dirty="0" err="1"/>
              <a:t>telebehavioral</a:t>
            </a:r>
            <a:r>
              <a:rPr lang="en-US" b="1" i="1" dirty="0"/>
              <a:t> health</a:t>
            </a:r>
            <a:r>
              <a:rPr lang="en-US" dirty="0"/>
              <a:t> refer to more specific types of telehealth </a:t>
            </a:r>
            <a:r>
              <a:rPr lang="en-US" dirty="0" err="1"/>
              <a:t>care.Rather</a:t>
            </a:r>
            <a:r>
              <a:rPr lang="en-US" dirty="0"/>
              <a:t> than focusing on physical health, they address mental or behavioral health concerns. </a:t>
            </a:r>
            <a:r>
              <a:rPr lang="en-US" b="1" i="1" u="sng" dirty="0"/>
              <a:t>mHealth</a:t>
            </a:r>
            <a:r>
              <a:rPr lang="en-US" dirty="0"/>
              <a:t> is a similar concept, referring to use of mobile devices to deliver health care remotely—hence the m up front. </a:t>
            </a:r>
            <a:r>
              <a:rPr lang="en-US" b="1" i="1" u="sng" dirty="0" err="1"/>
              <a:t>telecounseling</a:t>
            </a:r>
            <a:r>
              <a:rPr lang="en-US" dirty="0"/>
              <a:t> or </a:t>
            </a:r>
            <a:r>
              <a:rPr lang="en-US" b="1" i="1" u="sng" dirty="0" err="1"/>
              <a:t>videocounseling</a:t>
            </a:r>
            <a:r>
              <a:rPr lang="en-US" b="1" i="1" u="sng" dirty="0"/>
              <a:t> </a:t>
            </a:r>
            <a:r>
              <a:rPr lang="en-US" dirty="0"/>
              <a:t>again refers to delivering mental or behavioral health care of the counseling type through technology. </a:t>
            </a:r>
            <a:endParaRPr lang="en-US" b="1" i="1" u="sng"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772874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presentation, it is important for us to remain mindful of the digital divide issue—not everyone has equal access to technology and digital resources. </a:t>
            </a:r>
          </a:p>
          <a:p>
            <a:r>
              <a:rPr lang="en-US" dirty="0"/>
              <a:t>While evidence suggests that the digital divide between those who have and those who have not is lessening, it does still persist. Based on 2019 data from the Pew Research organization, almost 1/3 of adults in low-income households did not have a smartphone, compared to 15% in the $30,000 to $99,000 income range and 3% with income greater than $100,000. An even greater 46% of adults in the lowest income group did not have a desktop or laptop computer compared to 17% in the higher income group and 6% in the highest. Tablet computers were owned by just over 1/3 in the lowest income group,  over half in the higher income group, and almost ¾ of the highest income group. Having home broadband was also much less common among the lowest income group of adults—44%--than the higher income group where 19% lacked home broadband and 6% in the highest income group.</a:t>
            </a:r>
          </a:p>
          <a:p>
            <a:r>
              <a:rPr lang="en-US" dirty="0"/>
              <a:t>These figures were similar among adults with a disability and individuals in rural communities were far more likely to lack access to high-speed internet services.</a:t>
            </a:r>
          </a:p>
          <a:p>
            <a:endParaRPr lang="en-US" dirty="0"/>
          </a:p>
          <a:p>
            <a:r>
              <a:rPr lang="en-US" dirty="0"/>
              <a:t>Race and ethnicity had little impact on adults having a smartphone, but more White adults had computers than did Black or Hispanic adults, and more had home broadband, as well. Tablet computers were somewhat more commonly owned by Black adults than White adults, 53% and 58%, while 43% of Hispanic adults reported having tablet computers. In many cases, individuals are opting for tablets rather than more expensive desktop or laptop computers, and many are using their smartphones to engage with the digital world.</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98004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Additionally, social workers should maintain an awareness of how technology and digital tools are experienced by individuals with varied abilities. On one hand, this refers to differences in familiarity and skills with digital hardware and software—an issue of digital literacy. This is analogous to, and actually involves, reading literacy and comfort with English language use. </a:t>
            </a:r>
          </a:p>
          <a:p>
            <a:r>
              <a:rPr lang="en-US" b="0" dirty="0"/>
              <a:t>But it goes beyond these issues to include universal design concerns—how adaptive the tools might be for individuals with different vision or hearing abilities, for example. Or, for instance, individuals experiencing specific types of learning disabilities or information processing differences of persons with traumatic brain injury or autism. And, we need to be cognizant of the ways that chronic substance misuse might alter a person’s ability to effectively interact with technology and digital tools.</a:t>
            </a:r>
          </a:p>
          <a:p>
            <a:endParaRPr lang="en-US" b="0" dirty="0"/>
          </a:p>
          <a:p>
            <a:r>
              <a:rPr lang="en-US" b="0" dirty="0"/>
              <a:t>An advantage of many digital tools is that they can be linguistically and culturally adapted for greater reach and relevance. To a much greater extent than currently occurs, digital tools should be evaluated for accessibility and cultural appropriateness.</a:t>
            </a: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55722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Clearly, technology and other digital tools have had a significant impact on social work practice—no less so in practice related to substance misuse. While social workers in the past may not have intentionally pursued these practice approaches, technology and digital applications are a current reality and possibly a focus for the future. A focus group study of MSW social workers’ perceptions about the ways that technologies have influenced their professional practices introduced several themes worth considering, including that technology is a preferred means of communication with many clients, especially younger clients, and starting where clients are and honoring their preferences may mean engaging with them through technology. While the social workers acknowledged that technology could complement traditional practice, they felt that it also introduced a potential slippery slope, opening a Pandoras Box of practical, boundary, and other ethical issues. Similar observations prompted recommendations that practitioners and clients develop clear boundaries and expectations related to the use of technology and digital tools in the therapeutic process, and that they consider together the risks and benefits of utilizing these types of tools.</a:t>
            </a:r>
          </a:p>
          <a:p>
            <a:endParaRPr lang="en-US" dirty="0"/>
          </a:p>
          <a:p>
            <a:r>
              <a:rPr lang="en-US" dirty="0"/>
              <a:t>There exists a rich and growing literature about evidence surrounding the ethics, development, and implementation of technology innovations in physical health, mental health, behavioral health, human services, prevention, and therapeutic interventions. In this presentation, we focus on applications with potential for intervening around substance misuse.</a:t>
            </a:r>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426776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
            </a:r>
            <a:r>
              <a:rPr lang="en-US" b="0" dirty="0"/>
              <a:t>any individuals shy of meeting criteria for a substance use disorder make significant and lasting changes in their substance misuse behaviors despite never engaging formal treatment systems—technology and digital tools may be critical elements of their behavior change and recovery efforts. For individuals engaged in formal treatment to address problems related to their  substance misuse or a substance use disorder, technology and digital tools may help extend and reinforce treatment gains and recovery support.</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One Grand Challenge for Social Work hosted by the American Academy of Social Work and Social Welfare addressed the potential for social work practice innovation through technology applications. This Grand Challenge and other literature identified advantages for extending social work practices with information, communication, treatment, and recovery-support technology and digital tools. The listed advantages reflect </a:t>
            </a:r>
            <a:r>
              <a:rPr lang="en-US" b="0" dirty="0"/>
              <a:t>a capacity to extend access to care and support for recovery efforts. These include: [click]</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03679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use of technology and digital resources allows delivery of interventions and recovery support at the very times when individuals experience their greatest need. Consider that urgent craving and situations fraught with risk for substance use arise at inconvenient times—especially at night, on weekends, and over holidays—times when traditional supports may be inaccessible. Technology and digital tools can be made accessible 24 hours a day, 7 days a week, 365 days a year, available on demand and during critical, real-time events that individuals experience outside of routinely scheduled intervention sessions.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23099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Developing this presentation was one commitment in the 2019 Expansion of Practitioner Education grant awarded to CSWE from the Substance Abuse and Mental Health Services Administration. During the 2-year project, CSWE is implementing a high-quality standardized substance use disorder curriculum to strengthen preparation of future social work practitioners to deliver effective, evidence-based substance use disorder prevention, treatment, and recovery services.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410603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
            </a:r>
            <a:r>
              <a:rPr lang="en-US" b="0" dirty="0"/>
              <a:t>any individuals shy of meeting criteria for a substance use disorder make significant and lasting changes in their substance misuse behaviors despite never engaging formal treatment systems—technology and digital tools may be critical elements of their behavior change and recovery efforts. For individuals engaged in formal treatment to address problems related to their  substance misuse or a substance use disorder, technology and digital tools may help extend and reinforce treatment gains and recovery support.</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One Grand Challenge for Social Work hosted by the American Academy of Social Work and Social Welfare addressed the potential for social work practice innovation through technology applications. This Grand Challenge and other literature identified advantages for extending social work practices with information, communication, treatment, and recovery-support technology and digital tools. The listed advantages reflect </a:t>
            </a:r>
            <a:r>
              <a:rPr lang="en-US" b="0" dirty="0"/>
              <a:t>a capacity to extend access to care and support for recovery efforts. These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indent="-171450">
              <a:buFont typeface="Arial" panose="020B0604020202020204" pitchFamily="34" charset="0"/>
              <a:buChar char="•"/>
            </a:pPr>
            <a:r>
              <a:rPr lang="en-US" sz="1200" dirty="0"/>
              <a:t>The use of technology and digital resources allows delivery of interventions and recovery support at the very times when individuals experience their greatest need. Consider that urgent craving and situations fraught with risk for substance use arise at inconvenient times—especially at night, on weekends, and over holidays—times when traditional supports may be inaccessible. Technology and digital tools can be made accessible 24 hours a day, 7 days a week, 365 days a year, available on demand and during critical, real-time events that individuals experience outside of routinely scheduled intervention sessions.</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While many in-person interventions are tailored to fit individualized needs and circumstances, this is less true of many others, including many group interventions to address substance use and misuse. Many technology and digital tools can be individualized, allowing a person to select those targeting what is most important to them at any point in time, and adapting the tools to their own dynamic recovery process. In this way, tools with the best fit for where the person is in the upward and downward spiral of the behavior change process can be utilized. This goodness-of-fit capacity is not true of all technology and digital tools, but can be true of many, and may help retain individuals in treatment interventions and the recovery process.</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Lasting change in a person’s addictive behaviors may require months and even years to achieve—a timeline that is seldom supported by a traditional programs, an individual’s resources, and intervention reimbursement coverag</a:t>
            </a:r>
            <a:r>
              <a:rPr lang="en-US" sz="1200" b="0" dirty="0"/>
              <a:t>e. </a:t>
            </a:r>
            <a:r>
              <a:rPr lang="en-US" b="0" dirty="0"/>
              <a:t>Traditional models of provider access are typically time-limited. </a:t>
            </a:r>
            <a:r>
              <a:rPr lang="en-US" sz="1200" b="0" dirty="0"/>
              <a:t>The </a:t>
            </a:r>
            <a:r>
              <a:rPr lang="en-US" sz="1200" dirty="0"/>
              <a:t>beauty of many technology and digital recovery support tools is that they can continue to support a person’s change efforts over an extended period, well after formal treatment interventions have concluded.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Technology and digital resources also allow underserved communities to access professional services not otherwise available in their geographical reach—this is especially important when scarce expertise it needed and is not readily accessible.</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Some individuals may find interacting with technology and digital support resources to be more appealing than engaging with in-person intervention programs. This may especially be true of individuals engaged in substance misuse but not meeting criteria for a substance use disorder—they may not feel the need for or comfort with traditionally delivered intervention programs and may find engaging through technology to be less stigmatizing and otherwise less threatening. For example, an early study delivered a Moderate Drinking intervention online plus access to moderation management resources to individuals identified as engaging in heavy drinking, excluding  individuals whose drinking pattern met criteria for alcohol dependence. The intervention showed significant reductions in participants’ drinking outcomes at 3-month follow-up, and some of their drinking outcomes were significantly better than a control group receiving access only to the online moderation management resources.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	For some individuals, engaging through technology is preferable for addressing sensitive topics like substance misuse. In a study of emerging adults’ perceptions of risks and benefits associated with their providing text messaging data assessing their substance use and sexual behaviors, the participants infrequently identified risks and reported being comfortable with participating in this way, reporting more benefits and few risks, although a few participants expressed concerns about the potential for legal harm if their text messages could be accessed by police or probation officials</a:t>
            </a:r>
          </a:p>
          <a:p>
            <a:pPr marL="171450" indent="-171450">
              <a:buFont typeface="Arial" panose="020B0604020202020204" pitchFamily="34" charset="0"/>
              <a:buChar char="•"/>
            </a:pPr>
            <a:r>
              <a:rPr lang="en-US" sz="1200" dirty="0"/>
              <a:t> Technology and digital tools may provide an important entree for someone to eventually engage with more traditionally delivered assessment and interventions as a next step, now that they have tested the waters in the digital universe.</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The potential of technology and digital recovery support resources to expand and extend the support network is great. In virtual space, individuals can interact with larger networks, unbound by geography and demographics. This is especially important for individuals experiencing intersectionality of their relevant experiences—combinations of age, gender, gender identity, sexual orientation, race or ethnicity, religious or spiritual orientation, military veteran status, trauma history, substance type, co-occurring issues, and other factors. This is also important for individuals in smaller communities where there may not be others “like” themselves to provide meaningful support. In this way, technology and digital resources may help reach underserved groups—consider, for example, how technology and digital resources might be helpful in reaching individuals experiencing homelessness or transitioning back into the community after release from incarceration. These tools may help transcend some of the barriers that exist with traditional services.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In short, technology and digital tools may provide individuals with greater access to support for changing their addictive behaviors and to access to recovery support. Furthermore, these tools can extend the range, type, amount, duration, and acceptability of interventions that social workers provide, as well as  extending the number of individuals they can serve—freeing up time and space in over-burdened case-loads and doing so in a cost-effective manner.</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907697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Lasting change in a person’s addictive behaviors may require months and even years to achieve—a timeline that is seldom supported by a traditional programs, an individual’s resources, and intervention reimbursement coverag</a:t>
            </a:r>
            <a:r>
              <a:rPr lang="en-US" sz="1200" b="0" dirty="0"/>
              <a:t>e. </a:t>
            </a:r>
            <a:r>
              <a:rPr lang="en-US" b="0" dirty="0"/>
              <a:t>Traditional models of provider access are typically time-limited. </a:t>
            </a:r>
            <a:r>
              <a:rPr lang="en-US" sz="1200" b="0" dirty="0"/>
              <a:t>The </a:t>
            </a:r>
            <a:r>
              <a:rPr lang="en-US" sz="1200" dirty="0"/>
              <a:t>beauty of many technology and digital recovery support tools is that they can continue to support a person’s change efforts over an extended period, well after formal treatment interventions have concluded.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Technology and digital resources also allow underserved communities to access professional services not otherwise available in their geographical reach—this is especially important when scarce expertise it needed and is not readily accessible.</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258822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Some individuals may find interacting with technology and digital support resources to be more appealing than engaging with in-person intervention programs. This may especially be true of individuals engaged in substance misuse but not meeting criteria for a substance use disorder—they may not feel the need for or comfort with traditionally delivered intervention programs and may find engaging through technology to be less stigmatizing and otherwise less threatening. For example, an early study delivered a Moderate Drinking intervention online plus access to moderation management resources to individuals identified as engaging in heavy drinking, excluding  individuals whose drinking pattern met criteria for alcohol dependence. The intervention showed significant reductions in participants’ drinking outcomes at 3-month follow-up, and some of their drinking outcomes were significantly better than a control group receiving access only to the online moderation management resources.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	For some individuals, engaging through technology is preferable for addressing sensitive topics like substance misuse. In a study of emerging adults’ perceptions of risks and benefits associated with their providing text messaging data assessing their substance use and sexual behaviors, the participants infrequently identified risks and reported being comfortable with participating in this way, reporting more benefits and few risks, although a few participants expressed concerns about the potential for legal harm if their text messages could be accessed by police or probation officials</a:t>
            </a:r>
          </a:p>
          <a:p>
            <a:pPr marL="171450" indent="-171450">
              <a:buFont typeface="Arial" panose="020B0604020202020204" pitchFamily="34" charset="0"/>
              <a:buChar char="•"/>
            </a:pPr>
            <a:r>
              <a:rPr lang="en-US" sz="1200" dirty="0"/>
              <a:t> Technology and digital tools may provide an important entree for someone to eventually engage with more traditionally delivered assessment and interventions as a next step, now that they have tested the waters in the digital universe.</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1356346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potential of technology and digital recovery support resources to expand and extend the support network is great. In virtual space, individuals can interact with larger networks, unbound by geography and demographics. This is especially important for individuals experiencing intersectionality of their relevant experiences—combinations of age, gender, gender identity, sexual orientation, race or ethnicity, religious or spiritual orientation, military veteran status, trauma history, substance type, co-occurring issues, and other factors. This is also important for individuals in smaller communities where there may not be others “like” themselves to provide meaningful support. In this way, technology and digital resources may help reach underserved groups—consider, for example, how technology and digital resources might be helpful in reaching individuals experiencing homelessness or transitioning back into the community after release from incarceration. These tools may help transcend some of the barriers that exist with traditional services.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11577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 short, technology and digital tools may provide individuals with greater access to support for changing their addictive behaviors and to access to recovery support. Furthermore, these tools can extend the range, type, amount, duration, and acceptability of interventions that social workers provide, as well as  extending the number of individuals they can serve—freeing up time and space in over-burdened case-loads and doing so in a cost-effective manner.</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689926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Multiple types of technology and digital tools have been described in the professional literature. Let’s look a little closer at some of the options.</a:t>
            </a:r>
          </a:p>
          <a:p>
            <a:endParaRPr lang="en-US" sz="1200" dirty="0"/>
          </a:p>
          <a:p>
            <a:r>
              <a:rPr lang="en-US" sz="1200" dirty="0"/>
              <a:t>The simplest technology applications in social work practice support administrative tasks like scheduling appointments, billing processes, budgeting, and maintaining electronic case records.</a:t>
            </a:r>
          </a:p>
          <a:p>
            <a:endParaRPr lang="en-US" sz="1200" dirty="0"/>
          </a:p>
          <a:p>
            <a:r>
              <a:rPr lang="en-US" sz="1200" dirty="0"/>
              <a:t>Advantages to these kinds of practices include the ability to track activities and use administrative data to answer certain evaluation questions. </a:t>
            </a:r>
          </a:p>
          <a:p>
            <a:r>
              <a:rPr lang="en-US" sz="1200" dirty="0"/>
              <a:t>Also, digital records can help a person whose access to paperwork is inconsistent or unreliable—for many of the people we serve, paperwork is easy to lose and difficult to keep organized. Digital calendars, statements, and records may be easier for them to retain and access reliably.</a:t>
            </a:r>
          </a:p>
          <a:p>
            <a:endParaRPr lang="en-US" sz="1200" dirty="0"/>
          </a:p>
          <a:p>
            <a:r>
              <a:rPr lang="en-US" sz="1200" dirty="0"/>
              <a:t>Social workers’ electronic charting and case records provide additional advantages related to work-flow and being easily shared with other providers, within HIPAA guidelines. In electronic health systems, case record formatting can be standardized, making it easier to search for information, allowing records to be searched electronically along many different fields. Furthermore, electronic records are more compact than physically storing records and can be backed up off-site to protect against loss of information in case of fire, flood, or other natural disaster. </a:t>
            </a:r>
          </a:p>
          <a:p>
            <a:endParaRPr lang="en-US" sz="1200" dirty="0"/>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280110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Technology and digital tool use for communication might include email, text messaging, and voice mail messages. In these asynchronous interactions, the parties engaged in communication do not interact in real-time exchanges. Instead, each party receives and sends messages when they are able, available, and willing to do so. These communication tools can help extend access between social workers and persons receiving services beyond the traditional, in-person visit schedule—maintaining connection and contact between visits and at non-business hours. Automated contact systems exist that help maintain contact and provide reminders from social workers or programs to clients and participants.</a:t>
            </a:r>
          </a:p>
          <a:p>
            <a:endParaRPr lang="en-US" sz="1200" dirty="0"/>
          </a:p>
          <a:p>
            <a:r>
              <a:rPr lang="en-US" sz="1200" dirty="0"/>
              <a:t>The wide-spread popularity and ubiquitous access to mobile phones makes them convenient, portable, and relatively affordable for communication of various types. Across various studies, </a:t>
            </a:r>
            <a:r>
              <a:rPr lang="en-US" sz="1200" u="sng" dirty="0"/>
              <a:t>text messages</a:t>
            </a:r>
            <a:r>
              <a:rPr lang="en-US" sz="1200" dirty="0"/>
              <a:t> were demonstrated to positively influence attendance at scheduled appointments, adherence to medication protocols, addressing treatment side effects, and some substance misuse treatment outcomes.</a:t>
            </a:r>
            <a:r>
              <a:rPr lang="en-US" sz="1200" b="0" dirty="0"/>
              <a:t> Several studies documented the general acceptability to clients of text message exchanges with their care providers and that these connections can increase adherence to treatment protocols, as well as attendance at in-person intervention sessions.</a:t>
            </a:r>
            <a:endParaRPr lang="en-US" sz="1200" dirty="0"/>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On the downside, some individuals engaged in substance misuse may not have access to mobile phones or reliable phone charging, or they may have frequent changes in their phone numbers, making it more difficult to reliably reach them with text or voice mail messages. Evidence exists that individuals engaged in substance misuse are considerably less likely to have access to or use email than to use text and voicemail messaging. In a Baltimore study of individuals engaged in treatment for substance use disorder, </a:t>
            </a:r>
            <a:r>
              <a:rPr lang="en-US" b="0" dirty="0"/>
              <a:t>91% of participants reported having regular access to mobile phone use, and almost 80% to SMS text messaging. On the other hand, fewer than half engaged in regular internet, e-mail, or computer use. These observations have important implications for how technology and digital tools are implemented in substance-related interventions and recovery support. It is important that social workers assess individuals’ regular access to the digital tools they plan to use and advocate for greater access for individuals lacking access to these tools. In addition, it is important to recognize the rapid pace of change in technology devices, applications, and costs—the picture may be very different in the near and distant future and may not be consistent across age, geography, and other demographic groups. </a:t>
            </a:r>
          </a:p>
          <a:p>
            <a:endParaRPr lang="en-US" sz="1200" b="0" dirty="0"/>
          </a:p>
          <a:p>
            <a:r>
              <a:rPr lang="en-US" sz="1200" b="0" dirty="0"/>
              <a:t>Additionally, tracking client contact information may cost excessive staffing time and effort, and someone needs to be available within a reasonable time frame to respond to questions or issues brought up in an asynchronous exchange. Problems arise, too, when clients expect immediate “around the clock” access to care providers through these asynchronous communication tools. Establishing clear boundaries and expectations is essential for asynchronous communication efforts to work well. </a:t>
            </a:r>
          </a:p>
          <a:p>
            <a:endParaRPr lang="en-US" sz="1200" b="0" dirty="0"/>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247933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Technology and digital tools are useful in </a:t>
            </a:r>
            <a:r>
              <a:rPr lang="en-US" b="1" u="sng" dirty="0"/>
              <a:t>synchronous</a:t>
            </a:r>
            <a:r>
              <a:rPr lang="en-US" b="0" dirty="0"/>
              <a:t> communication, as well—communication where two or more parties interact present together in real time. There exist federal and state programs to assist individuals with low incomes to have wi-fi enabled mobile phones.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Behavioral telehealth practices seem to have first appeared in professional literature during the 1950s, with an increased wave of interest in interactive video conferencing occurring during the 1970s and early 1980s. Decreased technology costs, increased access to digital tools and the Internet, and supporting evidence are credited with a new resurgence of behavioral telehealth during the late 1990s.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More recently, the worldwide novel coronavirus pandemic ushered a tremendous upsurge in support for and use of telehealth mechanisms for delivering outpatient and community-based behavioral and mental health services, including substance-related treatment and recovery support. The pandemic contributed to a notable diminution of access to substance-related treatment and recovery support resources. Telehealth communications became an important option for supporting these individuals when communities were locked down, transportation to traditional services was unavailable or unsafe, and individuals seeking services had assumed different caregiver roles. Telehealth has become an important mechanism for delivering up-to-date health protection messages and for helping individuals monitor whether symptoms they experienced might be related to substance misuse, substance withdrawal, or viral infection. Telehealth potentially could decrease perceived stigma and confidentiality concerns associated with receiving substance-related services. Furthermore, individuals may feel more protected from crime by engaging in telehealth care from home rather than moving around their communities to receive in-person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2019 systematic review of substance use disorder treatment delivery via telemedicine covered interventions for nicotine, alcohol, or opioid use disorders. The authors concluded that participants in these studies were highly satisfied with delivery of the interventions by telemedicine and that telemedicine interventions were an effective alternative to in-person treatment delivery. This was especially true for participants with  low access to traditional substance-related treatment. Treatment retention over time in some studies was better among telemedicine delivery groups than the usual in-person delivery groups. Notably, substance use outcomes were generally no better or worse with telemedicine delivery than in the usual in-person delivery approach. The major downside to telemedicine delivery was technical difficulties that arose for some participants in some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 advantage to video or phone conferencing approaches is the ability to coordinate online collaborative care, case management, and consultation across a network of providers. Another advantage is that significant others in a person’s support network, individuals who otherwise may be unavailable to engage in traditional intervention sessions, may be engaged in telehealth sessions, with family or small group sessions possibly hosted in this format, too. In some communities, in-person group treatment is hampered by geography and sparse population—telehealth group work allows for broader reach to created treatment groups. Telehealth can be arranged to take place with individuals who are place-bound, such as adolescents in a school setting, individuals incarcerated in jail or prison, or individuals lacking transportation to service centers. In short, systematic reviews demonstrate that live telehealth interactions with a behavioral health practitioner can have significant positive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Furthermore, maintaining treatment services during the coronavirus pandemic, as well as during seasonal respiratory infection outbreaks, is critically important but challenging. Telehealth services offer a means of supporting individuals who are not only quite susceptible to viral and bacterial infection and poor health outcomes but may be living in quarantine or self-isolation conditions. This service modality also helps protect front-line staff and helps extend the practitioner workforce at times when their numbers may be impacted by outbreaks.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298249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highlight>
                  <a:srgbClr val="FFFF00"/>
                </a:highlight>
              </a:rPr>
              <a:t>Telehealth delivery is not without its challenges, however. In 2020, during the coronavirus pandemic response, the Centers for Medicare and Medicaid Services changed reimbursement policy to allow telehealth care outside of traditional in-person treatment and to include social work providers. </a:t>
            </a:r>
          </a:p>
          <a:p>
            <a:r>
              <a:rPr lang="en-US" b="0" i="0" dirty="0">
                <a:highlight>
                  <a:srgbClr val="FFFF00"/>
                </a:highlight>
              </a:rPr>
              <a:t>Licensure regulations concerning the delivery of services through telehealth vary by state. This is a particularly complex concern when the person delivering services is working in a different state than the person receiving services –both states’ regulations need to be adhered to. It is incumbent on the service provider to become familiar with both sets of regulations before providing services in this modality. It is possible that referral to a local provider may be necessary if the provider cannot meet regulations in the state where the client is receiving the services.</a:t>
            </a:r>
          </a:p>
          <a:p>
            <a:endParaRPr lang="en-US" b="0" i="0" dirty="0">
              <a:highlight>
                <a:srgbClr val="FFFF00"/>
              </a:highlight>
            </a:endParaRPr>
          </a:p>
          <a:p>
            <a:r>
              <a:rPr lang="en-US" b="0" i="0" dirty="0">
                <a:highlight>
                  <a:srgbClr val="FFFF00"/>
                </a:highlight>
              </a:rPr>
              <a:t>Similarly, insurance and other reimbursement coverage for telehealth services should be understood before practicing in this modality. Medicare coverage, for example, may be limited or restricted.  Furthermore, malpractice insurance plans vary in terms of how telehealth care is covered.</a:t>
            </a:r>
          </a:p>
          <a:p>
            <a:endParaRPr lang="en-US" b="0"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Secure telehealth technology is critical to protecting client confidentiality. Telehealth services should never be provided through conferencing technology that is not HIPAA compliant. For example, there are important security differences between Skype and Skype for Business, or between Zoom and Zoom for Healthcare.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Ethically, social work services delivered through telehealth systems need to meet the same standard of care criteria for services delivered through traditional mechanisms and practitioners need to have developed a set of operating procedures to follow in the event that a crisis or emergency situation arises in the online, virtual, or digital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The National Association of Social Workers, NASW,  and the Wayne State University have provided tips about considerations for engaging in telehealth services—the links are presented here.</a:t>
            </a:r>
          </a:p>
          <a:p>
            <a:endParaRPr lang="en-US" b="0" i="0" dirty="0">
              <a:highlight>
                <a:srgbClr val="FFFF00"/>
              </a:highlight>
            </a:endParaRPr>
          </a:p>
          <a:p>
            <a:endParaRPr lang="en-US" b="1" i="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195700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Technology and digital tools offer a variety of options, many of which appear in the public domain, available for individuals, friends, and family members to access for information about substance misuse, substance use disorder, treatment options, and recovery support. Social workers may find it helpful to offer pre-assessed lists of options—not all tools are of equal quality, and many lack evidence supporting their claims.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Individuals in crisis or distress may not be in a frame of mind to critically analyze the contents they encounter online. Just a few options to consider are resources crafted for use by the general population presented by research institutions like The National Institute on Alcohol Abuse and Alcoholism (NIAAA), The National Institute on Drug Abuse (NIDA), The National Institute of Mental Health (NIMH), the Substance Abuse and Mental Health Services Administration (SAMHSA), and the national network of Addiction Technology Transfer Centers (ATTCs) previously introduced.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56297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social work faculty members, Lauren McInroy at The Ohio State University and Patricia Stoddard Dare at Cleveland State University contributed ideas or content to this presentation. Additionally, three MSW students at The Ohio State University contributed ideas, search efforts, and a critical eye in developing this content for their peers. Presented alphabetically, they are: Alyssa Dempsey, Jeffrey Glitt, and Naja Greer.</a:t>
            </a: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0693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Concerning alcohol use, a variety of wearable and mobile devices indicating a person’s blood alcohol levels are described in literature beginning in the early 1990s. Real-time continuous monitoring has clinical advantages over periodic invasive measures such as blood tests. While portable breath-analyzers are a possible tool for monitoring one’s alcohol levels, they require a person to intentionally, purposefully, and accurately engage in measurement. Alternative devices allow for continuous monitoring through biosensors worn on or under the skin—much as modern wearable blood sugar monitors help individuals with Type 1 or Type 2 diabetes. The goals associated with using these kind of devices are to support responsible drinking by an individual and to provide data for clinicians and clients working together in addressing alcohol-related problems. Commercially available devices differ in terms of their measurement approach, invasiveness, accuracy, cost, and durability. Similar types of devices are emerging for continuous monitoring of other substances, such as opioids and cocaine.</a:t>
            </a:r>
          </a:p>
          <a:p>
            <a:endParaRPr lang="en-US" dirty="0"/>
          </a:p>
          <a:p>
            <a:r>
              <a:rPr lang="en-US" dirty="0"/>
              <a:t>Other technological and digital approaches to tracking substance use rely on individuals to record information about their behavior and experiences, in real time. Unlike the biosensor approach, this kind of real-time journaling can provide information about the contexts where the behavior occurs—what might have led up to a craving or substance use event, who was present, where the person is at the time, and how the person is experiencing the event physically, emotionally, and otherwise. Also unlike the biosensor approach, these recording systems require a person to purposefully engage in the recording process, which may or may not happen. On the other hand, these records are often more helpful in treatment and recovery support than are retrospective recall accounts, especially since substance use is likely to impair a person’s later recall of events. Furthermore, engaging in the recording process itself can sometimes interrupt a substance use event from happening.</a:t>
            </a:r>
          </a:p>
          <a:p>
            <a:endParaRPr lang="en-US" dirty="0"/>
          </a:p>
          <a:p>
            <a:r>
              <a:rPr lang="en-US" dirty="0"/>
              <a:t>Another digital approach precedes events known to encourage or complicate substance use or misuse. There exist a variety of smartphone and web-based apps and apps to discourage impaired driving when drinking or other substance use is likely. Blood alcohol warning apps help a person calculate their likely blood alcohol level or blood alcohol concentration under different drinking conditions—a person can plug in information such as their sex, size, and how many standard drink equivalents might be consumed in a specified amount of time. The app presents them with feedback as to what their likely BAC would be under those conditions. Some apps also present warnings related to higher BAC levels and impaired driving.</a:t>
            </a:r>
          </a:p>
          <a:p>
            <a:endParaRPr lang="en-US" dirty="0"/>
          </a:p>
          <a:p>
            <a:r>
              <a:rPr lang="en-US" dirty="0"/>
              <a:t>Several apps for planning to engage in controlled drinking or other substance use have been discussed in the literature – for example, Party Planner  is a web-based app and </a:t>
            </a:r>
            <a:r>
              <a:rPr lang="en-US" dirty="0" err="1"/>
              <a:t>Promillekoll</a:t>
            </a:r>
            <a:r>
              <a:rPr lang="en-US" dirty="0"/>
              <a:t> is a smartphone app. Unfortunately, the evidence about these is mixed—in some cases the app users showed no difference in substance use and abstinence outcomes, and in a few instances, the outcome was iatrogenic, meaning that the app users had worse outcomes compared to other individuals.</a:t>
            </a:r>
          </a:p>
          <a:p>
            <a:endParaRPr lang="en-US" dirty="0"/>
          </a:p>
          <a:p>
            <a:r>
              <a:rPr lang="en-US" dirty="0"/>
              <a:t>Another type of tracking concerns where someone is likely to encounter triggers for substance use, such as their proximity to alcohol or cannabis outlets, and where they might find recovery supports—such as nearby 12-step programs.</a:t>
            </a:r>
          </a:p>
          <a:p>
            <a:endParaRPr lang="en-US" dirty="0"/>
          </a:p>
          <a:p>
            <a:r>
              <a:rPr lang="en-US" dirty="0"/>
              <a:t>And, a very recent small laboratory-based pilot study explored how a smartphone’s accelerometer can be utilized to indicate alcohol intoxication—they were able to accurately distinguish between blood alcohol levels below and above 0.08% at a high predictive rate—92.5%. This introduces some intriguing possibilities for real-time tracking and sending alerts to individuals engaged in drinking behavior.</a:t>
            </a:r>
          </a:p>
          <a:p>
            <a:endParaRPr lang="en-US" dirty="0"/>
          </a:p>
          <a:p>
            <a:r>
              <a:rPr lang="en-US" dirty="0"/>
              <a:t>These different strategies are sometimes combined, at least in research if not in practice, into what is called Ecological Momentary Assessment, or EMA. The approach involves real time recording of a person’s experiences, behaviors, thoughts, states, and moods as they function within their natural contexts and environments.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1078311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science fiction vision of mental or behavioral health counseling interventions being delivered by non-human artificial intelligence and robotics appears to be moving into the realm of science. Artificial general intelligence involves an ability to remember and process information, solve problems, adapt, and learn. Consider how advances in facial recognition technology might help an artificial intelligence assistant read emotions and emotional reactions to inform its own responses in a counseling situation. These non-human counselors eventually could become accessible virtually, capitalizing on the many technological advantages previously discussed. A possible future with both intriguing and concerning possibilities.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this point, most gaming tools for addressing substance misuse are limited in use to small-scale intervention development and research efforts—not available for wide-scale general use. Based on principles of cue exposure and extinction therapy, Take Control is an example of a game intended to support recovery by repeatedly exposing the player to potential tobacco and alcohol stimuli while encouraging them to ignore or interrupt their craving responses while providing opportunities to rehearse their coping responses. This particular recovery support game was designed for several different devices and platforms. It presents realistic substance-related images with varied potentially triggering settings as background. A small-scale study of this particular recovery support game demonstrated significant reductions in substance use compared to individuals’ baseline rates and compared to a non-playing control group. The reduction or cessation of substance use persisted for many participants, but not all—27% increased their substance use again during the follow up period once the study was completed. Of interest is that 3 weeks of game play was associated with an increase in self-efficacy for abstinence—but self-efficacy declined for most participants after the game play period ended.</a:t>
            </a:r>
          </a:p>
          <a:p>
            <a:endParaRPr lang="en-US" b="0" dirty="0"/>
          </a:p>
          <a:p>
            <a:r>
              <a:rPr lang="en-US" b="0" dirty="0"/>
              <a:t>Another idea in development and testing involves the use of virtual and augmented reality technology while intervening with substance-related problems. A review of multiple studies led to the conclusion that cue-induced craving for various substances can be established through virtual or augmented reality applications—alcohol, nicotine, cannabis, cocaine, and methamphetamine. Conceptually, Virtual Reality applications can relate to either or both of two types of cue exposure: The first are contextual cues, such as imagining being at a party, in a bar, at a sporting event or concert, in an argument with a family member, or in some other situation where the person has engaged in substance misuse in the past. The second involves sight, sound, and possibly smell sensory cues related to alcohol, other substances, the paraphernalia involved in substance use, or having money in hand to purchase substances. Some virtual reality applications involve the use of avatars either representing the person or those with whom the person interacts. The use of virtual reality related to cue-induced craving has considerable research utility, but the evidence concerning the use of these approaches for actually promoting abstinence from using substances is mixed.</a:t>
            </a:r>
          </a:p>
          <a:p>
            <a:endParaRPr lang="en-US" b="0" dirty="0"/>
          </a:p>
          <a:p>
            <a:r>
              <a:rPr lang="en-US" b="0" dirty="0"/>
              <a:t>The potential for virtual reality in intervention to address nicotine dependence was demonstrated in a study showing significantly lower rates for both smoking and nicotine craving experienced by individuals when cognitive behavioral skills training combined with nicotine replacement therapy was compared to receiving nicotine replacement therapy alone. The virtual reality plus behavioral skills counseling condition also was associated with higher self-efficacy and confidence to avoid smoking at the end of the intervention period. The virtual reality sessions involved virtual exposure to realistic cues and trigger situations while the clinician presented training on specific cognitive behavioral coping skills, such as recognizing and anticipating triggers, managing craving, and planning an exit strategy. In this case, the virtual or augmented reality conditions extended Cognitive Behavioral  skills training, it was not a treatment replacement and the control group did not receive the cognitive behavioral intervention. As previously noted, review of the literature on effectiveness in treatment outcomes of VR based cue-exposure therapy remains inconclusive and ambiguous at this time.</a:t>
            </a:r>
          </a:p>
          <a:p>
            <a:endParaRPr lang="en-US" b="0" dirty="0"/>
          </a:p>
          <a:p>
            <a:r>
              <a:rPr lang="en-US" b="0" dirty="0"/>
              <a:t>Yet another virtual reality application relates to its educational potential. Applications based on virtual reality scenarios may have greater impact on substance use knowledge, attitudes, and skills than do more abstract verbal or written descriptions. </a:t>
            </a:r>
          </a:p>
          <a:p>
            <a:r>
              <a:rPr lang="en-US" b="0" dirty="0"/>
              <a:t>And a word of caution: some individuals are very sensitive to immersive virtual reality—the experience can induce motion sickness and headaches. Furthermore, virtual reality simulations may not meet criteria for universal design and accessibility to individuals with different sensory abilities.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2934964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framework for social work process onto which we are overlaying uses of technology and digital resources in this presentation is derived from an adaptation of the arc originally published by the Institute of Medicine,        modelling a full array of mental health services. Here, we include health and wellness at the front end of prevention, move into substance misuse prevention efforts, then into screening, assessment, and treatment planning. Next are treatment and recovery support interventions, and recovery maintenance efforts, completing the arc with a return to health &amp; wellness practices.</a:t>
            </a:r>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264604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start with a look at technology and digital prevention efforts. </a:t>
            </a:r>
          </a:p>
          <a:p>
            <a:r>
              <a:rPr lang="en-US" b="0" dirty="0"/>
              <a:t>Interventions designed to prevent adolescents and emerging adults from engaging in substance use, with the goal of preventing the development of substance use disorders, have had mixed results and varied impact on substance use behavior.  One suggestion is that these prevention programs need to be made relevant to the target audiences, citing evidence of growing interest and reliance on technological and digital sources for health promotion information. The vast majority in these age groups are active users of the Internet and social media, both acting as powerful influences on their knowledge and attitudes concerning a vast array of topics, including substance use, misuse, treatment, and recovery support. Furthermore, systematic review of multiple small-scale studies concluded that technology and digital tools have considerable acceptability in addressing sensitive topics like HIV-risk behavior and substance misuse, as well as having massive reach and scalability potential. </a:t>
            </a:r>
          </a:p>
          <a:p>
            <a:endParaRPr lang="en-US" b="0" dirty="0"/>
          </a:p>
          <a:p>
            <a:endParaRPr lang="en-US" b="1" dirty="0"/>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511784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Traditionally delivered, school-based and public health prevention messages may be discounted or ignored if they fail to acknowledge the audience’s own experience with substance use and the dominating social media related to the pleasure associated with using certain substances. The experienced reality is a need for information about harm reduction strategies, including bystander education; how to access services early—before substance use becomes a  substance use disorder; how to engage with sober communities and activities; and, exposure to salient, relevant models of alternatives to substance misuse. Over and above the message content, technology and digital tools are critical to delivering public health messaging for the prevention of substance misuse, especially with adolescent and emerging adult age groups. For example, the SAMHSA guide called Focus on Prevention discusses strategies for delivering prevention messages through digital websites, media, and social media.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3961978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guide also suggests that the intended audiences need to find the messages to be interesting—for young audiences, digital tools can help attract and retain interest. For example, computer, web-based, gaming, or augmented reality applications can be designed to support active learning principles, can provide normative feedback to individuals in a non-threatening and confidential manner, and may be preferable to individuals who naturally spend time online entertained by episodes of Drunk History or other substance-involved internet sites.</a:t>
            </a:r>
          </a:p>
          <a:p>
            <a:endParaRPr lang="en-US" b="0" dirty="0"/>
          </a:p>
          <a:p>
            <a:r>
              <a:rPr lang="en-US" b="0" dirty="0"/>
              <a:t>In other words, the messaging and formats for delivery need to fit into the digital cultures of the target audiences.</a:t>
            </a:r>
          </a:p>
          <a:p>
            <a:endParaRPr lang="en-US" b="0" dirty="0"/>
          </a:p>
          <a:p>
            <a:r>
              <a:rPr lang="en-US" b="0" dirty="0"/>
              <a:t>The preventive potential of public health messages related to substance misuse could be advanced by integrating and bundling into broader wellness messaging—integrating the messages with what the audiences already know. This may mean delivering brief, targeted, granular messages—such as how smoking and vaping place individuals at greater risk for COVID-19 complications, rather than delivering broad, complex, generic messages about smoking in general. Digital tools are ideally suited for delivering brief, pointed messaging.</a:t>
            </a:r>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2629825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2015 review of 28 published technology-delivered or technology-assisted substance misuse prevention interventions concluded that these approaches can be far more economically and broadly delivered than those delivered in person, potentially including more individuals whose access to preventive services has traditionally been limited. Many of these approaches directed toward adolescents, emerging adults, or college students have evidence supporting their application; however, there exist relatively few systematic evaluation efforts to draw from and a few showed no advantage or even poorer outcomes than traditionally delivered prevention interventions. The authors did present several key observations related to technology in prevention:</a:t>
            </a:r>
          </a:p>
          <a:p>
            <a:r>
              <a:rPr lang="en-US" dirty="0"/>
              <a:t>First of all, the interventions can be delivered with great fidelity since a computer can repeatedly present the same content the same way every time.</a:t>
            </a:r>
          </a:p>
          <a:p>
            <a:r>
              <a:rPr lang="en-US" dirty="0"/>
              <a:t>On the other hand, technology can also be designed to deliver individualized intervention in a more flexible manner, within a standard set of parameters—thus, an individual may be able to focus on specific topics or skills. In a related vein, the technological interventions may be designed with cultural relevance in mind—in fact, they should be. This includes the visual and sound aspects of the presentation, as well as the specific content delivered.</a:t>
            </a:r>
          </a:p>
          <a:p>
            <a:endParaRPr lang="en-US" dirty="0"/>
          </a:p>
          <a:p>
            <a:r>
              <a:rPr lang="en-US" dirty="0"/>
              <a:t>Of great importance to audiences benefitting from prevention is an ability to practice and rehearse new skills. Interactive technologies, therefore, have a better preventive impact in general than do </a:t>
            </a:r>
            <a:r>
              <a:rPr lang="en-US" dirty="0" err="1"/>
              <a:t>uni</a:t>
            </a:r>
            <a:r>
              <a:rPr lang="en-US" dirty="0"/>
              <a:t>-directional messaging approaches.</a:t>
            </a:r>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3043488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333333"/>
                </a:solidFill>
                <a:latin typeface="ArialMT"/>
              </a:rPr>
              <a:t>Reviews of literature concerning digitally delivered screening and screening with brief intervention for substance misuse concluded that results are much the same as for nondigital screening and screening with brief intervention. Key to adequacy of any screening, screening and brief intervention, or screening, brief intervention and referral to treatment (SBIRT) effort is use of evidence-based screening instruments. Ideal instrument choices vary by the type of substances involved and the nature of the population or individuals being screened—for example, some tools may be more appropriate for use with adolescents, pregnant women, or older adults.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screening and brief intervention approach was designed to address college drinking behavior. All students entering the university were offered the opportunity to complete a confidential, computer-delivered, evidence-supported brief screen for alcohol misuse—the AUDIT. Each student was then provided with feedback tailored to their screening results. For example, 5 possible responses were delivered to students who did not drink, 7 for students who occasionally engaged in drinking, and 8 for students whose responses were indicative of heavy drinking and possible alcohol use disorder. Investigators reported that students with “positive” screen results were offered in-person services and over 41% accepted the offer. A more macro level outcome was noted, as well: over a 2 ½ year period, the campus-wide binge drinking rates had declined significantly.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333333"/>
                </a:solidFill>
                <a:latin typeface="ArialMT"/>
              </a:rPr>
              <a:t>Meta-analytical of digital normative alcohol screening feedback and comparisons of digital and in-person delivered screening and brief interventions for alcohol misuse reported significant but small effects of digital feedback, and no significant differences between the 2 modalities on short-term effects (less than 4 months)--in-person interventions had stronger long-term effects. </a:t>
            </a:r>
            <a:endParaRPr lang="en-US" b="1"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2966285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Focusing on alcohol misuse, multiple online resources screen for hazardous or risky drinking with the Alcohol Use Disorders Identification Test, or AUDIT screening developed in conjunction with the World Health Organization. The AUDIT is frequently cited in research and intervention literature and often recommended by National Institutes of Health programs as having a strong evidence base.  Similarly, the American Society of Addiction Medicine website, called ASAM for short, posts links to screening tools, including the AUDIT-C which is a 3-item modification of the AUDIT and a short drug use screening tool. The site also includes SBIRT clinical tools like the Readiness Ruler, a clinician’s reference sheet, and informational handouts that could be shared electronically with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With these computer-based screening protocols, individuals can complete the screening instrument on their own or provide their screening results to a social worker or other health care provider. The AUDIT Screen.org site provides information about alcohol screening, access to the AUDIT screening instrument, available instrument translations, validation studies, and a link to intervention resources that might be relevant in the event of positive screening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an example of digital screening and brief intervention, the Up to Date site presents the AUDIT instrument with a score, shows how to interpret the scores (low, medium, high risk or addiction is likely) with a sentence or two of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Another example, the </a:t>
            </a:r>
            <a:r>
              <a:rPr lang="en-US" b="0" dirty="0" err="1"/>
              <a:t>CheckUp</a:t>
            </a:r>
            <a:r>
              <a:rPr lang="en-US" b="0" dirty="0"/>
              <a:t> &amp; Choices site, based on Self-Management and Recovery Training or SMART Recovery, provides immediate feedback based on their responses to the AUDIT screening questions. The feedback is in the form of a relative risk range where their score falls, basic advice as to how someone within that score range might proceed and asks a readiness to change question. There is additional feedback related to the person’s readiness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While these AUDIT-based resources are initially free to use, next steps of a more in-depth assessment and beginning intervention may have associated fees and may require registration through an affiliated care provider.</a:t>
            </a:r>
            <a:endParaRPr lang="en-US" b="1"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308440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free SBIRT for Health Professionals app allows for alcohol, drug, and combined alcohol and drug screening. </a:t>
            </a:r>
            <a:r>
              <a:rPr lang="en-US" dirty="0"/>
              <a:t>The goal of this app is to streamline screening for risky substance use, provide individualized feedback based on the screening data, and supply guidelines for the brief negotiated interview as a brief intervention using motivational techniques to assist with change and goal setting related to substance use. It provides a 14-minute training video for professionals to learn basics about engaging in SBIRT.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screening tools are standardized and evidence-based—screening for hazardous or risky drinking also applies the AUDIT.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Screening for abuse of substances other than alcohol applies the Drug Abuse Screening Test, or DAST.</a:t>
            </a:r>
          </a:p>
          <a:p>
            <a:endParaRPr lang="en-US" b="0" dirty="0"/>
          </a:p>
          <a:p>
            <a:r>
              <a:rPr lang="en-US" b="0" dirty="0"/>
              <a:t>As of August 2020, the app is only available for use with an iPhone or iPad.</a:t>
            </a:r>
          </a:p>
          <a:p>
            <a:endParaRPr lang="en-US" b="1"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39</a:t>
            </a:fld>
            <a:endParaRPr lang="en-US"/>
          </a:p>
        </p:txBody>
      </p:sp>
    </p:spTree>
    <p:extLst>
      <p:ext uri="{BB962C8B-B14F-4D97-AF65-F5344CB8AC3E}">
        <p14:creationId xmlns:p14="http://schemas.microsoft.com/office/powerpoint/2010/main" val="410382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Before we get into the content, and just to clarify: </a:t>
            </a:r>
          </a:p>
          <a:p>
            <a:pPr marL="0" indent="0">
              <a:buFontTx/>
              <a:buNone/>
            </a:pPr>
            <a:r>
              <a:rPr lang="en-US" baseline="0" dirty="0"/>
              <a:t>This presentation is NOT about TECHNOLOGY misuse as an addictive behavior—behaviors such as online gambling, compulsive use of cell phones or tablets, internet gaming, and other compulsive uses of technology and social media applications like Facebook, Instagram, Twitter, WhatsApp, YouTube, and Snapchat. While the topics we explore are relevant to intervening around these addictive behaviors, our focus is on intervening around substance misuse.</a:t>
            </a:r>
          </a:p>
          <a:p>
            <a:pPr marL="0" indent="0">
              <a:buFontTx/>
              <a:buNone/>
            </a:pPr>
            <a:endParaRPr lang="en-US" baseline="0" dirty="0"/>
          </a:p>
          <a:p>
            <a:pPr marL="0" indent="0">
              <a:buFontTx/>
              <a:buNone/>
            </a:pPr>
            <a:r>
              <a:rPr lang="en-US" baseline="0" dirty="0"/>
              <a:t>This presentation also does not address the significant social issue of how technology and social media present substance misuse and potentially influence social norms. For example, there exists considerable evidence concerning how adolescents and emerging adults frequently and graphically communicate about drug and alcohol use in their social media posts. Evidence indicates that these trends have an unfortunate impact of promoting substance misuse, influencing attitudes and social norms that can shape behavior. Nor is it about how individuals may utilize technology in acquiring or distributing substances.</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010253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It seems that the earliest behavioral health applications of videoconferencing were limited to psychiatric diagnosis and consultation. Authors of a 2013 report on U.S. adults’ use of online health information concluded that 72% of individuals who use the Internet looked up health information during the past year, and 59% of that group can be identified as online </a:t>
            </a:r>
            <a:r>
              <a:rPr lang="en-US" b="0" dirty="0" err="1"/>
              <a:t>diagnosers</a:t>
            </a:r>
            <a:r>
              <a:rPr lang="en-US" b="0" dirty="0"/>
              <a:t>—individuals who use Internet resources to diagnose their own or someone else’s conditions. This amounted to an estimated 35% of all US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American Psychiatric Association website posts links to online </a:t>
            </a:r>
            <a:r>
              <a:rPr lang="en-US" b="1" u="sng" dirty="0"/>
              <a:t>assessment</a:t>
            </a:r>
            <a:r>
              <a:rPr lang="en-US" b="0" dirty="0"/>
              <a:t>. These include tools for assessing substance use, as well as various cross-cutting or co-occurring emotional distress, depression, mania, anxiety, sleep disturbance, repetitive thoughts and behaviors, and physical health. Tools for assessing children aged 6 to 11 and 12 to 17 are also presented on this site. Elsewhere on the website is a toolkit for practitioners considering the delivery of mental or behavioral health services through telepsychiatry.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Telehealth consultation for </a:t>
            </a:r>
            <a:r>
              <a:rPr lang="en-US" b="1" u="sng" dirty="0"/>
              <a:t>assessment</a:t>
            </a:r>
            <a:r>
              <a:rPr lang="en-US" b="0" dirty="0"/>
              <a:t> purposes continues to be a feasible strategy for social workers to apply, particularly in geographical locations or practice settings where addiction specialists are unavailable. Or, when an addiction specialist with a very specific skillset is needed—for example, a professional fluent in the client’s primary language or in sign language, or a professional with expertise in addressing a specific type of co-occurring phenomenon such as traumatic brain injury or a complicating medical condition. Multiple studies of teleconferenced psychiatric diagnosis have reported high degrees of concurrence between diagnosis made during videoconferencing and those resulting from in-person sessions. Additionally, multiple studies of evidence-supported assessment inventories have demonstrated high levels of concurrence between in-person diagnostic ratings and ratings conducted on video recordings.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2813616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sides to the treatment planning and possible referral process coin that can be facilitated through technology and digital tools. The bitcoin image seemed somewhat fitting to this discussion—a currency that is exchanged in the digital world.</a:t>
            </a:r>
          </a:p>
          <a:p>
            <a:endParaRPr lang="en-US" dirty="0"/>
          </a:p>
          <a:p>
            <a:r>
              <a:rPr lang="en-US" dirty="0"/>
              <a:t>On one side of the coin, digital tools can assist social workers and clients in learning about different evidence-supported options for addressing their assessed concerns. Many psychoeducational websites summarize and explain different intervention options and can help link someone to the source evidence. For example, some of the resources used by those previously mentioned “</a:t>
            </a:r>
            <a:r>
              <a:rPr lang="en-US" dirty="0" err="1"/>
              <a:t>diagnosers</a:t>
            </a:r>
            <a:r>
              <a:rPr lang="en-US" dirty="0"/>
              <a:t>” also include discussions of intervention options. There is an important role for social work in this process—helping interpret the evidence based and sift out the pseudo-evidence that can confuse the list of choices and make unfounded but seductive promises. </a:t>
            </a:r>
          </a:p>
          <a:p>
            <a:endParaRPr lang="en-US" dirty="0"/>
          </a:p>
          <a:p>
            <a:r>
              <a:rPr lang="en-US" dirty="0"/>
              <a:t>On the other side of the coin, digital tools can assist in locating resources that deliver the services identified in the treatment planning process. </a:t>
            </a:r>
          </a:p>
        </p:txBody>
      </p:sp>
      <p:sp>
        <p:nvSpPr>
          <p:cNvPr id="4" name="Slide Number Placeholder 3"/>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1217419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treatment navigator from NIAAA was designed to assist individuals in identifying alcohol-related treatment options and resources.</a:t>
            </a:r>
          </a:p>
        </p:txBody>
      </p:sp>
      <p:sp>
        <p:nvSpPr>
          <p:cNvPr id="4" name="Slide Number Placeholder 3"/>
          <p:cNvSpPr>
            <a:spLocks noGrp="1"/>
          </p:cNvSpPr>
          <p:nvPr>
            <p:ph type="sldNum" sz="quarter" idx="5"/>
          </p:nvPr>
        </p:nvSpPr>
        <p:spPr/>
        <p:txBody>
          <a:bodyPr/>
          <a:lstStyle/>
          <a:p>
            <a:fld id="{77542409-6A04-4DC6-AC3A-D3758287A8F2}" type="slidenum">
              <a:rPr lang="en-US" smtClean="0"/>
              <a:t>42</a:t>
            </a:fld>
            <a:endParaRPr lang="en-US"/>
          </a:p>
        </p:txBody>
      </p:sp>
    </p:spTree>
    <p:extLst>
      <p:ext uri="{BB962C8B-B14F-4D97-AF65-F5344CB8AC3E}">
        <p14:creationId xmlns:p14="http://schemas.microsoft.com/office/powerpoint/2010/main" val="2849810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provides basic psychoeducation about alcohol use disorder, describes an array of alcohol treatment options, discusses why different people might need different options, and provides some information about costs and insurance.</a:t>
            </a:r>
          </a:p>
        </p:txBody>
      </p:sp>
      <p:sp>
        <p:nvSpPr>
          <p:cNvPr id="4" name="Slide Number Placeholder 3"/>
          <p:cNvSpPr>
            <a:spLocks noGrp="1"/>
          </p:cNvSpPr>
          <p:nvPr>
            <p:ph type="sldNum" sz="quarter" idx="5"/>
          </p:nvPr>
        </p:nvSpPr>
        <p:spPr/>
        <p:txBody>
          <a:bodyPr/>
          <a:lstStyle/>
          <a:p>
            <a:fld id="{77542409-6A04-4DC6-AC3A-D3758287A8F2}" type="slidenum">
              <a:rPr lang="en-US" smtClean="0"/>
              <a:t>43</a:t>
            </a:fld>
            <a:endParaRPr lang="en-US"/>
          </a:p>
        </p:txBody>
      </p:sp>
    </p:spTree>
    <p:extLst>
      <p:ext uri="{BB962C8B-B14F-4D97-AF65-F5344CB8AC3E}">
        <p14:creationId xmlns:p14="http://schemas.microsoft.com/office/powerpoint/2010/main" val="3980691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link called “How to Find Quality Alcohol Treatment” presents a 3-step guide to search for trusted providers, along with a list of 10 recommended questions to ask and what to consider in providers’ answers for making a best-choice decision.  Inside these links are discussions about evidence-based care, and an orientation to what treatment programs, therapists, and addiction doctors do. </a:t>
            </a:r>
          </a:p>
          <a:p>
            <a:endParaRPr lang="en-US" dirty="0"/>
          </a:p>
          <a:p>
            <a:r>
              <a:rPr lang="en-US" dirty="0"/>
              <a:t>The Toolkit link provides downloadable worksheets for documenting the search and making choices.</a:t>
            </a:r>
          </a:p>
        </p:txBody>
      </p:sp>
      <p:sp>
        <p:nvSpPr>
          <p:cNvPr id="4" name="Slide Number Placeholder 3"/>
          <p:cNvSpPr>
            <a:spLocks noGrp="1"/>
          </p:cNvSpPr>
          <p:nvPr>
            <p:ph type="sldNum" sz="quarter" idx="5"/>
          </p:nvPr>
        </p:nvSpPr>
        <p:spPr/>
        <p:txBody>
          <a:bodyPr/>
          <a:lstStyle/>
          <a:p>
            <a:fld id="{77542409-6A04-4DC6-AC3A-D3758287A8F2}" type="slidenum">
              <a:rPr lang="en-US" smtClean="0"/>
              <a:t>44</a:t>
            </a:fld>
            <a:endParaRPr lang="en-US"/>
          </a:p>
        </p:txBody>
      </p:sp>
    </p:spTree>
    <p:extLst>
      <p:ext uri="{BB962C8B-B14F-4D97-AF65-F5344CB8AC3E}">
        <p14:creationId xmlns:p14="http://schemas.microsoft.com/office/powerpoint/2010/main" val="2169842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link called “Support Through the Process” provides additional psychoeducational information and resources for individuals seeking help, as well as for significant others supporting a person’s recovery.</a:t>
            </a:r>
          </a:p>
        </p:txBody>
      </p:sp>
      <p:sp>
        <p:nvSpPr>
          <p:cNvPr id="4" name="Slide Number Placeholder 3"/>
          <p:cNvSpPr>
            <a:spLocks noGrp="1"/>
          </p:cNvSpPr>
          <p:nvPr>
            <p:ph type="sldNum" sz="quarter" idx="5"/>
          </p:nvPr>
        </p:nvSpPr>
        <p:spPr/>
        <p:txBody>
          <a:bodyPr/>
          <a:lstStyle/>
          <a:p>
            <a:fld id="{77542409-6A04-4DC6-AC3A-D3758287A8F2}" type="slidenum">
              <a:rPr lang="en-US" smtClean="0"/>
              <a:t>45</a:t>
            </a:fld>
            <a:endParaRPr lang="en-US"/>
          </a:p>
        </p:txBody>
      </p:sp>
    </p:spTree>
    <p:extLst>
      <p:ext uri="{BB962C8B-B14F-4D97-AF65-F5344CB8AC3E}">
        <p14:creationId xmlns:p14="http://schemas.microsoft.com/office/powerpoint/2010/main" val="2101005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 Substance Abuse and Mental Health Services Administration, or SAMHSA, hosts a site called findtreatment.gov for addressing problems with substances other than or in addition to alcohol, as well as with mental illness. They also post a toll-free phone number for help finding treatment. They collect information from state-licensed providers that can be searched by city or </a:t>
            </a:r>
            <a:r>
              <a:rPr lang="en-US" dirty="0" err="1"/>
              <a:t>zipcode</a:t>
            </a:r>
            <a:r>
              <a:rPr lang="en-US" dirty="0"/>
              <a:t>. The site also provides information about treatment options and what to expect with treatment, understanding addiction, paying for treatment, and co-occurring mental health concerns.</a:t>
            </a:r>
          </a:p>
        </p:txBody>
      </p:sp>
      <p:sp>
        <p:nvSpPr>
          <p:cNvPr id="4" name="Slide Number Placeholder 3"/>
          <p:cNvSpPr>
            <a:spLocks noGrp="1"/>
          </p:cNvSpPr>
          <p:nvPr>
            <p:ph type="sldNum" sz="quarter" idx="5"/>
          </p:nvPr>
        </p:nvSpPr>
        <p:spPr/>
        <p:txBody>
          <a:bodyPr/>
          <a:lstStyle/>
          <a:p>
            <a:fld id="{77542409-6A04-4DC6-AC3A-D3758287A8F2}" type="slidenum">
              <a:rPr lang="en-US" smtClean="0"/>
              <a:t>46</a:t>
            </a:fld>
            <a:endParaRPr lang="en-US"/>
          </a:p>
        </p:txBody>
      </p:sp>
    </p:spTree>
    <p:extLst>
      <p:ext uri="{BB962C8B-B14F-4D97-AF65-F5344CB8AC3E}">
        <p14:creationId xmlns:p14="http://schemas.microsoft.com/office/powerpoint/2010/main" val="1757433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 National Institute on Drug Abuse hosts numerous psychoeducational resources.</a:t>
            </a:r>
          </a:p>
          <a:p>
            <a:r>
              <a:rPr lang="en-US" dirty="0"/>
              <a:t>For example, individuals can search a large list of psychoactive substances to learn about their nature, their effects, as well as about substance misuse prevention, recovery, and treatment.</a:t>
            </a:r>
          </a:p>
          <a:p>
            <a:r>
              <a:rPr lang="en-US" dirty="0"/>
              <a:t>NIDA also provides links to resources concerning different populations and co-occurring problems.</a:t>
            </a:r>
          </a:p>
          <a:p>
            <a:endParaRPr lang="en-US" dirty="0"/>
          </a:p>
          <a:p>
            <a:r>
              <a:rPr lang="en-US" dirty="0"/>
              <a:t>Resources of particular interest to social workers are located in the “Clinical Resources” where discipline-specific resources are presented: social work is one of the specified disciplines and this area may be helpful to social workers engaged with interprofessional teams.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47</a:t>
            </a:fld>
            <a:endParaRPr lang="en-US"/>
          </a:p>
        </p:txBody>
      </p:sp>
    </p:spTree>
    <p:extLst>
      <p:ext uri="{BB962C8B-B14F-4D97-AF65-F5344CB8AC3E}">
        <p14:creationId xmlns:p14="http://schemas.microsoft.com/office/powerpoint/2010/main" val="1318108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While the NIAAA site is designed at the national level, </a:t>
            </a:r>
            <a:r>
              <a:rPr lang="en-US" b="0" dirty="0" err="1"/>
              <a:t>DrugHelp.care</a:t>
            </a:r>
            <a:r>
              <a:rPr lang="en-US" b="0" dirty="0"/>
              <a:t> is an example of a more local-level digital resource supporting individuals’ search for care. The site was developed by faculty and students at Cleveland State University in Ohio.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addition to providing educational resources, such as a video discussing medication assisted treatment, links are presented to help someone locate treatment service providers and programs primarily located in Northeastern Ohio. The site not only provides a listing service, the information can be searched with filters related to a person’s characteristics and eligibility requirements, type of treatment service, where there are openings or “beds” available, reimbursement plans, and other information. </a:t>
            </a:r>
          </a:p>
        </p:txBody>
      </p:sp>
      <p:sp>
        <p:nvSpPr>
          <p:cNvPr id="4" name="Slide Number Placeholder 3"/>
          <p:cNvSpPr>
            <a:spLocks noGrp="1"/>
          </p:cNvSpPr>
          <p:nvPr>
            <p:ph type="sldNum" sz="quarter" idx="5"/>
          </p:nvPr>
        </p:nvSpPr>
        <p:spPr/>
        <p:txBody>
          <a:bodyPr/>
          <a:lstStyle/>
          <a:p>
            <a:fld id="{77542409-6A04-4DC6-AC3A-D3758287A8F2}" type="slidenum">
              <a:rPr lang="en-US" smtClean="0"/>
              <a:t>48</a:t>
            </a:fld>
            <a:endParaRPr lang="en-US"/>
          </a:p>
        </p:txBody>
      </p:sp>
    </p:spTree>
    <p:extLst>
      <p:ext uri="{BB962C8B-B14F-4D97-AF65-F5344CB8AC3E}">
        <p14:creationId xmlns:p14="http://schemas.microsoft.com/office/powerpoint/2010/main" val="219616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provider systems have developed contract resources for social workers and other professionals. These technology products are made available to practitioners and their clients or patients through commercially developed contracts.  The CHESS Health system based on a collaboration out of the University of Wisconsin and Yale School of Medicine is just one example that has a significant evidence base supporting its products.</a:t>
            </a:r>
          </a:p>
        </p:txBody>
      </p:sp>
      <p:sp>
        <p:nvSpPr>
          <p:cNvPr id="4" name="Slide Number Placeholder 3"/>
          <p:cNvSpPr>
            <a:spLocks noGrp="1"/>
          </p:cNvSpPr>
          <p:nvPr>
            <p:ph type="sldNum" sz="quarter" idx="5"/>
          </p:nvPr>
        </p:nvSpPr>
        <p:spPr/>
        <p:txBody>
          <a:bodyPr/>
          <a:lstStyle/>
          <a:p>
            <a:fld id="{77542409-6A04-4DC6-AC3A-D3758287A8F2}" type="slidenum">
              <a:rPr lang="en-US" smtClean="0"/>
              <a:t>49</a:t>
            </a:fld>
            <a:endParaRPr lang="en-US"/>
          </a:p>
        </p:txBody>
      </p:sp>
    </p:spTree>
    <p:extLst>
      <p:ext uri="{BB962C8B-B14F-4D97-AF65-F5344CB8AC3E}">
        <p14:creationId xmlns:p14="http://schemas.microsoft.com/office/powerpoint/2010/main" val="379629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Technology and substance misuse also are linked in the technology transfer concept—this refers to strategies for improving and accelerating practitioner adoption of evidence-based, evidence-supported, and evidence-informed interventions. The interventions are the technologies being referred to-- they are not necessarily technology-based interventions. Twelve Addiction Technology Transfer Centers, or ATTCs, form a powerful national and international network providing professionals in addiction treatment and recovery services with important and timely resources for informing practice. You are strongly encouraged to visit and become familiar with both the international network site and the ATTC site in your own local area. They play a key role in making substance misuse prevention, intervention, advocacy, policy, and recovery support tools available to practitioners, researchers, and social workers in other influential roles.</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2452916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Evidence is conclusive that delivering evidence-based psychosocial treatment for substance misuse and substance-related problems is significantly more effective in supporting recovery and abstinence than receiving no intervention, non-evidence-based interventions, or psychoeducation control condition interventions alone.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evidence also indicates, in general, that delivery of interventions to address substance misuse and substance use disorders is equal in effectiveness to traditionally delivered, in-person interventions—and the combination of digitally delivered with therapist support interventions had somewhat superior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relatively sparse emerging research about online interventions—especially self-paced interventions—suggests that manualized or highly structured interventions seem to be most effectively adaptable to the online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While positive outcomes have been reported with different types of substances, especially nicotine, alcohol, and cannabis, the strongest evidence concerns nicotine and tobacco products. The evidence also includes co-occurring substance misuse and mental disorders, particularly depression. In one study involving college students, the effects of the integrated intervention approach were more pronounced among students whose substance misuse involved only alcohol and their initial alcohol-related problems and depressed mood were on the lower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Systematic reviews generally conclude that behavioral health interventions delivered through technology are well accepted by clients, efficacious in producing positive outcomes, and cost-effective compared to traditional delivery formats. One study compared clinician-assisted computerized treatment for co-occurring substance misuse and depression with traditionally delivered in-person treatment sessions. The investigators reported no discernable impact on treatment retention, therapeutic alliance, or treatment benefits reported by participants, despite only 14% having initially nominated a preference for computer-delivered treatment. In addition, the computerized treatment condition delivered significantly greater reductions in alcohol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Again, these intervention studies primarily applied technology and digital tools as clinician extenders rather than as a substitute for in-person interaction. Several scholars also recommended that these interactive interventions be delivered on websites only accessed by prescreened, authorized clients.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50</a:t>
            </a:fld>
            <a:endParaRPr lang="en-US"/>
          </a:p>
        </p:txBody>
      </p:sp>
    </p:spTree>
    <p:extLst>
      <p:ext uri="{BB962C8B-B14F-4D97-AF65-F5344CB8AC3E}">
        <p14:creationId xmlns:p14="http://schemas.microsoft.com/office/powerpoint/2010/main" val="1484617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presentation provided through the TAC, or Technology Assisted Care, website examines evidence that technology education systems can effectively substitute for a portion of in-person counseling, producing better treatment retention and some abstinence-related outcomes. In other words, TAC interventions are recognized as adjuncts to traditionally delivered treatment services, integrated into a comprehensive treatment plan of individual and/or group therapies, not as the sole intervention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TES, or Therapeutic Education System intervention, is grounded in the community reinforcement approach and contingency management. TES is comprised of a package of 65 web-based interactive multimedia modules presenting self-directed skills training, interactive exercises, and homework. In addition, the system can provide activity reports to track a person’s engagement and progress through the modules. Prize-based incentives are delivered based on treatment participation and objective abstinence measures, such as urine drug screen results. Evaluation results included that the odds of abstinence among participants who entered the program with positive drug screens were doubled with the TES intervention compared to the treatment-as-usual group, and TES participants had somewhat better treatment retention over 12 months compared to individuals receiving only treatment as usual.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CBT 4 CBT intervention presents computer-based cognitive behavioral therapy modules used in conjunction with traditionally delivered clinical care for addressing substance misuse. The program teaches coping skills, presents realistic scenarios to demonstrate the use of these skills, and provides a chance to practice and review the new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Compared to standard treatment alone, the CBT 4 CBT participants had longer periods of abstinence and more negative urine tests; they also rated their treatment experience more positively. The extent to which individuals in the CBT 4 CBT group engaged with their homework assignments was a significant predictor of their treatment outcomes. There was no observed difference in treatment retention rate or number of days abstinent between the two groups, however.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These specific resources are licensed, and they must be contracted by provider agencies or practitioners. They are presented here as an example of how evidence-based interventions can be presented through technology to extend clinician’s reach and enhance treatment outcomes. But, not all clients and practitioners will be able to afford these specific prepared programs.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51</a:t>
            </a:fld>
            <a:endParaRPr lang="en-US"/>
          </a:p>
        </p:txBody>
      </p:sp>
    </p:spTree>
    <p:extLst>
      <p:ext uri="{BB962C8B-B14F-4D97-AF65-F5344CB8AC3E}">
        <p14:creationId xmlns:p14="http://schemas.microsoft.com/office/powerpoint/2010/main" val="4216094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interventions previously discussed are framed as clinician extenders, treatment adjuncts, and aftercare approaches, technology and digitally based interventions to address substance misuse or substance-related problems also may be delivered as primary intervention approaches. In other words, some may serve as technology-based stand-alone intervention, whereas many others are designed as intervention extenders or treatment enhancers.</a:t>
            </a:r>
          </a:p>
          <a:p>
            <a:endParaRPr lang="en-US" dirty="0"/>
          </a:p>
          <a:p>
            <a:r>
              <a:rPr lang="en-US" dirty="0"/>
              <a:t>A relatively early version of digital intervention for individuals admitted to a chemical dependency treatment program was studied during the late 1990s. At program intake, individuals were registered in the telephone-based Connect System which provided support and  recovery information, regular motivational messaging, communication with providers, and communication with their personal network of family and friends, as well as others registered in Connect—all without requiring a person’s access to a computer or any degree of computer literacy. </a:t>
            </a:r>
          </a:p>
          <a:p>
            <a:endParaRPr lang="en-US" dirty="0"/>
          </a:p>
          <a:p>
            <a:r>
              <a:rPr lang="en-US" dirty="0"/>
              <a:t>The participants’ outpatient treatment service usage was tracked for 6-months after release from inpatient care. Results indicated that the Connect System was not an effective means of fostering outpatient treatment engagement. Instead, heavier use of the Connect System was associated with </a:t>
            </a:r>
            <a:r>
              <a:rPr lang="en-US" u="sng" dirty="0"/>
              <a:t>less</a:t>
            </a:r>
            <a:r>
              <a:rPr lang="en-US" dirty="0"/>
              <a:t> time using outpatient treatment services. Paradoxically, this may reflect a good outcome: Many individuals used the Connect System as a </a:t>
            </a:r>
            <a:r>
              <a:rPr lang="en-US" u="sng" dirty="0"/>
              <a:t>substitute</a:t>
            </a:r>
            <a:r>
              <a:rPr lang="en-US" dirty="0"/>
              <a:t> for formal outpatient treatment services. The study authors suggested that many of the participants’ questions and issues were satisfactorily addressed through Connect System interactions with treatment providers and peers so that they did not need to engage in formal outpatient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Another intriguing possibility is the use of technology and digital tools to assist individuals during periods when they may be waiting to enter a substance misuse treatment program and during transitions between programs or levels of care. Having </a:t>
            </a:r>
            <a:r>
              <a:rPr lang="en-US" b="1" u="sng" dirty="0"/>
              <a:t>something</a:t>
            </a:r>
            <a:r>
              <a:rPr lang="en-US" b="0" dirty="0"/>
              <a:t> for them to engage with at these transition points may facilitate their entry and retention in treatment, lend support to their recovery efforts, and sustain their motivation to change during the meantime.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52</a:t>
            </a:fld>
            <a:endParaRPr lang="en-US"/>
          </a:p>
        </p:txBody>
      </p:sp>
    </p:spTree>
    <p:extLst>
      <p:ext uri="{BB962C8B-B14F-4D97-AF65-F5344CB8AC3E}">
        <p14:creationId xmlns:p14="http://schemas.microsoft.com/office/powerpoint/2010/main" val="1838596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Recovery Support Services, or RSS, refers to an array of formal and informal services designed to promote long-term positive outcomes for individuals engaged in the recovery process. Recovery support services differ from formal treatment approaches in that they are non-clinical services, often delivered outside of the formal treatment system, and often delivered by individuals other than formal treatment providers. In addition, Recovery Support Services are often provided over extended periods of time—months and years—and address a wide array of domains related to improving a person’s functioning and wellness—needs related to housing, education, employment, social &amp; peer support, transportation, legal systems, and continued care. While many individuals enlist Recovery Support Services as an adjunct or follow-up to formal treatment services, others make significant and lasting changes in the substance misuse behaviors without ever engaging in formal treatment—these individuals also may enlist recovery support services outside of formal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Digital Recovery Support Services, or d-RSS, are Recovery Support Services delivered in the digital domain using technological platforms like smartphones, computer, or tablet apps, as well as websites, forums, blogs, and social networking sites.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national study concluded that 11% of adults resolving a substance use disorder engaged in the use of digital recovery support services.</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53</a:t>
            </a:fld>
            <a:endParaRPr lang="en-US"/>
          </a:p>
        </p:txBody>
      </p:sp>
    </p:spTree>
    <p:extLst>
      <p:ext uri="{BB962C8B-B14F-4D97-AF65-F5344CB8AC3E}">
        <p14:creationId xmlns:p14="http://schemas.microsoft.com/office/powerpoint/2010/main" val="1003212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an example of what this might look like, one small-scale study evaluated the use of twice-daily supportive text messages delivered for 3-months following participants’ discharge from an inpatient treatment program serving individuals with co-occurring alcohol use disorder and depression diagnoses. The evaluation concluded that the messages were always or often helpful reminders to avoid drinking for 75% of participants, and 83% considered the text messages to be helpful in motivating their recovery and preventing their relapse to drinking.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Of interest was the observation that messages were not particularly effective in reminding them to take their prescribed medications. Unfortunately, the investigators found that the benefit of receiving the supportive text messages compared to a control group did not persist after the messaging intervention stopped. This is more evidence that recovery support efforts may need to persist far into the future, well beyond the time when traditionally delivered treatment ends. Technology and digital tools provide an effective and economical means of doing so.</a:t>
            </a:r>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54</a:t>
            </a:fld>
            <a:endParaRPr lang="en-US"/>
          </a:p>
        </p:txBody>
      </p:sp>
    </p:spTree>
    <p:extLst>
      <p:ext uri="{BB962C8B-B14F-4D97-AF65-F5344CB8AC3E}">
        <p14:creationId xmlns:p14="http://schemas.microsoft.com/office/powerpoint/2010/main" val="1048559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consideration in developing digital tools is the issue of cultural competence or congruence for the target audiences.  The national smokefree.gov website presents a host of tools and tips to help someone quit smoking. While the messaging applies across populations, most of the imagery lacks diversity, possibly making it feel less relevant to individuals who are of different races or ethnic backgrounds. In contrast, consider a quit smoking text messaging program in Ohio specifically tailored for members of the African American community. The messages and visual resources discuss smoking rates among African Americans, how the history of the tobacco industry relates to African American history and slavery, and targeted advertising, as well as identifying cultural assets and strengths that individuals can draw from in their effort to quit smoking. This more granular approach may offer significant alternatives in substance misuse interventions, particularly with population groups that have not responded well to </a:t>
            </a:r>
            <a:r>
              <a:rPr lang="en-US"/>
              <a:t>generic messaging.</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55</a:t>
            </a:fld>
            <a:endParaRPr lang="en-US"/>
          </a:p>
        </p:txBody>
      </p:sp>
    </p:spTree>
    <p:extLst>
      <p:ext uri="{BB962C8B-B14F-4D97-AF65-F5344CB8AC3E}">
        <p14:creationId xmlns:p14="http://schemas.microsoft.com/office/powerpoint/2010/main" val="4069833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Knowing this, what might be some of the barriers and facilitators to implementing digital solutions for treatment and recovery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small-scale qualitative study addressed this question in relation to a mobile recovery support system app used by clients in 4 settings treating addiction. Among the most salient of the facilitators was practitioners’ perceptions that clients had the </a:t>
            </a:r>
            <a:r>
              <a:rPr lang="en-US" b="0" u="none" dirty="0"/>
              <a:t>ability to receive</a:t>
            </a:r>
            <a:r>
              <a:rPr lang="en-US" dirty="0"/>
              <a:t> communications when they most needed support—their ability to use their phone to interrupt a bad moment. Another salient facilitator was the practitioner perception that this approach was the quintessential person-centered, client-driven, strengths-based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Barriers included the practitioners’ belief that clients would have concerns over the potential for location-tracking being used to violate their privacy and, possibly, create or add to their legal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practitioners did not perceive differences in their own workload or workflow, but did recommend that orienting clients to the app during the course of treatment would enhance their ability to use it effectively post-treatment, and they recommended creating app use contracts with clients, establishing mutual expectations about the mobile app’s use, in much the same way other treatment contracts are established.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Providers did believe that the app made a meaningful difference in the clients’ lives. In this particular study, the app involved was not in the public domain—it has an associated cost for providers to be registered with the app delivery company and clients had to be connected to a registered provider to use the app. Not only did this app provide ease of communication with providers, information, and recovery support suggestions, it also linked clients in a peer support system,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with this particular app, providers can access metadata to help evaluate the program overall, and that both clients and providers can access a client’s own data and journals to monitor their individual progress and help identify their personal relapse triggers, risky situations, and successful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56</a:t>
            </a:fld>
            <a:endParaRPr lang="en-US"/>
          </a:p>
        </p:txBody>
      </p:sp>
    </p:spTree>
    <p:extLst>
      <p:ext uri="{BB962C8B-B14F-4D97-AF65-F5344CB8AC3E}">
        <p14:creationId xmlns:p14="http://schemas.microsoft.com/office/powerpoint/2010/main" val="331543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called smokefree.gov lists several mobile and smartphone apps that provide smoking cessation support. </a:t>
            </a:r>
          </a:p>
          <a:p>
            <a:r>
              <a:rPr lang="en-US" dirty="0"/>
              <a:t>These include smoke free texting programs for use during quit attempt, as well as two apps for individuals preparing to quit but not yet fully engaged in action steps to quit smoking. The literature presents evidence that use of text-based tobacco recovery support interventions is associated with significant positive outcomes and that their use tends to be well-accepted.</a:t>
            </a:r>
          </a:p>
          <a:p>
            <a:endParaRPr lang="en-US" dirty="0"/>
          </a:p>
          <a:p>
            <a:r>
              <a:rPr lang="en-US" dirty="0"/>
              <a:t>The website rehabs.com posted information about several smartphone apps to support recovery from a substance use disorder. These included free digital therapy apps, access to social media support communities and sobriety sponsors, sobriety tracking tools, cost-benefit decisional balance tools,12-step apps, and other supportive wellness apps—such as those promoting healthful eating and exercise, as well as meditation practices. The site also listed some digital resources with subscription costs.</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57</a:t>
            </a:fld>
            <a:endParaRPr lang="en-US"/>
          </a:p>
        </p:txBody>
      </p:sp>
    </p:spTree>
    <p:extLst>
      <p:ext uri="{BB962C8B-B14F-4D97-AF65-F5344CB8AC3E}">
        <p14:creationId xmlns:p14="http://schemas.microsoft.com/office/powerpoint/2010/main" val="172480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Sober social apps can provide individuals in recovery from substance misuse or substance use disorders with an array of recovery supports.</a:t>
            </a:r>
          </a:p>
          <a:p>
            <a:r>
              <a:rPr lang="en-US" b="0" dirty="0"/>
              <a:t>This includes information about recovery, personalized advice, inspiration when needed, discussion forums, sober peer and friend networks (even sober dating apps), relapse prevention support, individualized tracking systems, and other resources to support their recovery process. Sober social apps can serve as supplements to traditional treatment services and extend recovery support well beyond the time when formal services end.</a:t>
            </a:r>
          </a:p>
          <a:p>
            <a:endParaRPr lang="en-US" b="0" dirty="0"/>
          </a:p>
        </p:txBody>
      </p:sp>
      <p:sp>
        <p:nvSpPr>
          <p:cNvPr id="4" name="Slide Number Placeholder 3"/>
          <p:cNvSpPr>
            <a:spLocks noGrp="1"/>
          </p:cNvSpPr>
          <p:nvPr>
            <p:ph type="sldNum" sz="quarter" idx="5"/>
          </p:nvPr>
        </p:nvSpPr>
        <p:spPr/>
        <p:txBody>
          <a:bodyPr/>
          <a:lstStyle/>
          <a:p>
            <a:fld id="{77542409-6A04-4DC6-AC3A-D3758287A8F2}" type="slidenum">
              <a:rPr lang="en-US" smtClean="0"/>
              <a:t>58</a:t>
            </a:fld>
            <a:endParaRPr lang="en-US"/>
          </a:p>
        </p:txBody>
      </p:sp>
    </p:spTree>
    <p:extLst>
      <p:ext uri="{BB962C8B-B14F-4D97-AF65-F5344CB8AC3E}">
        <p14:creationId xmlns:p14="http://schemas.microsoft.com/office/powerpoint/2010/main" val="12938865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potential for publicly accessed virtual worlds where individuals in recovery can interact through avatars has also been introduced but not yet well evaluated—the acronym MMO refers to massively multiplayer online spaces or games, while MMORPG refers to massively multiplayer online role play games. World of Warcraft is a well-known example. The idea behind these virtual worlds, where individuals build virtual relationships through avatars, warrants exploration for their potential in recovery support. In these virtual spaces, individuals can anonymously share information, support, advice, and establish virtual social relationships. The virtual world is not monitored or controlled by other than the individuals participating at any time. Potentially, this provides a person in recovery with an opportunity to transition between the protective treatment context and functioning on their own in the real world. Making mistakes has low risk or cost when it happens through avatars, and their avatars’ experiences may have some teaching potential. The currently popular examples allow anonymity of participants. Again, this kind of approach has not been systematically evaluated in the literature.</a:t>
            </a:r>
          </a:p>
          <a:p>
            <a:endParaRPr lang="en-US" b="0" dirty="0"/>
          </a:p>
          <a:p>
            <a:r>
              <a:rPr lang="en-US" b="0" dirty="0"/>
              <a:t>A host of other smartphone and digital apps are available to support recovery and wellness. For example, </a:t>
            </a:r>
            <a:r>
              <a:rPr lang="en-US" dirty="0"/>
              <a:t>meditation and daily reflections tools, and tools supporting healthful eating, exercising, and lifestyle.</a:t>
            </a:r>
            <a:endParaRPr lang="en-US" b="0" dirty="0"/>
          </a:p>
        </p:txBody>
      </p:sp>
      <p:sp>
        <p:nvSpPr>
          <p:cNvPr id="4" name="Slide Number Placeholder 3"/>
          <p:cNvSpPr>
            <a:spLocks noGrp="1"/>
          </p:cNvSpPr>
          <p:nvPr>
            <p:ph type="sldNum" sz="quarter" idx="5"/>
          </p:nvPr>
        </p:nvSpPr>
        <p:spPr/>
        <p:txBody>
          <a:bodyPr/>
          <a:lstStyle/>
          <a:p>
            <a:fld id="{77542409-6A04-4DC6-AC3A-D3758287A8F2}" type="slidenum">
              <a:rPr lang="en-US" smtClean="0"/>
              <a:t>59</a:t>
            </a:fld>
            <a:endParaRPr lang="en-US"/>
          </a:p>
        </p:txBody>
      </p:sp>
    </p:spTree>
    <p:extLst>
      <p:ext uri="{BB962C8B-B14F-4D97-AF65-F5344CB8AC3E}">
        <p14:creationId xmlns:p14="http://schemas.microsoft.com/office/powerpoint/2010/main" val="350082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various topics discussed in this presentation follow this general flow of topics—beginning with an historical context and discussion of why it is worth exploring the use of technology in social work practice related to substance misuse.  Access to care is one of the major reasons explored. The presentation then examines some of the main types of tools currently in use and emerging on the scene. The potential for using technology in social work practice to address substance misuse is then overlaid on the social work process, beginning with prevention and ending with evaluating practice. Finally, some potential social justice considerations are identified.</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27990445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beauty of digital technology is that it can deliver consistent messages, repetitively, over an extended period. Humans tend to be less consistent over time, introducing fidelity drift by adding, subtracting, or modifying their messages. If messages are delivered via technology, a high degree of consistency and fidelity to the intended intervention can be achieved, especially compared to when messages come from multiple different sources. Fidelity is particularly important in efforts to assess or evaluate an intervention’s efficacy and effectiveness. Unfortunately, there is no guarantee that the technology hardware and software delivering the interventions work properly or that individuals actually engaged with and understood messages delivered this way.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Also relevant to evaluating practices and programs, technology and digital tools may be designed to gather data about how individuals use them—metadata can include granular level information about they ways clients use the interventions, as well as some outcome information if client tracking or other outcome data are recorded. These data can be helpful in providing individual feedback, similar to how practitioners might use single system design evidence to help individuals recognize patterns in their behavior and intervention responses. The data can also be aggregated across multiple clients to evaluate the digital intervention’s use at a programmatic level. Critically important to these evaluation efforts is careful attention to data security and HIPAA compliance in the digital realm.</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60</a:t>
            </a:fld>
            <a:endParaRPr lang="en-US"/>
          </a:p>
        </p:txBody>
      </p:sp>
    </p:spTree>
    <p:extLst>
      <p:ext uri="{BB962C8B-B14F-4D97-AF65-F5344CB8AC3E}">
        <p14:creationId xmlns:p14="http://schemas.microsoft.com/office/powerpoint/2010/main" val="4087337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paramount concern with employing any form of digital technology is that of information and data security. Digital security issues include, but are not limited to protection of confidential records, from hijacking accounts for ransom, and from insertion of many forms of malware. Social workers need to understand and keep updated with digital security and proper use of their security settings and systems. Additionally, strong security systems may be costly, available to some agencies and programs, but not to others or to individual practitioners working from home. It is also possible that the security measures impose barriers and restrictions that make it too difficult for clients to participate or engage, so they drop out of care or service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Virtual recovery support networks such as AA meetings have recently reported having their virtual meetings derailed by harassing intrusions, called Zoom bombing by internet trolls. Security breach events occur across all kinds of technology, digital, and virtual systems and have prompted recommendations concerning how app and meeting hosts should use secure settings, password protections, and careful review of the fine print in contracting—for example, contracts for free tools often include permission for the company to retain information from exchanges for their own uses—this would violate our commitments to confidentiality or anonymity in the virtual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SAMHSA TIP #60 about use of technology in behavioral health lists important issues related to the devices and applications or software in use. The TIP #60 also provides details concerning what social workers should include in informed consent procedures when telehealth and other technology or digital resources are planned.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Repeatedly highlighted throughout the emerging literature are warnings about establishing clear boundaries, mutual expectations, guidelines, and training focused on their  effective and secure use. Some ethical issues that might arise dove-tail with previously established guidelines for ethical social work practice. Others are novel and warrant consideration so they might be addressed appropriately should they arise, or better yet, to prevent them in the first place. </a:t>
            </a:r>
          </a:p>
          <a:p>
            <a:endParaRPr lang="en-US" dirty="0"/>
          </a:p>
          <a:p>
            <a:r>
              <a:rPr lang="en-US" dirty="0"/>
              <a:t>Many of the ethical concerns identified relate to interactions between social workers and client. Recommendations include attending to security precautions, becoming familiar with privacy settings in apps and digital tools, developing professional competence in delivering care through technology or digital means, creating a professional website to establish a professional identity, careful review with clients of online privacy issues and expected digital behavior which could even include developing behavioral contracts related to the digital relationship.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61</a:t>
            </a:fld>
            <a:endParaRPr lang="en-US"/>
          </a:p>
        </p:txBody>
      </p:sp>
    </p:spTree>
    <p:extLst>
      <p:ext uri="{BB962C8B-B14F-4D97-AF65-F5344CB8AC3E}">
        <p14:creationId xmlns:p14="http://schemas.microsoft.com/office/powerpoint/2010/main" val="3372272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other more “meta” issues relate to issues like advocating for access to these kinds of opportunities as a social justice issue—bridging or eliminating digital divides resulting from gross inequities in access to hardware, learning how to use apps and software, and ability to connect to the digital world. With all that technology can potentially offer in addressing substance misuse and supporting recovery, social workers have a responsibility for ensuring equity in access to these tools. While there is evidence that the digital divide has narrowed over the past decade or so, there also exists ample evidence that such a divide continues to exist. Addressing the persisting divide happens at individual, program, community, and policy levels.</a:t>
            </a:r>
          </a:p>
          <a:p>
            <a:endParaRPr lang="en-US" dirty="0"/>
          </a:p>
          <a:p>
            <a:r>
              <a:rPr lang="en-US" dirty="0"/>
              <a:t>Additionally, social workers need to become informed about issues of net neutrality. In short, this would mean all internet providers would treat all content flowing through their systems equally—regardless of the user, content, platform, application, type of equipment, source or destination addresses, or method of communication. They would not be permitted to “fast track” some data and block, slow down, or otherwise discriminate against other material. This relates to the importance of non-interference with free information exchange, the risk of particular views being suppressed, and free “speech” becoming limited to only those who can afford to pay for the opportunity. These issues have been fought over at the federal and state levels since at least 2005, with a net neutrality order established by the FCC in 2015, only to have it jettisoned in 2017. All of this has a great deal to do with social work practice involving technology and the ability of individuals attempting to address their problems with substance misuse to benefit from technology-based or supported interventions.</a:t>
            </a:r>
          </a:p>
        </p:txBody>
      </p:sp>
      <p:sp>
        <p:nvSpPr>
          <p:cNvPr id="4" name="Slide Number Placeholder 3"/>
          <p:cNvSpPr>
            <a:spLocks noGrp="1"/>
          </p:cNvSpPr>
          <p:nvPr>
            <p:ph type="sldNum" sz="quarter" idx="5"/>
          </p:nvPr>
        </p:nvSpPr>
        <p:spPr/>
        <p:txBody>
          <a:bodyPr/>
          <a:lstStyle/>
          <a:p>
            <a:fld id="{77542409-6A04-4DC6-AC3A-D3758287A8F2}" type="slidenum">
              <a:rPr lang="en-US" smtClean="0"/>
              <a:t>62</a:t>
            </a:fld>
            <a:endParaRPr lang="en-US"/>
          </a:p>
        </p:txBody>
      </p:sp>
    </p:spTree>
    <p:extLst>
      <p:ext uri="{BB962C8B-B14F-4D97-AF65-F5344CB8AC3E}">
        <p14:creationId xmlns:p14="http://schemas.microsoft.com/office/powerpoint/2010/main" val="1157961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explored the potential for technology and digital resources to help address problems related to substance misuse and to support recovery. A great deal of emphasis was placed on the potential and promises associated with these tools and strategies, with some attention to potential risks, hazards, and concerns. A variety of technology-based options and digital resources were identified—despite more than 20 years of efforts, we are still barely past the starting line in the realm of technology, digital, and virtual possibilities. In this dynamic, fast-changing scene, many varied options exist and have evidence supporting their implementation, while many more are being developed and evaluated. At this point in history, it seems clear that technology and digital tools have a significant role in substance-related prevention, screening, brief intervention, assessment, treatment planning, treatment delivery, and recovery support social work practices. And, social workers have a responsibility to advocate for solutions to the digital divide and protect the free exchange of information required when we use technology to address substance misuse.</a:t>
            </a:r>
          </a:p>
        </p:txBody>
      </p:sp>
      <p:sp>
        <p:nvSpPr>
          <p:cNvPr id="4" name="Slide Number Placeholder 3"/>
          <p:cNvSpPr>
            <a:spLocks noGrp="1"/>
          </p:cNvSpPr>
          <p:nvPr>
            <p:ph type="sldNum" sz="quarter" idx="5"/>
          </p:nvPr>
        </p:nvSpPr>
        <p:spPr/>
        <p:txBody>
          <a:bodyPr/>
          <a:lstStyle/>
          <a:p>
            <a:fld id="{77542409-6A04-4DC6-AC3A-D3758287A8F2}" type="slidenum">
              <a:rPr lang="en-US" smtClean="0"/>
              <a:t>63</a:t>
            </a:fld>
            <a:endParaRPr lang="en-US"/>
          </a:p>
        </p:txBody>
      </p:sp>
    </p:spTree>
    <p:extLst>
      <p:ext uri="{BB962C8B-B14F-4D97-AF65-F5344CB8AC3E}">
        <p14:creationId xmlns:p14="http://schemas.microsoft.com/office/powerpoint/2010/main" val="2697493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clicking </a:t>
            </a:r>
            <a:r>
              <a:rPr lang="en-US"/>
              <a:t>through the  10  </a:t>
            </a:r>
            <a:r>
              <a:rPr lang="en-US" dirty="0"/>
              <a:t>reference slides rather quickly—if you need to see details, feel free to use the pause button.</a:t>
            </a:r>
          </a:p>
        </p:txBody>
      </p:sp>
      <p:sp>
        <p:nvSpPr>
          <p:cNvPr id="4" name="Slide Number Placeholder 3"/>
          <p:cNvSpPr>
            <a:spLocks noGrp="1"/>
          </p:cNvSpPr>
          <p:nvPr>
            <p:ph type="sldNum" sz="quarter" idx="5"/>
          </p:nvPr>
        </p:nvSpPr>
        <p:spPr/>
        <p:txBody>
          <a:bodyPr/>
          <a:lstStyle/>
          <a:p>
            <a:fld id="{77542409-6A04-4DC6-AC3A-D3758287A8F2}" type="slidenum">
              <a:rPr lang="en-US" smtClean="0"/>
              <a:t>64</a:t>
            </a:fld>
            <a:endParaRPr lang="en-US"/>
          </a:p>
        </p:txBody>
      </p:sp>
    </p:spTree>
    <p:extLst>
      <p:ext uri="{BB962C8B-B14F-4D97-AF65-F5344CB8AC3E}">
        <p14:creationId xmlns:p14="http://schemas.microsoft.com/office/powerpoint/2010/main" val="38805404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65</a:t>
            </a:fld>
            <a:endParaRPr lang="en-US"/>
          </a:p>
        </p:txBody>
      </p:sp>
    </p:spTree>
    <p:extLst>
      <p:ext uri="{BB962C8B-B14F-4D97-AF65-F5344CB8AC3E}">
        <p14:creationId xmlns:p14="http://schemas.microsoft.com/office/powerpoint/2010/main" val="1360570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66</a:t>
            </a:fld>
            <a:endParaRPr lang="en-US"/>
          </a:p>
        </p:txBody>
      </p:sp>
    </p:spTree>
    <p:extLst>
      <p:ext uri="{BB962C8B-B14F-4D97-AF65-F5344CB8AC3E}">
        <p14:creationId xmlns:p14="http://schemas.microsoft.com/office/powerpoint/2010/main" val="4293948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67</a:t>
            </a:fld>
            <a:endParaRPr lang="en-US"/>
          </a:p>
        </p:txBody>
      </p:sp>
    </p:spTree>
    <p:extLst>
      <p:ext uri="{BB962C8B-B14F-4D97-AF65-F5344CB8AC3E}">
        <p14:creationId xmlns:p14="http://schemas.microsoft.com/office/powerpoint/2010/main" val="390081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68</a:t>
            </a:fld>
            <a:endParaRPr lang="en-US"/>
          </a:p>
        </p:txBody>
      </p:sp>
    </p:spTree>
    <p:extLst>
      <p:ext uri="{BB962C8B-B14F-4D97-AF65-F5344CB8AC3E}">
        <p14:creationId xmlns:p14="http://schemas.microsoft.com/office/powerpoint/2010/main" val="1288636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69</a:t>
            </a:fld>
            <a:endParaRPr lang="en-US"/>
          </a:p>
        </p:txBody>
      </p:sp>
    </p:spTree>
    <p:extLst>
      <p:ext uri="{BB962C8B-B14F-4D97-AF65-F5344CB8AC3E}">
        <p14:creationId xmlns:p14="http://schemas.microsoft.com/office/powerpoint/2010/main" val="30189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what this presentation IS about:</a:t>
            </a:r>
          </a:p>
          <a:p>
            <a:r>
              <a:rPr lang="en-US" dirty="0"/>
              <a:t>Love it or hate it, technologies, mobile health, and digital tools have become integral to our nation’s service delivery systems. </a:t>
            </a:r>
          </a:p>
          <a:p>
            <a:r>
              <a:rPr lang="en-US" dirty="0"/>
              <a:t>During the early 1990s, discussions of their potential began to appear in professional literature concerning smoking cessation programs, and around 1997 the professional literature addressed their potential in addressing alcohol misuse. The pace of exploration and implementation began accelerating during the early 2000s. Currently, the role of technologies became especially visible during the COVID-19 pandemic as traditional in-person service contact was severely restricted across the nation and around the world. This presentation concerns the technology landscape as it relates to addressing substance use, substance misuse, substance use disorders, and recovery support.</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29723917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70</a:t>
            </a:fld>
            <a:endParaRPr lang="en-US"/>
          </a:p>
        </p:txBody>
      </p:sp>
    </p:spTree>
    <p:extLst>
      <p:ext uri="{BB962C8B-B14F-4D97-AF65-F5344CB8AC3E}">
        <p14:creationId xmlns:p14="http://schemas.microsoft.com/office/powerpoint/2010/main" val="3333080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71</a:t>
            </a:fld>
            <a:endParaRPr lang="en-US"/>
          </a:p>
        </p:txBody>
      </p:sp>
    </p:spTree>
    <p:extLst>
      <p:ext uri="{BB962C8B-B14F-4D97-AF65-F5344CB8AC3E}">
        <p14:creationId xmlns:p14="http://schemas.microsoft.com/office/powerpoint/2010/main" val="33441692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72</a:t>
            </a:fld>
            <a:endParaRPr lang="en-US"/>
          </a:p>
        </p:txBody>
      </p:sp>
    </p:spTree>
    <p:extLst>
      <p:ext uri="{BB962C8B-B14F-4D97-AF65-F5344CB8AC3E}">
        <p14:creationId xmlns:p14="http://schemas.microsoft.com/office/powerpoint/2010/main" val="480507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73</a:t>
            </a:fld>
            <a:endParaRPr lang="en-US"/>
          </a:p>
        </p:txBody>
      </p:sp>
    </p:spTree>
    <p:extLst>
      <p:ext uri="{BB962C8B-B14F-4D97-AF65-F5344CB8AC3E}">
        <p14:creationId xmlns:p14="http://schemas.microsoft.com/office/powerpoint/2010/main" val="3279300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interest and attention to this presentation.</a:t>
            </a:r>
          </a:p>
        </p:txBody>
      </p:sp>
      <p:sp>
        <p:nvSpPr>
          <p:cNvPr id="4" name="Slide Number Placeholder 3"/>
          <p:cNvSpPr>
            <a:spLocks noGrp="1"/>
          </p:cNvSpPr>
          <p:nvPr>
            <p:ph type="sldNum" sz="quarter" idx="5"/>
          </p:nvPr>
        </p:nvSpPr>
        <p:spPr/>
        <p:txBody>
          <a:bodyPr/>
          <a:lstStyle/>
          <a:p>
            <a:fld id="{77542409-6A04-4DC6-AC3A-D3758287A8F2}" type="slidenum">
              <a:rPr lang="en-US" smtClean="0"/>
              <a:t>74</a:t>
            </a:fld>
            <a:endParaRPr lang="en-US"/>
          </a:p>
        </p:txBody>
      </p:sp>
    </p:spTree>
    <p:extLst>
      <p:ext uri="{BB962C8B-B14F-4D97-AF65-F5344CB8AC3E}">
        <p14:creationId xmlns:p14="http://schemas.microsoft.com/office/powerpoint/2010/main" val="232183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strongest arguments supporting a foray into innovative technology to address substance misuse stems from a desire to address the vast unmet need for treatment and recovery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from the 2018 National Survey on Drug Use and Health indicated that an estimated 21.2 million individual aged 12 and older in the United States needed treatment to address a substance use disorder. This translated into almost 8% of this population and this figure </a:t>
            </a:r>
            <a:r>
              <a:rPr lang="en-US" b="1" u="sng" dirty="0"/>
              <a:t>does not</a:t>
            </a:r>
            <a:r>
              <a:rPr lang="en-US" dirty="0"/>
              <a:t> include individuals concerned about their substance use or misuse without experiencing a diagnosable substance use disorder.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298286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Breaking this figure down by age group, the reported figures represented about 1 million 12 to 17-year-old adolescents, or almost 4% of this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084926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0" y="1050544"/>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28029" y="3475577"/>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8029" y="5359400"/>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0111" y="2537651"/>
            <a:ext cx="1875129" cy="1666781"/>
          </a:xfrm>
          <a:prstGeom prst="rect">
            <a:avLst/>
          </a:prstGeom>
        </p:spPr>
      </p:pic>
      <p:pic>
        <p:nvPicPr>
          <p:cNvPr id="12" name="Picture 11">
            <a:extLst>
              <a:ext uri="{FF2B5EF4-FFF2-40B4-BE49-F238E27FC236}">
                <a16:creationId xmlns:a16="http://schemas.microsoft.com/office/drawing/2014/main" id="{D6544188-D067-4F58-9872-0F79AF614B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5029" y="2538907"/>
            <a:ext cx="1872303" cy="1664269"/>
          </a:xfrm>
          <a:prstGeom prst="rect">
            <a:avLst/>
          </a:prstGeom>
        </p:spPr>
      </p:pic>
      <p:pic>
        <p:nvPicPr>
          <p:cNvPr id="13" name="Picture 12">
            <a:extLst>
              <a:ext uri="{FF2B5EF4-FFF2-40B4-BE49-F238E27FC236}">
                <a16:creationId xmlns:a16="http://schemas.microsoft.com/office/drawing/2014/main" id="{535EFA63-DD80-40EA-9FD0-1123A8FE98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921" y="2537485"/>
            <a:ext cx="1875499" cy="1667110"/>
          </a:xfrm>
          <a:prstGeom prst="rect">
            <a:avLst/>
          </a:prstGeom>
        </p:spPr>
      </p:pic>
      <p:pic>
        <p:nvPicPr>
          <p:cNvPr id="16" name="Picture 15">
            <a:extLst>
              <a:ext uri="{FF2B5EF4-FFF2-40B4-BE49-F238E27FC236}">
                <a16:creationId xmlns:a16="http://schemas.microsoft.com/office/drawing/2014/main" id="{DE1E2C54-8160-40E1-91C4-483AFFB4B8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3515" y="1498601"/>
            <a:ext cx="2675612" cy="1528921"/>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57274" y="2434148"/>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34148"/>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8641E90-549F-4FBC-A015-CD9031710F72}" type="datetime1">
              <a:rPr lang="en-US" smtClean="0"/>
              <a:t>9/4/2020</a:t>
            </a:fld>
            <a:endParaRPr lang="en-US" dirty="0"/>
          </a:p>
        </p:txBody>
      </p:sp>
      <p:sp>
        <p:nvSpPr>
          <p:cNvPr id="8" name="Footer Placeholder 7"/>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10" name="Picture 9">
            <a:extLst>
              <a:ext uri="{FF2B5EF4-FFF2-40B4-BE49-F238E27FC236}">
                <a16:creationId xmlns:a16="http://schemas.microsoft.com/office/drawing/2014/main" id="{E4A4E835-FAD7-42FE-84B4-57798A4CDC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2311AD68-56C7-4D31-B0FD-9CCEDEF9D6A0}" type="datetime1">
              <a:rPr lang="en-US" smtClean="0"/>
              <a:t>9/4/2020</a:t>
            </a:fld>
            <a:endParaRPr lang="en-US" dirty="0"/>
          </a:p>
        </p:txBody>
      </p:sp>
      <p:sp>
        <p:nvSpPr>
          <p:cNvPr id="4" name="Footer Placeholder 3"/>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6" name="Picture 5">
            <a:extLst>
              <a:ext uri="{FF2B5EF4-FFF2-40B4-BE49-F238E27FC236}">
                <a16:creationId xmlns:a16="http://schemas.microsoft.com/office/drawing/2014/main" id="{E6DCF102-EF74-4DB3-A918-789DC4657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A0B07F9F-E7F2-49DE-A0A1-739E8015A1DF}" type="datetime1">
              <a:rPr lang="en-US" smtClean="0"/>
              <a:t>9/4/2020</a:t>
            </a:fld>
            <a:endParaRPr lang="en-US" dirty="0"/>
          </a:p>
        </p:txBody>
      </p:sp>
      <p:sp>
        <p:nvSpPr>
          <p:cNvPr id="3" name="Footer Placeholder 2"/>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5" name="Picture 4">
            <a:extLst>
              <a:ext uri="{FF2B5EF4-FFF2-40B4-BE49-F238E27FC236}">
                <a16:creationId xmlns:a16="http://schemas.microsoft.com/office/drawing/2014/main" id="{8EA96237-7420-4C63-B637-31143B702F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5" y="919616"/>
            <a:ext cx="3116717" cy="2532888"/>
          </a:xfrm>
        </p:spPr>
        <p:txBody>
          <a:bodyPr anchor="b"/>
          <a:lstStyle>
            <a:lvl1pPr>
              <a:defRPr sz="2400"/>
            </a:lvl1pPr>
          </a:lstStyle>
          <a:p>
            <a:r>
              <a:rPr lang="en-US" dirty="0"/>
              <a:t>Click to edit Master title style</a:t>
            </a:r>
            <a:endParaRPr dirty="0"/>
          </a:p>
        </p:txBody>
      </p:sp>
      <p:sp>
        <p:nvSpPr>
          <p:cNvPr id="3" name="Content Placeholder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11825" y="3502152"/>
            <a:ext cx="3116717" cy="2479548"/>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16A58128-9A32-4EC8-9740-F57F03DADF3D}" type="datetime1">
              <a:rPr lang="en-US" smtClean="0"/>
              <a:t>9/4/2020</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2D10F4BC-C62F-4742-9ACF-8DC8970CC3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6" y="919616"/>
            <a:ext cx="3116717" cy="2532888"/>
          </a:xfrm>
        </p:spPr>
        <p:txBody>
          <a:bodyPr anchor="b"/>
          <a:lstStyle>
            <a:lvl1pPr>
              <a:defRPr sz="24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011826" y="3502153"/>
            <a:ext cx="3116717" cy="2479547"/>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689C28BC-86F6-4D37-89AA-24F88BDE7022}" type="datetime1">
              <a:rPr lang="en-US" smtClean="0"/>
              <a:t>9/4/2020</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93EED50F-892E-4DB8-BDA4-43BD613573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91400432-B93F-4CBE-A246-91757735A1D0}" type="datetime1">
              <a:rPr lang="en-US" smtClean="0"/>
              <a:t>9/4/2020</a:t>
            </a:fld>
            <a:endParaRPr lang="en-US" dirty="0"/>
          </a:p>
        </p:txBody>
      </p:sp>
      <p:sp>
        <p:nvSpPr>
          <p:cNvPr id="5" name="Footer Placeholder 4"/>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C6554245-577C-4021-AC55-75451C46C5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90501"/>
            <a:ext cx="154305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190501"/>
            <a:ext cx="5800725"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4B2E7E06-C253-4960-844D-13B1D1FB4F07}" type="datetime1">
              <a:rPr lang="en-US" smtClean="0"/>
              <a:t>9/4/2020</a:t>
            </a:fld>
            <a:endParaRPr lang="en-US" dirty="0"/>
          </a:p>
        </p:txBody>
      </p:sp>
      <p:sp>
        <p:nvSpPr>
          <p:cNvPr id="5" name="Footer Placeholder 4"/>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B153ADAB-CEE9-43C1-90DD-2F74A546A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11"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3333"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563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1862818" y="1050544"/>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5270" y="1554357"/>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1887908" y="3203713"/>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1887908" y="5079616"/>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402024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11"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4416"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563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3735121" y="1044811"/>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47573" y="1501985"/>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3763352" y="3030905"/>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3763352" y="4969939"/>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32191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79"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7908"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5991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5635121" y="1117451"/>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5936" y="1566594"/>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5663352" y="3095514"/>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5666493" y="5021758"/>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20843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8CBC4151-D429-490F-8B6F-CB9E6F3BB766}" type="datetime1">
              <a:rPr lang="en-US" smtClean="0"/>
              <a:t>9/4/2020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Council on Social Work Education                                                                                                                                                                                                                       www.cswe.org</a:t>
            </a:r>
          </a:p>
        </p:txBody>
      </p:sp>
      <p:pic>
        <p:nvPicPr>
          <p:cNvPr id="7" name="Picture 6">
            <a:extLst>
              <a:ext uri="{FF2B5EF4-FFF2-40B4-BE49-F238E27FC236}">
                <a16:creationId xmlns:a16="http://schemas.microsoft.com/office/drawing/2014/main" id="{371CCD59-F824-4A14-A373-27D671FAD4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p:nvPr/>
        </p:nvSpPr>
        <p:spPr>
          <a:xfrm>
            <a:off x="3089128" y="3145188"/>
            <a:ext cx="3025986" cy="28007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3" y="3175470"/>
            <a:ext cx="3081434" cy="27390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113" y="3173132"/>
            <a:ext cx="3086688" cy="2743722"/>
          </a:xfrm>
          <a:prstGeom prst="rect">
            <a:avLst/>
          </a:prstGeom>
        </p:spPr>
      </p:pic>
      <p:pic>
        <p:nvPicPr>
          <p:cNvPr id="7" name="Picture 6">
            <a:extLst>
              <a:ext uri="{FF2B5EF4-FFF2-40B4-BE49-F238E27FC236}">
                <a16:creationId xmlns:a16="http://schemas.microsoft.com/office/drawing/2014/main" id="{C34DA04C-725E-46FA-A199-985F32B3E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4"/>
            <a:ext cx="528915" cy="70522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Rectangle 7"/>
          <p:cNvSpPr/>
          <p:nvPr/>
        </p:nvSpPr>
        <p:spPr>
          <a:xfrm>
            <a:off x="3075737" y="3245004"/>
            <a:ext cx="2971013" cy="27003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6" y="3274725"/>
            <a:ext cx="2971013" cy="26409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113" y="3277022"/>
            <a:ext cx="2971013" cy="2640900"/>
          </a:xfrm>
          <a:prstGeom prst="rect">
            <a:avLst/>
          </a:prstGeom>
        </p:spPr>
      </p:pic>
      <p:pic>
        <p:nvPicPr>
          <p:cNvPr id="7" name="Picture 6">
            <a:extLst>
              <a:ext uri="{FF2B5EF4-FFF2-40B4-BE49-F238E27FC236}">
                <a16:creationId xmlns:a16="http://schemas.microsoft.com/office/drawing/2014/main" id="{64FE2F40-9732-4382-9912-4B0D1B0E2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5"/>
            <a:ext cx="528915" cy="705220"/>
          </a:xfrm>
          <a:prstGeom prst="rect">
            <a:avLst/>
          </a:prstGeom>
        </p:spPr>
      </p:pic>
    </p:spTree>
    <p:extLst>
      <p:ext uri="{BB962C8B-B14F-4D97-AF65-F5344CB8AC3E}">
        <p14:creationId xmlns:p14="http://schemas.microsoft.com/office/powerpoint/2010/main" val="23874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8" name="Rectangle 7"/>
          <p:cNvSpPr/>
          <p:nvPr/>
        </p:nvSpPr>
        <p:spPr>
          <a:xfrm>
            <a:off x="3075737" y="3245004"/>
            <a:ext cx="2971013" cy="27003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6" y="3274725"/>
            <a:ext cx="2971013" cy="26409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643" y="3279271"/>
            <a:ext cx="2965953" cy="2636402"/>
          </a:xfrm>
          <a:prstGeom prst="rect">
            <a:avLst/>
          </a:prstGeom>
        </p:spPr>
      </p:pic>
      <p:pic>
        <p:nvPicPr>
          <p:cNvPr id="7" name="Picture 6">
            <a:extLst>
              <a:ext uri="{FF2B5EF4-FFF2-40B4-BE49-F238E27FC236}">
                <a16:creationId xmlns:a16="http://schemas.microsoft.com/office/drawing/2014/main" id="{FA301242-D79C-44D2-9EB2-04A0FBC906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5"/>
            <a:ext cx="528915" cy="705220"/>
          </a:xfrm>
          <a:prstGeom prst="rect">
            <a:avLst/>
          </a:prstGeom>
        </p:spPr>
      </p:pic>
    </p:spTree>
    <p:extLst>
      <p:ext uri="{BB962C8B-B14F-4D97-AF65-F5344CB8AC3E}">
        <p14:creationId xmlns:p14="http://schemas.microsoft.com/office/powerpoint/2010/main" val="13911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D53268E2-4F7E-4DE7-B482-3803F447F935}" type="datetime1">
              <a:rPr lang="en-US" smtClean="0"/>
              <a:t>9/4/2020</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890698A2-9FAC-4D04-8EC1-F616AAC4A0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6" y="5909830"/>
            <a:ext cx="528915" cy="705220"/>
          </a:xfrm>
          <a:prstGeom prst="rect">
            <a:avLst/>
          </a:prstGeom>
        </p:spPr>
      </p:pic>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340052" y="6629400"/>
            <a:ext cx="750497"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18FDD023-A7E9-45C6-8E49-199213A6C580}" type="datetime1">
              <a:rPr lang="en-US" smtClean="0"/>
              <a:t>9/4/2020</a:t>
            </a:fld>
            <a:endParaRPr lang="en-US" dirty="0"/>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r>
              <a:rPr lang="en-US"/>
              <a:t>Council on Social Work Education                                                                                                                                                                                                                       www.cswe.org</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50" r:id="rId5"/>
    <p:sldLayoutId id="2147483651" r:id="rId6"/>
    <p:sldLayoutId id="2147483663" r:id="rId7"/>
    <p:sldLayoutId id="2147483664"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wresearch.org/fact-tank/2019/05/07/digital-divide-persists-even-as-lower-income-americans-make-gains-in-tech-adoption/"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pewresearch.org/fact-tank/2019/08/20/smartphones-help-blacks-hispanics-bridge-some-but-not-all-digital-gaps-with-whites/" TargetMode="External"/><Relationship Id="rId5" Type="http://schemas.openxmlformats.org/officeDocument/2006/relationships/hyperlink" Target="https://www.pewresearch.org/fact-tank/2019/05/31/digital-gap-between-rural-and-nonrural-america-persists/" TargetMode="External"/><Relationship Id="rId4" Type="http://schemas.openxmlformats.org/officeDocument/2006/relationships/hyperlink" Target="https://www.pewresearch.org/fact-tank/2017/04/07/disabled-americans-are-less-likely-to-use-technolog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www.feelsafewireless.com/" TargetMode="Externa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socialworkers.org/About/Legal/HIPAA-Help-For-Social-Workers/Telemental-Health"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socialwork.wayne.edu/covid19/wsu_social_work_covid19_telehealth_flyer_03_31_20_final.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samhsa.gov/" TargetMode="External"/><Relationship Id="rId3" Type="http://schemas.openxmlformats.org/officeDocument/2006/relationships/image" Target="../media/image27.png"/><Relationship Id="rId7" Type="http://schemas.openxmlformats.org/officeDocument/2006/relationships/hyperlink" Target="https://www.nimh.nih.gov/"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www.drugabuse.gov/" TargetMode="External"/><Relationship Id="rId5" Type="http://schemas.openxmlformats.org/officeDocument/2006/relationships/hyperlink" Target="https://www.niaaa.nih.gov/" TargetMode="External"/><Relationship Id="rId4" Type="http://schemas.microsoft.com/office/2007/relationships/hdphoto" Target="../media/hdphoto1.wdp"/><Relationship Id="rId9" Type="http://schemas.openxmlformats.org/officeDocument/2006/relationships/hyperlink" Target="https://attcnetwork.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hyperlink" Target="https://www.asam.org/" TargetMode="External"/><Relationship Id="rId13" Type="http://schemas.openxmlformats.org/officeDocument/2006/relationships/hyperlink" Target="https://checkupandchoices.com/" TargetMode="External"/><Relationship Id="rId3" Type="http://schemas.openxmlformats.org/officeDocument/2006/relationships/notesSlide" Target="../notesSlides/notesSlide38.xml"/><Relationship Id="rId7" Type="http://schemas.openxmlformats.org/officeDocument/2006/relationships/image" Target="../media/image33.wmf"/><Relationship Id="rId12" Type="http://schemas.openxmlformats.org/officeDocument/2006/relationships/hyperlink" Target="https://www.uptodate.com/contents/calculator-alcohol-consumption-screening-audit-questionnaire-in-adults-patient-education" TargetMode="Externa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4.wmf"/><Relationship Id="rId5" Type="http://schemas.openxmlformats.org/officeDocument/2006/relationships/image" Target="../media/image32.wmf"/><Relationship Id="rId15" Type="http://schemas.openxmlformats.org/officeDocument/2006/relationships/image" Target="../media/image35.wmf"/><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hyperlink" Target="https://auditscreen.org/" TargetMode="External"/><Relationship Id="rId1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apps.apple.com/us/app/sbirt-for-health-professionals/id135289552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alcoholtreatment.niaaa.nih.gov/"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hyperlink" Target="https://alcoholtreatment.niaaa.nih.gov/"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3" Type="http://schemas.openxmlformats.org/officeDocument/2006/relationships/hyperlink" Target="https://alcoholtreatment.niaaa.nih.gov/"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3" Type="http://schemas.openxmlformats.org/officeDocument/2006/relationships/hyperlink" Target="https://alcoholtreatment.niaaa.nih.gov/"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hyperlink" Target="https://findtreatment.gov/" TargetMode="External"/><Relationship Id="rId4" Type="http://schemas.openxmlformats.org/officeDocument/2006/relationships/image" Target="../media/image42.emf"/></Relationships>
</file>

<file path=ppt/slides/_rels/slide47.xml.rels><?xml version="1.0" encoding="UTF-8" standalone="yes"?>
<Relationships xmlns="http://schemas.openxmlformats.org/package/2006/relationships"><Relationship Id="rId3" Type="http://schemas.openxmlformats.org/officeDocument/2006/relationships/hyperlink" Target="https://www.drugabuse.gov/drug-topics"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8.xml"/><Relationship Id="rId7" Type="http://schemas.openxmlformats.org/officeDocument/2006/relationships/image" Target="../media/image45.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47.wmf"/><Relationship Id="rId5" Type="http://schemas.openxmlformats.org/officeDocument/2006/relationships/image" Target="../media/image4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6.wmf"/></Relationships>
</file>

<file path=ppt/slides/_rels/slide4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attcnetwork.org/" TargetMode="Externa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image" Target="../media/image13.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udtech.org/"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radio.wosu.org/post/new-way-help-black-smokers-quit#stream/0"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rehabs.com/smartphone-apps-for-recovery/" TargetMode="External"/><Relationship Id="rId7" Type="http://schemas.openxmlformats.org/officeDocument/2006/relationships/diagramColors" Target="../diagrams/colors3.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8.xml.rels><?xml version="1.0" encoding="UTF-8" standalone="yes"?>
<Relationships xmlns="http://schemas.openxmlformats.org/package/2006/relationships"><Relationship Id="rId8" Type="http://schemas.openxmlformats.org/officeDocument/2006/relationships/hyperlink" Target="https://www.rehabs.com/smartphone-apps-for-recovery/"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s://www.rehabs.com/smartphone-apps-for-recovery/"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www.wired.com/story/guide-net-neutrality/"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s://www.mobihealthnews.com/19854/pew-35-percent-of-us-adults-are-online-diagnosers"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hyperlink" Target="https://ct.counseling.org/2018/01/counseling-artificial-intelligence/" TargetMode="External"/><Relationship Id="rId4" Type="http://schemas.openxmlformats.org/officeDocument/2006/relationships/hyperlink" Target="https://journals.plos.org/plosone/article?id=10.1371/journal.pone.0139518"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redf.org/media-disability/disability-rights-and-access-to-the-digital-world/"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www.businessinsider.com/aa-intergroup-meetings-zoom-bombing-trolls-alcoholics-anonymous-2020-3"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s://www.frontiersin.org/articles/10.3389/fpsyt.2020.00714/ful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s://centerforliving.org/blog/5-great-sober-social-apps/"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www.samhsa.gov/data/report/2018-nsduh-annual-national-report"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title box with CSWE (Council on Social Work Education) logo, followed by presentation title Understanding The Brain, Mind, &amp; Psychoactive Substance Misuse, then the presenter information Dr. Audrey Begun, MSW, PhD, The Ohio State University, and Date of May, 2020; to the right, are 3 images one of an African American woman in a classroom that says &quot;Educate&quot; one with a government building that says &quot;Advocate&quot; and one with a woman and man working together that says &quot;Collaborate&quot;"/>
          <p:cNvSpPr>
            <a:spLocks noGrp="1"/>
          </p:cNvSpPr>
          <p:nvPr>
            <p:ph type="ctrTitle"/>
          </p:nvPr>
        </p:nvSpPr>
        <p:spPr>
          <a:xfrm>
            <a:off x="28029" y="3074158"/>
            <a:ext cx="3444054" cy="2104295"/>
          </a:xfrm>
        </p:spPr>
        <p:txBody>
          <a:bodyPr>
            <a:normAutofit/>
          </a:bodyPr>
          <a:lstStyle/>
          <a:p>
            <a:r>
              <a:rPr lang="en-US" sz="3400" dirty="0"/>
              <a:t>Technology Based Strategies for Addressing Substance Misuse</a:t>
            </a:r>
          </a:p>
        </p:txBody>
      </p:sp>
      <p:sp>
        <p:nvSpPr>
          <p:cNvPr id="3" name="Subtitle 2"/>
          <p:cNvSpPr>
            <a:spLocks noGrp="1"/>
          </p:cNvSpPr>
          <p:nvPr>
            <p:ph type="subTitle" idx="1"/>
          </p:nvPr>
        </p:nvSpPr>
        <p:spPr>
          <a:xfrm>
            <a:off x="28029" y="5550786"/>
            <a:ext cx="3444054" cy="448056"/>
          </a:xfrm>
        </p:spPr>
        <p:txBody>
          <a:bodyPr>
            <a:noAutofit/>
          </a:bodyPr>
          <a:lstStyle/>
          <a:p>
            <a:r>
              <a:rPr lang="en-US" sz="1800" dirty="0"/>
              <a:t>Dr. Audrey Begun, MSW, PhD</a:t>
            </a:r>
          </a:p>
          <a:p>
            <a:r>
              <a:rPr lang="en-US" sz="1800" dirty="0"/>
              <a:t>The Ohio State University</a:t>
            </a:r>
          </a:p>
          <a:p>
            <a:r>
              <a:rPr lang="en-US" sz="1800" dirty="0"/>
              <a:t>May, 2020</a:t>
            </a:r>
          </a:p>
        </p:txBody>
      </p:sp>
      <p:sp>
        <p:nvSpPr>
          <p:cNvPr id="4" name="TextBox 3">
            <a:extLst>
              <a:ext uri="{FF2B5EF4-FFF2-40B4-BE49-F238E27FC236}">
                <a16:creationId xmlns:a16="http://schemas.microsoft.com/office/drawing/2014/main" id="{B0E2D8F5-A6E2-4FF8-B41E-8AC0001CBEF5}"/>
              </a:ext>
            </a:extLst>
          </p:cNvPr>
          <p:cNvSpPr txBox="1"/>
          <p:nvPr/>
        </p:nvSpPr>
        <p:spPr>
          <a:xfrm>
            <a:off x="422210" y="6488668"/>
            <a:ext cx="8299580" cy="369332"/>
          </a:xfrm>
          <a:prstGeom prst="rect">
            <a:avLst/>
          </a:prstGeom>
          <a:noFill/>
        </p:spPr>
        <p:txBody>
          <a:bodyPr wrap="none" rtlCol="0">
            <a:spAutoFit/>
          </a:bodyPr>
          <a:lstStyle/>
          <a:p>
            <a:r>
              <a:rPr lang="en-US" dirty="0"/>
              <a:t>   *Funded in part by the Substance  Abuse and Mental Health Services Administration</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10</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ACCFD93E-E646-48D7-87AC-3BF5E48BEB0F}"/>
              </a:ext>
            </a:extLst>
          </p:cNvPr>
          <p:cNvSpPr/>
          <p:nvPr/>
        </p:nvSpPr>
        <p:spPr>
          <a:xfrm>
            <a:off x="3046553" y="892666"/>
            <a:ext cx="3050893" cy="2155210"/>
          </a:xfrm>
          <a:prstGeom prst="roundRect">
            <a:avLst/>
          </a:prstGeom>
          <a:solidFill>
            <a:schemeClr val="accent1">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~21.2 million needing treatment</a:t>
            </a:r>
          </a:p>
          <a:p>
            <a:pPr algn="ctr"/>
            <a:r>
              <a:rPr lang="en-US" sz="3200" dirty="0"/>
              <a:t>(7.8%)</a:t>
            </a:r>
          </a:p>
        </p:txBody>
      </p:sp>
      <p:sp>
        <p:nvSpPr>
          <p:cNvPr id="10" name="Isosceles Triangle 9">
            <a:extLst>
              <a:ext uri="{FF2B5EF4-FFF2-40B4-BE49-F238E27FC236}">
                <a16:creationId xmlns:a16="http://schemas.microsoft.com/office/drawing/2014/main" id="{07AE72B0-B96A-4CF0-9041-DD68D7225248}"/>
              </a:ext>
            </a:extLst>
          </p:cNvPr>
          <p:cNvSpPr/>
          <p:nvPr/>
        </p:nvSpPr>
        <p:spPr>
          <a:xfrm>
            <a:off x="153901" y="2687365"/>
            <a:ext cx="3884218" cy="2416832"/>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million (3.8%) adolescents</a:t>
            </a:r>
          </a:p>
        </p:txBody>
      </p:sp>
      <p:sp>
        <p:nvSpPr>
          <p:cNvPr id="11" name="Isosceles Triangle 10">
            <a:extLst>
              <a:ext uri="{FF2B5EF4-FFF2-40B4-BE49-F238E27FC236}">
                <a16:creationId xmlns:a16="http://schemas.microsoft.com/office/drawing/2014/main" id="{0FB5E8D9-8F94-473A-90DC-8929538299D9}"/>
              </a:ext>
            </a:extLst>
          </p:cNvPr>
          <p:cNvSpPr/>
          <p:nvPr/>
        </p:nvSpPr>
        <p:spPr>
          <a:xfrm>
            <a:off x="2519491" y="3086459"/>
            <a:ext cx="4275787" cy="3198889"/>
          </a:xfrm>
          <a:prstGeom prst="triangle">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~5.2 million</a:t>
            </a:r>
          </a:p>
          <a:p>
            <a:pPr algn="ctr"/>
            <a:r>
              <a:rPr lang="en-US" sz="2800" dirty="0"/>
              <a:t>(15.3%) emerging adults</a:t>
            </a:r>
          </a:p>
        </p:txBody>
      </p:sp>
      <p:sp>
        <p:nvSpPr>
          <p:cNvPr id="13" name="TextBox 12">
            <a:extLst>
              <a:ext uri="{FF2B5EF4-FFF2-40B4-BE49-F238E27FC236}">
                <a16:creationId xmlns:a16="http://schemas.microsoft.com/office/drawing/2014/main" id="{6246320E-4DCF-4C39-94D5-6116CC2EDE6F}"/>
              </a:ext>
            </a:extLst>
          </p:cNvPr>
          <p:cNvSpPr txBox="1"/>
          <p:nvPr/>
        </p:nvSpPr>
        <p:spPr>
          <a:xfrm>
            <a:off x="498749" y="6315616"/>
            <a:ext cx="1709250" cy="307777"/>
          </a:xfrm>
          <a:prstGeom prst="rect">
            <a:avLst/>
          </a:prstGeom>
          <a:noFill/>
        </p:spPr>
        <p:txBody>
          <a:bodyPr wrap="none" rtlCol="0">
            <a:spAutoFit/>
          </a:bodyPr>
          <a:lstStyle/>
          <a:p>
            <a:r>
              <a:rPr lang="en-US" sz="1400" dirty="0"/>
              <a:t>(see SAMHSA, 2019)</a:t>
            </a:r>
          </a:p>
        </p:txBody>
      </p:sp>
    </p:spTree>
    <p:extLst>
      <p:ext uri="{BB962C8B-B14F-4D97-AF65-F5344CB8AC3E}">
        <p14:creationId xmlns:p14="http://schemas.microsoft.com/office/powerpoint/2010/main" val="184311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BD37C81A-F50B-4ACE-82F4-57B8EC8A6765}"/>
              </a:ext>
            </a:extLst>
          </p:cNvPr>
          <p:cNvSpPr/>
          <p:nvPr/>
        </p:nvSpPr>
        <p:spPr>
          <a:xfrm>
            <a:off x="5475515" y="2836110"/>
            <a:ext cx="3548538" cy="2416832"/>
          </a:xfrm>
          <a:prstGeom prs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~15 million (7%) adults</a:t>
            </a:r>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11</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ACCFD93E-E646-48D7-87AC-3BF5E48BEB0F}"/>
              </a:ext>
            </a:extLst>
          </p:cNvPr>
          <p:cNvSpPr/>
          <p:nvPr/>
        </p:nvSpPr>
        <p:spPr>
          <a:xfrm>
            <a:off x="3046553" y="892666"/>
            <a:ext cx="3050893" cy="2155210"/>
          </a:xfrm>
          <a:prstGeom prst="roundRect">
            <a:avLst/>
          </a:prstGeom>
          <a:solidFill>
            <a:schemeClr val="accent1">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~21.2 million needing treatment</a:t>
            </a:r>
          </a:p>
          <a:p>
            <a:pPr algn="ctr"/>
            <a:r>
              <a:rPr lang="en-US" sz="3200" dirty="0"/>
              <a:t>(7.8%)</a:t>
            </a:r>
          </a:p>
        </p:txBody>
      </p:sp>
      <p:sp>
        <p:nvSpPr>
          <p:cNvPr id="10" name="Isosceles Triangle 9">
            <a:extLst>
              <a:ext uri="{FF2B5EF4-FFF2-40B4-BE49-F238E27FC236}">
                <a16:creationId xmlns:a16="http://schemas.microsoft.com/office/drawing/2014/main" id="{07AE72B0-B96A-4CF0-9041-DD68D7225248}"/>
              </a:ext>
            </a:extLst>
          </p:cNvPr>
          <p:cNvSpPr/>
          <p:nvPr/>
        </p:nvSpPr>
        <p:spPr>
          <a:xfrm>
            <a:off x="153901" y="2687365"/>
            <a:ext cx="3884218" cy="2416832"/>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million (3.8%) adolescents</a:t>
            </a:r>
          </a:p>
        </p:txBody>
      </p:sp>
      <p:sp>
        <p:nvSpPr>
          <p:cNvPr id="11" name="Isosceles Triangle 10">
            <a:extLst>
              <a:ext uri="{FF2B5EF4-FFF2-40B4-BE49-F238E27FC236}">
                <a16:creationId xmlns:a16="http://schemas.microsoft.com/office/drawing/2014/main" id="{0FB5E8D9-8F94-473A-90DC-8929538299D9}"/>
              </a:ext>
            </a:extLst>
          </p:cNvPr>
          <p:cNvSpPr/>
          <p:nvPr/>
        </p:nvSpPr>
        <p:spPr>
          <a:xfrm>
            <a:off x="2519491" y="3086459"/>
            <a:ext cx="4275787" cy="3198889"/>
          </a:xfrm>
          <a:prstGeom prst="triangle">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~5.2 million</a:t>
            </a:r>
          </a:p>
          <a:p>
            <a:pPr algn="ctr"/>
            <a:r>
              <a:rPr lang="en-US" sz="2800" dirty="0"/>
              <a:t>(15.3%) emerging adults</a:t>
            </a:r>
          </a:p>
        </p:txBody>
      </p:sp>
      <p:sp>
        <p:nvSpPr>
          <p:cNvPr id="13" name="TextBox 12">
            <a:extLst>
              <a:ext uri="{FF2B5EF4-FFF2-40B4-BE49-F238E27FC236}">
                <a16:creationId xmlns:a16="http://schemas.microsoft.com/office/drawing/2014/main" id="{6246320E-4DCF-4C39-94D5-6116CC2EDE6F}"/>
              </a:ext>
            </a:extLst>
          </p:cNvPr>
          <p:cNvSpPr txBox="1"/>
          <p:nvPr/>
        </p:nvSpPr>
        <p:spPr>
          <a:xfrm>
            <a:off x="498749" y="6315616"/>
            <a:ext cx="1709250" cy="307777"/>
          </a:xfrm>
          <a:prstGeom prst="rect">
            <a:avLst/>
          </a:prstGeom>
          <a:noFill/>
        </p:spPr>
        <p:txBody>
          <a:bodyPr wrap="none" rtlCol="0">
            <a:spAutoFit/>
          </a:bodyPr>
          <a:lstStyle/>
          <a:p>
            <a:r>
              <a:rPr lang="en-US" sz="1400" dirty="0"/>
              <a:t>(see SAMHSA, 2019)</a:t>
            </a:r>
          </a:p>
        </p:txBody>
      </p:sp>
    </p:spTree>
    <p:extLst>
      <p:ext uri="{BB962C8B-B14F-4D97-AF65-F5344CB8AC3E}">
        <p14:creationId xmlns:p14="http://schemas.microsoft.com/office/powerpoint/2010/main" val="69262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BD37C81A-F50B-4ACE-82F4-57B8EC8A6765}"/>
              </a:ext>
            </a:extLst>
          </p:cNvPr>
          <p:cNvSpPr/>
          <p:nvPr/>
        </p:nvSpPr>
        <p:spPr>
          <a:xfrm>
            <a:off x="5620627" y="2836110"/>
            <a:ext cx="3403425" cy="2416832"/>
          </a:xfrm>
          <a:prstGeom prs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~15million (7%) adults</a:t>
            </a:r>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ACCFD93E-E646-48D7-87AC-3BF5E48BEB0F}"/>
              </a:ext>
            </a:extLst>
          </p:cNvPr>
          <p:cNvSpPr/>
          <p:nvPr/>
        </p:nvSpPr>
        <p:spPr>
          <a:xfrm>
            <a:off x="3046553" y="892666"/>
            <a:ext cx="3050893" cy="2155210"/>
          </a:xfrm>
          <a:prstGeom prst="roundRect">
            <a:avLst/>
          </a:prstGeom>
          <a:solidFill>
            <a:schemeClr val="accent1">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~21.2 million needing treatment</a:t>
            </a:r>
          </a:p>
          <a:p>
            <a:pPr algn="ctr"/>
            <a:r>
              <a:rPr lang="en-US" sz="3200" dirty="0"/>
              <a:t>(7.8%)</a:t>
            </a:r>
          </a:p>
        </p:txBody>
      </p:sp>
      <p:sp>
        <p:nvSpPr>
          <p:cNvPr id="10" name="Isosceles Triangle 9">
            <a:extLst>
              <a:ext uri="{FF2B5EF4-FFF2-40B4-BE49-F238E27FC236}">
                <a16:creationId xmlns:a16="http://schemas.microsoft.com/office/drawing/2014/main" id="{07AE72B0-B96A-4CF0-9041-DD68D7225248}"/>
              </a:ext>
            </a:extLst>
          </p:cNvPr>
          <p:cNvSpPr/>
          <p:nvPr/>
        </p:nvSpPr>
        <p:spPr>
          <a:xfrm>
            <a:off x="153901" y="2687365"/>
            <a:ext cx="3884218" cy="2416832"/>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million (3.8%) adolescents</a:t>
            </a:r>
          </a:p>
        </p:txBody>
      </p:sp>
      <p:sp>
        <p:nvSpPr>
          <p:cNvPr id="11" name="Isosceles Triangle 10">
            <a:extLst>
              <a:ext uri="{FF2B5EF4-FFF2-40B4-BE49-F238E27FC236}">
                <a16:creationId xmlns:a16="http://schemas.microsoft.com/office/drawing/2014/main" id="{0FB5E8D9-8F94-473A-90DC-8929538299D9}"/>
              </a:ext>
            </a:extLst>
          </p:cNvPr>
          <p:cNvSpPr/>
          <p:nvPr/>
        </p:nvSpPr>
        <p:spPr>
          <a:xfrm>
            <a:off x="2519491" y="3086459"/>
            <a:ext cx="4275787" cy="3198889"/>
          </a:xfrm>
          <a:prstGeom prst="triangle">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~5.2 million</a:t>
            </a:r>
          </a:p>
          <a:p>
            <a:pPr algn="ctr"/>
            <a:r>
              <a:rPr lang="en-US" sz="2800" dirty="0"/>
              <a:t>(15.3%) emerging adults</a:t>
            </a:r>
          </a:p>
        </p:txBody>
      </p:sp>
      <p:sp>
        <p:nvSpPr>
          <p:cNvPr id="13" name="TextBox 12">
            <a:extLst>
              <a:ext uri="{FF2B5EF4-FFF2-40B4-BE49-F238E27FC236}">
                <a16:creationId xmlns:a16="http://schemas.microsoft.com/office/drawing/2014/main" id="{6246320E-4DCF-4C39-94D5-6116CC2EDE6F}"/>
              </a:ext>
            </a:extLst>
          </p:cNvPr>
          <p:cNvSpPr txBox="1"/>
          <p:nvPr/>
        </p:nvSpPr>
        <p:spPr>
          <a:xfrm>
            <a:off x="498749" y="6315616"/>
            <a:ext cx="3867982" cy="307777"/>
          </a:xfrm>
          <a:prstGeom prst="rect">
            <a:avLst/>
          </a:prstGeom>
          <a:noFill/>
        </p:spPr>
        <p:txBody>
          <a:bodyPr wrap="none" rtlCol="0">
            <a:spAutoFit/>
          </a:bodyPr>
          <a:lstStyle/>
          <a:p>
            <a:r>
              <a:rPr lang="en-US" sz="1400" dirty="0"/>
              <a:t>(see Begun, Early, &amp; Hodge, 2016; SAMHSA, 2019)</a:t>
            </a:r>
          </a:p>
        </p:txBody>
      </p:sp>
      <p:sp>
        <p:nvSpPr>
          <p:cNvPr id="14" name="Oval 13">
            <a:extLst>
              <a:ext uri="{FF2B5EF4-FFF2-40B4-BE49-F238E27FC236}">
                <a16:creationId xmlns:a16="http://schemas.microsoft.com/office/drawing/2014/main" id="{89A4A076-FF8F-4667-914C-2261CDE536E8}"/>
              </a:ext>
            </a:extLst>
          </p:cNvPr>
          <p:cNvSpPr/>
          <p:nvPr/>
        </p:nvSpPr>
        <p:spPr>
          <a:xfrm>
            <a:off x="5879900" y="817889"/>
            <a:ext cx="2206582" cy="18186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rPr>
              <a:t>~3.7</a:t>
            </a:r>
          </a:p>
          <a:p>
            <a:pPr algn="ctr"/>
            <a:r>
              <a:rPr lang="en-US" sz="3600" dirty="0">
                <a:solidFill>
                  <a:srgbClr val="C00000"/>
                </a:solidFill>
              </a:rPr>
              <a:t>million (1.4%)</a:t>
            </a:r>
          </a:p>
        </p:txBody>
      </p:sp>
    </p:spTree>
    <p:extLst>
      <p:ext uri="{BB962C8B-B14F-4D97-AF65-F5344CB8AC3E}">
        <p14:creationId xmlns:p14="http://schemas.microsoft.com/office/powerpoint/2010/main" val="176917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59A411-B669-44EF-8BE0-02E3B5CEFB29}"/>
              </a:ext>
            </a:extLst>
          </p:cNvPr>
          <p:cNvSpPr>
            <a:spLocks noGrp="1"/>
          </p:cNvSpPr>
          <p:nvPr>
            <p:ph idx="1"/>
          </p:nvPr>
        </p:nvSpPr>
        <p:spPr>
          <a:xfrm>
            <a:off x="1425227" y="1518483"/>
            <a:ext cx="6293545" cy="4164863"/>
          </a:xfrm>
        </p:spPr>
        <p:txBody>
          <a:bodyPr>
            <a:normAutofit/>
          </a:bodyPr>
          <a:lstStyle/>
          <a:p>
            <a:pPr marL="0" indent="0">
              <a:spcAft>
                <a:spcPts val="400"/>
              </a:spcAft>
              <a:buNone/>
            </a:pPr>
            <a:r>
              <a:rPr lang="en-US" sz="4000" i="1" dirty="0"/>
              <a:t>There is mounting evidence that the increased uses of [mobile]Health approaches have promise as a way to facilitate reductions in substance use.</a:t>
            </a:r>
          </a:p>
          <a:p>
            <a:pPr marL="0" indent="0" algn="r">
              <a:buNone/>
            </a:pPr>
            <a:r>
              <a:rPr lang="en-US" sz="2800" dirty="0"/>
              <a:t> </a:t>
            </a:r>
            <a:r>
              <a:rPr lang="en-US" sz="1800" dirty="0"/>
              <a:t>(</a:t>
            </a:r>
            <a:r>
              <a:rPr lang="en-US" sz="1800" dirty="0" err="1"/>
              <a:t>Kazemi</a:t>
            </a:r>
            <a:r>
              <a:rPr lang="en-US" sz="1800" dirty="0"/>
              <a:t> et al., 2017, p. 414)</a:t>
            </a:r>
          </a:p>
        </p:txBody>
      </p:sp>
      <p:sp>
        <p:nvSpPr>
          <p:cNvPr id="4" name="Slide Number Placeholder 3">
            <a:extLst>
              <a:ext uri="{FF2B5EF4-FFF2-40B4-BE49-F238E27FC236}">
                <a16:creationId xmlns:a16="http://schemas.microsoft.com/office/drawing/2014/main" id="{08C70114-1D26-406C-99FB-9414D852FBAC}"/>
              </a:ext>
            </a:extLst>
          </p:cNvPr>
          <p:cNvSpPr>
            <a:spLocks noGrp="1"/>
          </p:cNvSpPr>
          <p:nvPr>
            <p:ph type="sldNum" sz="quarter" idx="12"/>
          </p:nvPr>
        </p:nvSpPr>
        <p:spPr/>
        <p:txBody>
          <a:bodyPr/>
          <a:lstStyle/>
          <a:p>
            <a:fld id="{9CD8D479-8942-46E8-A226-A4E01F7A105C}" type="slidenum">
              <a:rPr lang="en-US" smtClean="0"/>
              <a:t>13</a:t>
            </a:fld>
            <a:endParaRPr lang="en-US"/>
          </a:p>
        </p:txBody>
      </p:sp>
      <p:sp>
        <p:nvSpPr>
          <p:cNvPr id="5" name="Date Placeholder 4">
            <a:extLst>
              <a:ext uri="{FF2B5EF4-FFF2-40B4-BE49-F238E27FC236}">
                <a16:creationId xmlns:a16="http://schemas.microsoft.com/office/drawing/2014/main" id="{09FA5F22-99DC-44D5-8CC0-5994D00CF8AE}"/>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D5C65905-DF6E-4AD3-9E39-B3CB771C63E4}"/>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217799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D87E-F689-4EE2-A14E-2DAEE6D34F78}"/>
              </a:ext>
            </a:extLst>
          </p:cNvPr>
          <p:cNvSpPr>
            <a:spLocks noGrp="1"/>
          </p:cNvSpPr>
          <p:nvPr>
            <p:ph type="title"/>
          </p:nvPr>
        </p:nvSpPr>
        <p:spPr/>
        <p:txBody>
          <a:bodyPr>
            <a:normAutofit/>
          </a:bodyPr>
          <a:lstStyle/>
          <a:p>
            <a:r>
              <a:rPr lang="en-US" sz="3600" dirty="0"/>
              <a:t>Defining Our Terms</a:t>
            </a:r>
          </a:p>
        </p:txBody>
      </p:sp>
      <p:graphicFrame>
        <p:nvGraphicFramePr>
          <p:cNvPr id="7" name="Content Placeholder 6">
            <a:extLst>
              <a:ext uri="{FF2B5EF4-FFF2-40B4-BE49-F238E27FC236}">
                <a16:creationId xmlns:a16="http://schemas.microsoft.com/office/drawing/2014/main" id="{53F4C854-F057-4FE2-8501-7D0AC2312602}"/>
              </a:ext>
            </a:extLst>
          </p:cNvPr>
          <p:cNvGraphicFramePr>
            <a:graphicFrameLocks noGrp="1"/>
          </p:cNvGraphicFramePr>
          <p:nvPr>
            <p:ph idx="1"/>
            <p:extLst>
              <p:ext uri="{D42A27DB-BD31-4B8C-83A1-F6EECF244321}">
                <p14:modId xmlns:p14="http://schemas.microsoft.com/office/powerpoint/2010/main" val="703852735"/>
              </p:ext>
            </p:extLst>
          </p:nvPr>
        </p:nvGraphicFramePr>
        <p:xfrm>
          <a:off x="1057275" y="1565275"/>
          <a:ext cx="7029450" cy="462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A5CF066-CBA8-4262-B689-78F728EECBEE}"/>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5" name="Date Placeholder 4">
            <a:extLst>
              <a:ext uri="{FF2B5EF4-FFF2-40B4-BE49-F238E27FC236}">
                <a16:creationId xmlns:a16="http://schemas.microsoft.com/office/drawing/2014/main" id="{C631EB1D-AB57-4FD1-B7FB-DBB81743AE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EBD4E38F-0D76-4DF1-A091-C0B1244B6388}"/>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75864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2A75A82-3113-4BD2-9B61-0B24768C6345}"/>
              </a:ext>
            </a:extLst>
          </p:cNvPr>
          <p:cNvSpPr>
            <a:spLocks noGrp="1"/>
          </p:cNvSpPr>
          <p:nvPr>
            <p:ph type="title"/>
          </p:nvPr>
        </p:nvSpPr>
        <p:spPr>
          <a:xfrm>
            <a:off x="5574533" y="896112"/>
            <a:ext cx="3116717" cy="2532888"/>
          </a:xfrm>
        </p:spPr>
        <p:txBody>
          <a:bodyPr anchor="b">
            <a:normAutofit/>
          </a:bodyPr>
          <a:lstStyle/>
          <a:p>
            <a:r>
              <a:rPr lang="en-US" sz="4000" dirty="0"/>
              <a:t>Digital Divide</a:t>
            </a:r>
          </a:p>
        </p:txBody>
      </p:sp>
      <p:sp>
        <p:nvSpPr>
          <p:cNvPr id="4" name="Slide Number Placeholder 3">
            <a:extLst>
              <a:ext uri="{FF2B5EF4-FFF2-40B4-BE49-F238E27FC236}">
                <a16:creationId xmlns:a16="http://schemas.microsoft.com/office/drawing/2014/main" id="{7AFF9342-31EC-4E54-808A-4BC49C38AD95}"/>
              </a:ext>
            </a:extLst>
          </p:cNvPr>
          <p:cNvSpPr>
            <a:spLocks noGrp="1"/>
          </p:cNvSpPr>
          <p:nvPr>
            <p:ph type="sldNum" sz="quarter" idx="12"/>
          </p:nvPr>
        </p:nvSpPr>
        <p:spPr>
          <a:xfrm>
            <a:off x="0" y="6629400"/>
            <a:ext cx="307802" cy="228600"/>
          </a:xfrm>
        </p:spPr>
        <p:txBody>
          <a:bodyPr anchor="ctr">
            <a:normAutofit/>
          </a:bodyPr>
          <a:lstStyle/>
          <a:p>
            <a:pPr>
              <a:spcAft>
                <a:spcPts val="600"/>
              </a:spcAft>
            </a:pPr>
            <a:fld id="{9CD8D479-8942-46E8-A226-A4E01F7A105C}" type="slidenum">
              <a:rPr lang="en-US" smtClean="0"/>
              <a:pPr>
                <a:spcAft>
                  <a:spcPts val="600"/>
                </a:spcAft>
              </a:pPr>
              <a:t>15</a:t>
            </a:fld>
            <a:endParaRPr lang="en-US"/>
          </a:p>
        </p:txBody>
      </p:sp>
      <p:sp>
        <p:nvSpPr>
          <p:cNvPr id="5" name="Date Placeholder 4">
            <a:extLst>
              <a:ext uri="{FF2B5EF4-FFF2-40B4-BE49-F238E27FC236}">
                <a16:creationId xmlns:a16="http://schemas.microsoft.com/office/drawing/2014/main" id="{BCD6A16D-1478-45A1-BCC6-B55CA7A05CA9}"/>
              </a:ext>
            </a:extLst>
          </p:cNvPr>
          <p:cNvSpPr>
            <a:spLocks noGrp="1"/>
          </p:cNvSpPr>
          <p:nvPr>
            <p:ph type="dt" sz="half" idx="10"/>
          </p:nvPr>
        </p:nvSpPr>
        <p:spPr>
          <a:xfrm>
            <a:off x="340052" y="6629400"/>
            <a:ext cx="750497" cy="228600"/>
          </a:xfrm>
        </p:spPr>
        <p:txBody>
          <a:bodyPr anchor="ctr">
            <a:normAutofit/>
          </a:bodyPr>
          <a:lstStyle/>
          <a:p>
            <a:pPr>
              <a:spcAft>
                <a:spcPts val="600"/>
              </a:spcAft>
            </a:pPr>
            <a:fld id="{8CBC4151-D429-490F-8B6F-CB9E6F3BB766}" type="datetime1">
              <a:rPr lang="en-US" smtClean="0"/>
              <a:pPr>
                <a:spcAft>
                  <a:spcPts val="600"/>
                </a:spcAft>
              </a:pPr>
              <a:t>9/4/2020</a:t>
            </a:fld>
            <a:endParaRPr lang="en-US"/>
          </a:p>
        </p:txBody>
      </p:sp>
      <p:sp>
        <p:nvSpPr>
          <p:cNvPr id="6" name="Footer Placeholder 5">
            <a:extLst>
              <a:ext uri="{FF2B5EF4-FFF2-40B4-BE49-F238E27FC236}">
                <a16:creationId xmlns:a16="http://schemas.microsoft.com/office/drawing/2014/main" id="{A33E9F4E-934C-48CB-9B2E-21F46613F169}"/>
              </a:ext>
            </a:extLst>
          </p:cNvPr>
          <p:cNvSpPr>
            <a:spLocks noGrp="1"/>
          </p:cNvSpPr>
          <p:nvPr>
            <p:ph type="ftr" sz="quarter" idx="11"/>
          </p:nvPr>
        </p:nvSpPr>
        <p:spPr>
          <a:xfrm>
            <a:off x="1228288" y="6629400"/>
            <a:ext cx="6858194" cy="228600"/>
          </a:xfrm>
        </p:spPr>
        <p:txBody>
          <a:bodyPr anchor="ctr">
            <a:normAutofit/>
          </a:bodyPr>
          <a:lstStyle/>
          <a:p>
            <a:pPr>
              <a:spcAft>
                <a:spcPts val="600"/>
              </a:spcAft>
            </a:pPr>
            <a:r>
              <a:rPr lang="en-US"/>
              <a:t>Council on Social Work Education                                                                                                                                                                                                                       www.cswe.org</a:t>
            </a:r>
          </a:p>
        </p:txBody>
      </p:sp>
      <p:sp>
        <p:nvSpPr>
          <p:cNvPr id="2" name="Rectangle: Rounded Corners 1">
            <a:extLst>
              <a:ext uri="{FF2B5EF4-FFF2-40B4-BE49-F238E27FC236}">
                <a16:creationId xmlns:a16="http://schemas.microsoft.com/office/drawing/2014/main" id="{64B0A0A8-D019-466B-91AA-6EBBD68CEA2C}"/>
              </a:ext>
            </a:extLst>
          </p:cNvPr>
          <p:cNvSpPr/>
          <p:nvPr/>
        </p:nvSpPr>
        <p:spPr>
          <a:xfrm>
            <a:off x="715300" y="800698"/>
            <a:ext cx="4818102" cy="4021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a:t>Income &lt; $30,000</a:t>
            </a:r>
            <a:r>
              <a:rPr lang="en-US" sz="3600" dirty="0"/>
              <a:t> </a:t>
            </a:r>
          </a:p>
          <a:p>
            <a:pPr algn="ctr"/>
            <a:r>
              <a:rPr lang="en-US" sz="2800" dirty="0"/>
              <a:t>29% no smartphone</a:t>
            </a:r>
          </a:p>
          <a:p>
            <a:pPr algn="ctr"/>
            <a:r>
              <a:rPr lang="en-US" sz="2800" dirty="0"/>
              <a:t>46% no computer</a:t>
            </a:r>
          </a:p>
          <a:p>
            <a:pPr algn="ctr"/>
            <a:r>
              <a:rPr lang="en-US" sz="2800" dirty="0"/>
              <a:t>64% no tablet</a:t>
            </a:r>
          </a:p>
          <a:p>
            <a:pPr algn="ctr"/>
            <a:r>
              <a:rPr lang="en-US" sz="2800" dirty="0"/>
              <a:t>44% no home broadband</a:t>
            </a:r>
          </a:p>
        </p:txBody>
      </p:sp>
      <p:sp>
        <p:nvSpPr>
          <p:cNvPr id="7" name="TextBox 6">
            <a:extLst>
              <a:ext uri="{FF2B5EF4-FFF2-40B4-BE49-F238E27FC236}">
                <a16:creationId xmlns:a16="http://schemas.microsoft.com/office/drawing/2014/main" id="{7524A03F-70CD-4E4A-8C4C-7E2B46651332}"/>
              </a:ext>
            </a:extLst>
          </p:cNvPr>
          <p:cNvSpPr txBox="1"/>
          <p:nvPr/>
        </p:nvSpPr>
        <p:spPr>
          <a:xfrm>
            <a:off x="307802" y="4821714"/>
            <a:ext cx="7301312" cy="1815882"/>
          </a:xfrm>
          <a:prstGeom prst="rect">
            <a:avLst/>
          </a:prstGeom>
          <a:noFill/>
        </p:spPr>
        <p:txBody>
          <a:bodyPr wrap="square" rtlCol="0">
            <a:spAutoFit/>
          </a:bodyPr>
          <a:lstStyle/>
          <a:p>
            <a:r>
              <a:rPr lang="en-US" sz="1400" dirty="0"/>
              <a:t>(see </a:t>
            </a:r>
            <a:r>
              <a:rPr lang="en-US" sz="1400" dirty="0">
                <a:hlinkClick r:id="rId3"/>
              </a:rPr>
              <a:t>https://www.pewresearch.org/fact-tank/2019/05/07/digital-divide-persists-even-as-lower-income-americans-make-gains-in-tech-adoption/</a:t>
            </a:r>
            <a:endParaRPr lang="en-US" sz="1400" dirty="0"/>
          </a:p>
          <a:p>
            <a:r>
              <a:rPr lang="en-US" sz="1400" dirty="0">
                <a:hlinkClick r:id="rId4"/>
              </a:rPr>
              <a:t>https://www.pewresearch.org/fact-tank/2017/04/07/disabled-americans-are-less-likely-to-use-technology/</a:t>
            </a:r>
            <a:endParaRPr lang="en-US" sz="1400" dirty="0"/>
          </a:p>
          <a:p>
            <a:r>
              <a:rPr lang="en-US" sz="1400" dirty="0">
                <a:hlinkClick r:id="rId5"/>
              </a:rPr>
              <a:t>https://www.pewresearch.org/fact-tank/2019/05/31/digital-gap-between-rural-and-nonrural-america-persists/</a:t>
            </a:r>
            <a:endParaRPr lang="en-US" sz="1400" dirty="0"/>
          </a:p>
          <a:p>
            <a:r>
              <a:rPr lang="en-US" sz="1400" dirty="0">
                <a:hlinkClick r:id="rId6"/>
              </a:rPr>
              <a:t>https://www.pewresearch.org/fact-tank/2019/08/20/smartphones-help-blacks-hispanics-bridge-some-but-not-all-digital-gaps-with-whites/</a:t>
            </a:r>
            <a:endParaRPr lang="en-US" sz="1400" dirty="0"/>
          </a:p>
        </p:txBody>
      </p:sp>
    </p:spTree>
    <p:extLst>
      <p:ext uri="{BB962C8B-B14F-4D97-AF65-F5344CB8AC3E}">
        <p14:creationId xmlns:p14="http://schemas.microsoft.com/office/powerpoint/2010/main" val="6894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16</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B94100F5-A6EC-4CF3-86C1-FD04864C50C0}"/>
              </a:ext>
            </a:extLst>
          </p:cNvPr>
          <p:cNvSpPr txBox="1"/>
          <p:nvPr/>
        </p:nvSpPr>
        <p:spPr>
          <a:xfrm>
            <a:off x="445541" y="6260068"/>
            <a:ext cx="2843920" cy="369332"/>
          </a:xfrm>
          <a:prstGeom prst="rect">
            <a:avLst/>
          </a:prstGeom>
          <a:noFill/>
        </p:spPr>
        <p:txBody>
          <a:bodyPr wrap="none" rtlCol="0">
            <a:spAutoFit/>
          </a:bodyPr>
          <a:lstStyle/>
          <a:p>
            <a:r>
              <a:rPr lang="en-US" dirty="0"/>
              <a:t>(see Goldstein &amp; Care, 2012)</a:t>
            </a:r>
          </a:p>
        </p:txBody>
      </p:sp>
      <p:pic>
        <p:nvPicPr>
          <p:cNvPr id="8" name="Content Placeholder 7" descr="A picture containing drawing, table&#10;&#10;Description automatically generated">
            <a:extLst>
              <a:ext uri="{FF2B5EF4-FFF2-40B4-BE49-F238E27FC236}">
                <a16:creationId xmlns:a16="http://schemas.microsoft.com/office/drawing/2014/main" id="{78B4D791-B35D-4B91-A2F7-3DC3E0677A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483" y="913227"/>
            <a:ext cx="8119033" cy="4687473"/>
          </a:xfrm>
        </p:spPr>
      </p:pic>
    </p:spTree>
    <p:extLst>
      <p:ext uri="{BB962C8B-B14F-4D97-AF65-F5344CB8AC3E}">
        <p14:creationId xmlns:p14="http://schemas.microsoft.com/office/powerpoint/2010/main" val="18487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1768341-91FF-4807-AB45-649B126E91A8}"/>
              </a:ext>
            </a:extLst>
          </p:cNvPr>
          <p:cNvGraphicFramePr>
            <a:graphicFrameLocks noGrp="1"/>
          </p:cNvGraphicFramePr>
          <p:nvPr>
            <p:ph idx="1"/>
          </p:nvPr>
        </p:nvGraphicFramePr>
        <p:xfrm>
          <a:off x="698663" y="639006"/>
          <a:ext cx="7746673" cy="5576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17</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B94100F5-A6EC-4CF3-86C1-FD04864C50C0}"/>
              </a:ext>
            </a:extLst>
          </p:cNvPr>
          <p:cNvSpPr txBox="1"/>
          <p:nvPr/>
        </p:nvSpPr>
        <p:spPr>
          <a:xfrm>
            <a:off x="445541" y="6260068"/>
            <a:ext cx="4066947" cy="369332"/>
          </a:xfrm>
          <a:prstGeom prst="rect">
            <a:avLst/>
          </a:prstGeom>
          <a:noFill/>
        </p:spPr>
        <p:txBody>
          <a:bodyPr wrap="none" rtlCol="0">
            <a:spAutoFit/>
          </a:bodyPr>
          <a:lstStyle/>
          <a:p>
            <a:r>
              <a:rPr lang="en-US" dirty="0"/>
              <a:t>(see Mishna et al, 2012; SAMHSA, 2015)</a:t>
            </a:r>
          </a:p>
        </p:txBody>
      </p:sp>
    </p:spTree>
    <p:extLst>
      <p:ext uri="{BB962C8B-B14F-4D97-AF65-F5344CB8AC3E}">
        <p14:creationId xmlns:p14="http://schemas.microsoft.com/office/powerpoint/2010/main" val="38525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marL="0" indent="0">
              <a:buNone/>
            </a:pPr>
            <a:endParaRPr lang="en-US" sz="2800" dirty="0"/>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18</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66C39849-FB05-484D-896F-48C873F93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314032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marL="0" indent="0">
              <a:buNone/>
            </a:pPr>
            <a:endParaRPr lang="en-US" sz="2800" dirty="0"/>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848876CB-566D-49F0-8351-B05ECC713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1685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997A-2E63-4F45-8AEC-CF4D989525A1}"/>
              </a:ext>
            </a:extLst>
          </p:cNvPr>
          <p:cNvSpPr>
            <a:spLocks noGrp="1"/>
          </p:cNvSpPr>
          <p:nvPr>
            <p:ph type="title"/>
          </p:nvPr>
        </p:nvSpPr>
        <p:spPr/>
        <p:txBody>
          <a:bodyPr>
            <a:normAutofit/>
          </a:bodyPr>
          <a:lstStyle/>
          <a:p>
            <a:r>
              <a:rPr lang="en-US" sz="3600" dirty="0"/>
              <a:t>Acknowledgements</a:t>
            </a:r>
          </a:p>
        </p:txBody>
      </p:sp>
      <p:sp>
        <p:nvSpPr>
          <p:cNvPr id="3" name="Content Placeholder 2">
            <a:extLst>
              <a:ext uri="{FF2B5EF4-FFF2-40B4-BE49-F238E27FC236}">
                <a16:creationId xmlns:a16="http://schemas.microsoft.com/office/drawing/2014/main" id="{B03DC997-B02B-4036-A4C1-1A8338FD9B36}"/>
              </a:ext>
            </a:extLst>
          </p:cNvPr>
          <p:cNvSpPr>
            <a:spLocks noGrp="1"/>
          </p:cNvSpPr>
          <p:nvPr>
            <p:ph idx="1"/>
          </p:nvPr>
        </p:nvSpPr>
        <p:spPr>
          <a:xfrm>
            <a:off x="1265738" y="1672348"/>
            <a:ext cx="6612523" cy="4479958"/>
          </a:xfrm>
        </p:spPr>
        <p:txBody>
          <a:bodyPr>
            <a:noAutofit/>
          </a:bodyPr>
          <a:lstStyle/>
          <a:p>
            <a:pPr marL="0" indent="0" algn="just">
              <a:buNone/>
            </a:pPr>
            <a:r>
              <a:rPr lang="en-US" sz="2600" dirty="0"/>
              <a:t>This presentation is part of a 2019 grant awarded to CSWE from the Substance Abuse and Mental Health Services Administration to expand substance use disorder (SUD) practitioner education in social work. During the 2-year project, Expansion of Practitioner Education (</a:t>
            </a:r>
            <a:r>
              <a:rPr lang="en-US" sz="2600" dirty="0" err="1"/>
              <a:t>Prac</a:t>
            </a:r>
            <a:r>
              <a:rPr lang="en-US" sz="2600" dirty="0"/>
              <a:t>-Ed), CSWE will implement a high-quality standardized SUD curriculum, which will strengthen the preparation of future social work practitioners to deliver effective, evidence-based SUD prevention, treatment, and recovery services.</a:t>
            </a:r>
          </a:p>
        </p:txBody>
      </p:sp>
      <p:sp>
        <p:nvSpPr>
          <p:cNvPr id="4" name="Slide Number Placeholder 3">
            <a:extLst>
              <a:ext uri="{FF2B5EF4-FFF2-40B4-BE49-F238E27FC236}">
                <a16:creationId xmlns:a16="http://schemas.microsoft.com/office/drawing/2014/main" id="{D1D31D2B-F64C-49E2-B2CB-E73ADA9E34D1}"/>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5" name="Date Placeholder 4">
            <a:extLst>
              <a:ext uri="{FF2B5EF4-FFF2-40B4-BE49-F238E27FC236}">
                <a16:creationId xmlns:a16="http://schemas.microsoft.com/office/drawing/2014/main" id="{A736C0A7-AF05-42AB-83F9-67AE07499A1C}"/>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3338D696-BE88-4910-98F9-DD21CD15DD34}"/>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C412BC0A-F79A-4D96-A415-0390B09462F5}"/>
              </a:ext>
            </a:extLst>
          </p:cNvPr>
          <p:cNvSpPr/>
          <p:nvPr/>
        </p:nvSpPr>
        <p:spPr>
          <a:xfrm>
            <a:off x="948519" y="1566001"/>
            <a:ext cx="7137961" cy="4479957"/>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a:spcAft>
                <a:spcPts val="800"/>
              </a:spcAft>
              <a:buClr>
                <a:srgbClr val="FF0000"/>
              </a:buClr>
              <a:buSzPct val="125000"/>
              <a:buFont typeface="Wingdings" panose="05000000000000000000" pitchFamily="2" charset="2"/>
              <a:buChar char="Ø"/>
            </a:pPr>
            <a:r>
              <a:rPr lang="en-US" sz="2800" dirty="0"/>
              <a:t>individualized, adaptable</a:t>
            </a:r>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D44BB96C-AD43-4D4E-901F-7721EF090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997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a:spcAft>
                <a:spcPts val="800"/>
              </a:spcAft>
              <a:buClr>
                <a:srgbClr val="FF0000"/>
              </a:buClr>
              <a:buSzPct val="125000"/>
              <a:buFont typeface="Wingdings" panose="05000000000000000000" pitchFamily="2" charset="2"/>
              <a:buChar char="Ø"/>
            </a:pPr>
            <a:r>
              <a:rPr lang="en-US" sz="2800" dirty="0"/>
              <a:t>individualized, adaptable</a:t>
            </a:r>
          </a:p>
          <a:p>
            <a:pPr>
              <a:spcAft>
                <a:spcPts val="800"/>
              </a:spcAft>
              <a:buClr>
                <a:srgbClr val="FF0000"/>
              </a:buClr>
              <a:buSzPct val="125000"/>
              <a:buFont typeface="Wingdings" panose="05000000000000000000" pitchFamily="2" charset="2"/>
              <a:buChar char="Ø"/>
            </a:pPr>
            <a:r>
              <a:rPr lang="en-US" sz="2800" dirty="0"/>
              <a:t>extended reach &amp; support</a:t>
            </a:r>
          </a:p>
          <a:p>
            <a:pPr marL="0" indent="0">
              <a:buNone/>
            </a:pPr>
            <a:endParaRPr lang="en-US" sz="2800" dirty="0"/>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FC8F22BF-5C37-480D-9F9A-5993D9B6F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240555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a:spcAft>
                <a:spcPts val="800"/>
              </a:spcAft>
              <a:buClr>
                <a:srgbClr val="FF0000"/>
              </a:buClr>
              <a:buSzPct val="125000"/>
              <a:buFont typeface="Wingdings" panose="05000000000000000000" pitchFamily="2" charset="2"/>
              <a:buChar char="Ø"/>
            </a:pPr>
            <a:r>
              <a:rPr lang="en-US" sz="2800" dirty="0"/>
              <a:t>individualized, adaptable</a:t>
            </a:r>
          </a:p>
          <a:p>
            <a:pPr>
              <a:spcAft>
                <a:spcPts val="800"/>
              </a:spcAft>
              <a:buClr>
                <a:srgbClr val="FF0000"/>
              </a:buClr>
              <a:buSzPct val="125000"/>
              <a:buFont typeface="Wingdings" panose="05000000000000000000" pitchFamily="2" charset="2"/>
              <a:buChar char="Ø"/>
            </a:pPr>
            <a:r>
              <a:rPr lang="en-US" sz="2800" dirty="0"/>
              <a:t>extended reach &amp; support</a:t>
            </a:r>
          </a:p>
          <a:p>
            <a:pPr>
              <a:spcAft>
                <a:spcPts val="800"/>
              </a:spcAft>
              <a:buClr>
                <a:srgbClr val="FF0000"/>
              </a:buClr>
              <a:buSzPct val="125000"/>
              <a:buFont typeface="Wingdings" panose="05000000000000000000" pitchFamily="2" charset="2"/>
              <a:buChar char="Ø"/>
            </a:pPr>
            <a:r>
              <a:rPr lang="en-US" sz="2800" dirty="0"/>
              <a:t>appeal &amp; engagement</a:t>
            </a:r>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DC5B99B1-FE7C-47E6-AA9D-D7ABC5E14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266550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a:spcAft>
                <a:spcPts val="800"/>
              </a:spcAft>
              <a:buClr>
                <a:srgbClr val="FF0000"/>
              </a:buClr>
              <a:buSzPct val="125000"/>
              <a:buFont typeface="Wingdings" panose="05000000000000000000" pitchFamily="2" charset="2"/>
              <a:buChar char="Ø"/>
            </a:pPr>
            <a:r>
              <a:rPr lang="en-US" sz="2800" dirty="0"/>
              <a:t>individualized, adaptable</a:t>
            </a:r>
          </a:p>
          <a:p>
            <a:pPr>
              <a:spcAft>
                <a:spcPts val="800"/>
              </a:spcAft>
              <a:buClr>
                <a:srgbClr val="FF0000"/>
              </a:buClr>
              <a:buSzPct val="125000"/>
              <a:buFont typeface="Wingdings" panose="05000000000000000000" pitchFamily="2" charset="2"/>
              <a:buChar char="Ø"/>
            </a:pPr>
            <a:r>
              <a:rPr lang="en-US" sz="2800" dirty="0"/>
              <a:t>extended reach &amp; support</a:t>
            </a:r>
          </a:p>
          <a:p>
            <a:pPr>
              <a:spcAft>
                <a:spcPts val="800"/>
              </a:spcAft>
              <a:buClr>
                <a:srgbClr val="FF0000"/>
              </a:buClr>
              <a:buSzPct val="125000"/>
              <a:buFont typeface="Wingdings" panose="05000000000000000000" pitchFamily="2" charset="2"/>
              <a:buChar char="Ø"/>
            </a:pPr>
            <a:r>
              <a:rPr lang="en-US" sz="2800" dirty="0"/>
              <a:t>appeal &amp; engagement</a:t>
            </a:r>
          </a:p>
          <a:p>
            <a:pPr>
              <a:spcAft>
                <a:spcPts val="800"/>
              </a:spcAft>
              <a:buClr>
                <a:srgbClr val="FF0000"/>
              </a:buClr>
              <a:buSzPct val="125000"/>
              <a:buFont typeface="Wingdings" panose="05000000000000000000" pitchFamily="2" charset="2"/>
              <a:buChar char="Ø"/>
            </a:pPr>
            <a:r>
              <a:rPr lang="en-US" sz="2800" dirty="0"/>
              <a:t>greater potential &amp; specialized support networks</a:t>
            </a:r>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23</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8" name="Picture 7" descr="A picture containing stationary&#10;&#10;Description automatically generated">
            <a:extLst>
              <a:ext uri="{FF2B5EF4-FFF2-40B4-BE49-F238E27FC236}">
                <a16:creationId xmlns:a16="http://schemas.microsoft.com/office/drawing/2014/main" id="{F2A88D81-4776-441C-8069-B330BB488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33385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7CE1-8AC5-4209-A30F-5D7E207773FE}"/>
              </a:ext>
            </a:extLst>
          </p:cNvPr>
          <p:cNvSpPr>
            <a:spLocks noGrp="1"/>
          </p:cNvSpPr>
          <p:nvPr>
            <p:ph type="title"/>
          </p:nvPr>
        </p:nvSpPr>
        <p:spPr/>
        <p:txBody>
          <a:bodyPr>
            <a:normAutofit/>
          </a:bodyPr>
          <a:lstStyle/>
          <a:p>
            <a:pPr marL="0" indent="0">
              <a:buNone/>
            </a:pPr>
            <a:r>
              <a:rPr lang="en-US" sz="3600" dirty="0"/>
              <a:t>Access To Care</a:t>
            </a:r>
          </a:p>
        </p:txBody>
      </p:sp>
      <p:sp>
        <p:nvSpPr>
          <p:cNvPr id="3" name="Content Placeholder 2">
            <a:extLst>
              <a:ext uri="{FF2B5EF4-FFF2-40B4-BE49-F238E27FC236}">
                <a16:creationId xmlns:a16="http://schemas.microsoft.com/office/drawing/2014/main" id="{AF6367C1-A49E-4422-B27F-2565D7C4356F}"/>
              </a:ext>
            </a:extLst>
          </p:cNvPr>
          <p:cNvSpPr>
            <a:spLocks noGrp="1"/>
          </p:cNvSpPr>
          <p:nvPr>
            <p:ph idx="1"/>
          </p:nvPr>
        </p:nvSpPr>
        <p:spPr>
          <a:xfrm>
            <a:off x="907713" y="1838651"/>
            <a:ext cx="5085125" cy="4142215"/>
          </a:xfrm>
        </p:spPr>
        <p:txBody>
          <a:bodyPr>
            <a:normAutofit/>
          </a:bodyPr>
          <a:lstStyle/>
          <a:p>
            <a:pPr>
              <a:spcAft>
                <a:spcPts val="800"/>
              </a:spcAft>
              <a:buClr>
                <a:srgbClr val="FF0000"/>
              </a:buClr>
              <a:buSzPct val="125000"/>
              <a:buFont typeface="Wingdings" panose="05000000000000000000" pitchFamily="2" charset="2"/>
              <a:buChar char="Ø"/>
            </a:pPr>
            <a:r>
              <a:rPr lang="en-US" sz="2800" dirty="0"/>
              <a:t>on-demand, critical-/real-time </a:t>
            </a:r>
          </a:p>
          <a:p>
            <a:pPr>
              <a:spcAft>
                <a:spcPts val="800"/>
              </a:spcAft>
              <a:buClr>
                <a:srgbClr val="FF0000"/>
              </a:buClr>
              <a:buSzPct val="125000"/>
              <a:buFont typeface="Wingdings" panose="05000000000000000000" pitchFamily="2" charset="2"/>
              <a:buChar char="Ø"/>
            </a:pPr>
            <a:r>
              <a:rPr lang="en-US" sz="2800" dirty="0"/>
              <a:t>individualized, adaptable</a:t>
            </a:r>
          </a:p>
          <a:p>
            <a:pPr>
              <a:spcAft>
                <a:spcPts val="800"/>
              </a:spcAft>
              <a:buClr>
                <a:srgbClr val="FF0000"/>
              </a:buClr>
              <a:buSzPct val="125000"/>
              <a:buFont typeface="Wingdings" panose="05000000000000000000" pitchFamily="2" charset="2"/>
              <a:buChar char="Ø"/>
            </a:pPr>
            <a:r>
              <a:rPr lang="en-US" sz="2800" dirty="0"/>
              <a:t>extended reach &amp; support</a:t>
            </a:r>
          </a:p>
          <a:p>
            <a:pPr>
              <a:spcAft>
                <a:spcPts val="800"/>
              </a:spcAft>
              <a:buClr>
                <a:srgbClr val="FF0000"/>
              </a:buClr>
              <a:buSzPct val="125000"/>
              <a:buFont typeface="Wingdings" panose="05000000000000000000" pitchFamily="2" charset="2"/>
              <a:buChar char="Ø"/>
            </a:pPr>
            <a:r>
              <a:rPr lang="en-US" sz="2800" dirty="0"/>
              <a:t>appeal &amp; engagement</a:t>
            </a:r>
          </a:p>
          <a:p>
            <a:pPr>
              <a:spcAft>
                <a:spcPts val="800"/>
              </a:spcAft>
              <a:buClr>
                <a:srgbClr val="FF0000"/>
              </a:buClr>
              <a:buSzPct val="125000"/>
              <a:buFont typeface="Wingdings" panose="05000000000000000000" pitchFamily="2" charset="2"/>
              <a:buChar char="Ø"/>
            </a:pPr>
            <a:r>
              <a:rPr lang="en-US" sz="2800" dirty="0"/>
              <a:t>greater potential &amp; specialized support networks</a:t>
            </a:r>
          </a:p>
          <a:p>
            <a:pPr>
              <a:spcAft>
                <a:spcPts val="800"/>
              </a:spcAft>
              <a:buClr>
                <a:srgbClr val="FF0000"/>
              </a:buClr>
              <a:buSzPct val="125000"/>
              <a:buFont typeface="Wingdings" panose="05000000000000000000" pitchFamily="2" charset="2"/>
              <a:buChar char="Ø"/>
            </a:pPr>
            <a:r>
              <a:rPr lang="en-US" sz="2800" dirty="0"/>
              <a:t>cost-effective</a:t>
            </a:r>
          </a:p>
          <a:p>
            <a:endParaRPr lang="en-US" sz="2800" dirty="0"/>
          </a:p>
          <a:p>
            <a:pPr marL="0" indent="0">
              <a:buNone/>
            </a:pPr>
            <a:endParaRPr lang="en-US" dirty="0"/>
          </a:p>
        </p:txBody>
      </p:sp>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D8BC584-8F36-4BE0-9FD5-19B7B18C7120}"/>
              </a:ext>
            </a:extLst>
          </p:cNvPr>
          <p:cNvSpPr txBox="1"/>
          <p:nvPr/>
        </p:nvSpPr>
        <p:spPr>
          <a:xfrm>
            <a:off x="445541" y="6157823"/>
            <a:ext cx="5992474" cy="523220"/>
          </a:xfrm>
          <a:prstGeom prst="rect">
            <a:avLst/>
          </a:prstGeom>
          <a:noFill/>
        </p:spPr>
        <p:txBody>
          <a:bodyPr wrap="none" rtlCol="0">
            <a:spAutoFit/>
          </a:bodyPr>
          <a:lstStyle/>
          <a:p>
            <a:r>
              <a:rPr lang="en-US" sz="1400" dirty="0"/>
              <a:t>(see </a:t>
            </a:r>
            <a:r>
              <a:rPr lang="en-US" sz="1400" dirty="0" err="1"/>
              <a:t>Berzin</a:t>
            </a:r>
            <a:r>
              <a:rPr lang="en-US" sz="1400" dirty="0"/>
              <a:t>, Singer, &amp; Chan, 2015; Bonar et al, 2017; Hester et al, 2009;</a:t>
            </a:r>
          </a:p>
          <a:p>
            <a:r>
              <a:rPr lang="en-US" sz="1400" dirty="0"/>
              <a:t>Lundgren &amp; Krull, 2018; </a:t>
            </a:r>
            <a:r>
              <a:rPr lang="en-US" sz="1400" dirty="0" err="1"/>
              <a:t>Marsch</a:t>
            </a:r>
            <a:r>
              <a:rPr lang="en-US" sz="1400" dirty="0"/>
              <a:t>, 2012; McCarty &amp; Clancy, 2002; SAMHSA, 2015)</a:t>
            </a:r>
          </a:p>
        </p:txBody>
      </p:sp>
      <p:pic>
        <p:nvPicPr>
          <p:cNvPr id="10" name="Picture 9" descr="A picture containing stationary&#10;&#10;Description automatically generated">
            <a:extLst>
              <a:ext uri="{FF2B5EF4-FFF2-40B4-BE49-F238E27FC236}">
                <a16:creationId xmlns:a16="http://schemas.microsoft.com/office/drawing/2014/main" id="{25E2E264-B19E-4C6A-85C0-8203DD647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765" y="1931230"/>
            <a:ext cx="2475218" cy="3712827"/>
          </a:xfrm>
          <a:prstGeom prst="rect">
            <a:avLst/>
          </a:prstGeom>
        </p:spPr>
      </p:pic>
    </p:spTree>
    <p:extLst>
      <p:ext uri="{BB962C8B-B14F-4D97-AF65-F5344CB8AC3E}">
        <p14:creationId xmlns:p14="http://schemas.microsoft.com/office/powerpoint/2010/main" val="21013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a:xfrm>
            <a:off x="958237" y="674765"/>
            <a:ext cx="7028962" cy="692795"/>
          </a:xfrm>
        </p:spPr>
        <p:txBody>
          <a:bodyPr>
            <a:normAutofit/>
          </a:bodyPr>
          <a:lstStyle/>
          <a:p>
            <a:pPr marL="0" indent="0">
              <a:buNone/>
            </a:pPr>
            <a:r>
              <a:rPr lang="en-US" sz="3600" dirty="0"/>
              <a:t>Administrative Tools</a:t>
            </a:r>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05CA43FF-3A5D-4FD4-A609-42FAAB4DD76C}"/>
              </a:ext>
            </a:extLst>
          </p:cNvPr>
          <p:cNvSpPr txBox="1"/>
          <p:nvPr/>
        </p:nvSpPr>
        <p:spPr>
          <a:xfrm>
            <a:off x="540107" y="6321623"/>
            <a:ext cx="7346755" cy="307777"/>
          </a:xfrm>
          <a:prstGeom prst="rect">
            <a:avLst/>
          </a:prstGeom>
          <a:noFill/>
        </p:spPr>
        <p:txBody>
          <a:bodyPr wrap="none" rtlCol="0">
            <a:spAutoFit/>
          </a:bodyPr>
          <a:lstStyle/>
          <a:p>
            <a:r>
              <a:rPr lang="en-US" sz="1400" dirty="0"/>
              <a:t>(see </a:t>
            </a:r>
            <a:r>
              <a:rPr lang="en-US" sz="1400" dirty="0" err="1"/>
              <a:t>Berzin</a:t>
            </a:r>
            <a:r>
              <a:rPr lang="en-US" sz="1400" dirty="0"/>
              <a:t>, Singer, &amp; Chan, 2015; </a:t>
            </a:r>
            <a:r>
              <a:rPr lang="en-US" sz="1400" dirty="0" err="1"/>
              <a:t>Bisen</a:t>
            </a:r>
            <a:r>
              <a:rPr lang="en-US" sz="1400" dirty="0"/>
              <a:t> &amp; Deshpande, 2018; </a:t>
            </a:r>
            <a:r>
              <a:rPr lang="en-US" sz="1400" dirty="0" err="1"/>
              <a:t>Bordnick</a:t>
            </a:r>
            <a:r>
              <a:rPr lang="en-US" sz="1400" dirty="0"/>
              <a:t> et al, 2012; SAMHSA, 2015))</a:t>
            </a:r>
          </a:p>
        </p:txBody>
      </p:sp>
      <p:pic>
        <p:nvPicPr>
          <p:cNvPr id="9" name="Picture 8" descr="A picture of a calendar for scheduling appointments">
            <a:extLst>
              <a:ext uri="{FF2B5EF4-FFF2-40B4-BE49-F238E27FC236}">
                <a16:creationId xmlns:a16="http://schemas.microsoft.com/office/drawing/2014/main" id="{400BF776-1EE7-4ECC-A3EB-BCEEA582A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757" y="1929495"/>
            <a:ext cx="2171251" cy="2148770"/>
          </a:xfrm>
          <a:prstGeom prst="rect">
            <a:avLst/>
          </a:prstGeom>
        </p:spPr>
      </p:pic>
      <p:pic>
        <p:nvPicPr>
          <p:cNvPr id="11" name="Picture 10" descr="A drawing of a bill, money, credit card, and mailing envelope">
            <a:extLst>
              <a:ext uri="{FF2B5EF4-FFF2-40B4-BE49-F238E27FC236}">
                <a16:creationId xmlns:a16="http://schemas.microsoft.com/office/drawing/2014/main" id="{6F98C224-BAA3-41DB-83F6-49BC86F1D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549" y="3849721"/>
            <a:ext cx="1510983" cy="1577041"/>
          </a:xfrm>
          <a:prstGeom prst="rect">
            <a:avLst/>
          </a:prstGeom>
        </p:spPr>
      </p:pic>
      <p:pic>
        <p:nvPicPr>
          <p:cNvPr id="10" name="Picture 9" descr="A drawing of ambiguous person with a file folder over it">
            <a:extLst>
              <a:ext uri="{FF2B5EF4-FFF2-40B4-BE49-F238E27FC236}">
                <a16:creationId xmlns:a16="http://schemas.microsoft.com/office/drawing/2014/main" id="{6CD520B3-DE29-428D-AAB8-BF556EE14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470" y="3785702"/>
            <a:ext cx="1655365" cy="1628702"/>
          </a:xfrm>
          <a:prstGeom prst="rect">
            <a:avLst/>
          </a:prstGeom>
        </p:spPr>
      </p:pic>
      <p:sp>
        <p:nvSpPr>
          <p:cNvPr id="8" name="TextBox 7">
            <a:extLst>
              <a:ext uri="{FF2B5EF4-FFF2-40B4-BE49-F238E27FC236}">
                <a16:creationId xmlns:a16="http://schemas.microsoft.com/office/drawing/2014/main" id="{26D5A0A5-6C0E-4D96-AD1E-241B34347933}"/>
              </a:ext>
            </a:extLst>
          </p:cNvPr>
          <p:cNvSpPr txBox="1"/>
          <p:nvPr/>
        </p:nvSpPr>
        <p:spPr>
          <a:xfrm>
            <a:off x="1931526" y="2078263"/>
            <a:ext cx="1847087" cy="800219"/>
          </a:xfrm>
          <a:prstGeom prst="rect">
            <a:avLst/>
          </a:prstGeom>
          <a:noFill/>
        </p:spPr>
        <p:txBody>
          <a:bodyPr wrap="square" rtlCol="0">
            <a:spAutoFit/>
          </a:bodyPr>
          <a:lstStyle/>
          <a:p>
            <a:r>
              <a:rPr lang="en-US" sz="2800" dirty="0"/>
              <a:t>scheduling</a:t>
            </a:r>
          </a:p>
          <a:p>
            <a:endParaRPr lang="en-US" dirty="0"/>
          </a:p>
        </p:txBody>
      </p:sp>
      <p:sp>
        <p:nvSpPr>
          <p:cNvPr id="12" name="TextBox 11">
            <a:extLst>
              <a:ext uri="{FF2B5EF4-FFF2-40B4-BE49-F238E27FC236}">
                <a16:creationId xmlns:a16="http://schemas.microsoft.com/office/drawing/2014/main" id="{C211E813-6FFC-4041-8045-79F76033B625}"/>
              </a:ext>
            </a:extLst>
          </p:cNvPr>
          <p:cNvSpPr txBox="1"/>
          <p:nvPr/>
        </p:nvSpPr>
        <p:spPr>
          <a:xfrm>
            <a:off x="1267202" y="3373234"/>
            <a:ext cx="1847087" cy="800219"/>
          </a:xfrm>
          <a:prstGeom prst="rect">
            <a:avLst/>
          </a:prstGeom>
          <a:noFill/>
        </p:spPr>
        <p:txBody>
          <a:bodyPr wrap="square" rtlCol="0">
            <a:spAutoFit/>
          </a:bodyPr>
          <a:lstStyle/>
          <a:p>
            <a:pPr marL="0" indent="0">
              <a:buNone/>
            </a:pPr>
            <a:r>
              <a:rPr lang="en-US" sz="2800" dirty="0"/>
              <a:t>billing</a:t>
            </a:r>
          </a:p>
          <a:p>
            <a:endParaRPr lang="en-US" dirty="0"/>
          </a:p>
        </p:txBody>
      </p:sp>
      <p:sp>
        <p:nvSpPr>
          <p:cNvPr id="13" name="TextBox 12">
            <a:extLst>
              <a:ext uri="{FF2B5EF4-FFF2-40B4-BE49-F238E27FC236}">
                <a16:creationId xmlns:a16="http://schemas.microsoft.com/office/drawing/2014/main" id="{D8BAE8CC-459F-40CC-8ACE-F14E49DFE56F}"/>
              </a:ext>
            </a:extLst>
          </p:cNvPr>
          <p:cNvSpPr txBox="1"/>
          <p:nvPr/>
        </p:nvSpPr>
        <p:spPr>
          <a:xfrm>
            <a:off x="6542470" y="2466255"/>
            <a:ext cx="2228567" cy="1661993"/>
          </a:xfrm>
          <a:prstGeom prst="rect">
            <a:avLst/>
          </a:prstGeom>
          <a:noFill/>
        </p:spPr>
        <p:txBody>
          <a:bodyPr wrap="square" rtlCol="0">
            <a:spAutoFit/>
          </a:bodyPr>
          <a:lstStyle/>
          <a:p>
            <a:pPr marL="0" indent="0">
              <a:buNone/>
            </a:pPr>
            <a:r>
              <a:rPr lang="en-US" sz="2800" dirty="0"/>
              <a:t>electronic health/case records</a:t>
            </a:r>
          </a:p>
          <a:p>
            <a:endParaRPr lang="en-US" dirty="0"/>
          </a:p>
        </p:txBody>
      </p:sp>
      <p:sp>
        <p:nvSpPr>
          <p:cNvPr id="15" name="TextBox 14">
            <a:extLst>
              <a:ext uri="{FF2B5EF4-FFF2-40B4-BE49-F238E27FC236}">
                <a16:creationId xmlns:a16="http://schemas.microsoft.com/office/drawing/2014/main" id="{2D2D9C48-CF46-4823-99BA-1ABBAAC40E98}"/>
              </a:ext>
            </a:extLst>
          </p:cNvPr>
          <p:cNvSpPr txBox="1"/>
          <p:nvPr/>
        </p:nvSpPr>
        <p:spPr>
          <a:xfrm>
            <a:off x="3778613" y="4238131"/>
            <a:ext cx="1757540" cy="800219"/>
          </a:xfrm>
          <a:prstGeom prst="rect">
            <a:avLst/>
          </a:prstGeom>
          <a:noFill/>
        </p:spPr>
        <p:txBody>
          <a:bodyPr wrap="square" rtlCol="0">
            <a:spAutoFit/>
          </a:bodyPr>
          <a:lstStyle/>
          <a:p>
            <a:pPr marL="0" indent="0">
              <a:buNone/>
            </a:pPr>
            <a:r>
              <a:rPr lang="en-US" sz="2800" dirty="0"/>
              <a:t>budgeting</a:t>
            </a:r>
          </a:p>
          <a:p>
            <a:endParaRPr lang="en-US" dirty="0"/>
          </a:p>
        </p:txBody>
      </p:sp>
      <p:pic>
        <p:nvPicPr>
          <p:cNvPr id="16" name="Picture 15">
            <a:extLst>
              <a:ext uri="{FF2B5EF4-FFF2-40B4-BE49-F238E27FC236}">
                <a16:creationId xmlns:a16="http://schemas.microsoft.com/office/drawing/2014/main" id="{73472C13-935C-40E2-B60B-B8CCD4CA538F}"/>
              </a:ext>
            </a:extLst>
          </p:cNvPr>
          <p:cNvPicPr>
            <a:picLocks noChangeAspect="1"/>
          </p:cNvPicPr>
          <p:nvPr/>
        </p:nvPicPr>
        <p:blipFill>
          <a:blip r:embed="rId6"/>
          <a:stretch>
            <a:fillRect/>
          </a:stretch>
        </p:blipFill>
        <p:spPr>
          <a:xfrm>
            <a:off x="3901893" y="4732526"/>
            <a:ext cx="1510983" cy="1560554"/>
          </a:xfrm>
          <a:prstGeom prst="rect">
            <a:avLst/>
          </a:prstGeom>
        </p:spPr>
      </p:pic>
    </p:spTree>
    <p:extLst>
      <p:ext uri="{BB962C8B-B14F-4D97-AF65-F5344CB8AC3E}">
        <p14:creationId xmlns:p14="http://schemas.microsoft.com/office/powerpoint/2010/main" val="12730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rawing of s cell phone with text message">
            <a:extLst>
              <a:ext uri="{FF2B5EF4-FFF2-40B4-BE49-F238E27FC236}">
                <a16:creationId xmlns:a16="http://schemas.microsoft.com/office/drawing/2014/main" id="{7C8733D4-D5A7-4EFE-B78E-25D786006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44" y="1746310"/>
            <a:ext cx="2862139" cy="2902963"/>
          </a:xfrm>
          <a:prstGeom prst="rect">
            <a:avLst/>
          </a:prstGeom>
        </p:spPr>
      </p:pic>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a:xfrm>
            <a:off x="1057519" y="415699"/>
            <a:ext cx="7028962" cy="928944"/>
          </a:xfrm>
        </p:spPr>
        <p:txBody>
          <a:bodyPr>
            <a:normAutofit/>
          </a:bodyPr>
          <a:lstStyle/>
          <a:p>
            <a:pPr marL="0" indent="0">
              <a:buNone/>
            </a:pPr>
            <a:r>
              <a:rPr lang="en-US" sz="3600" dirty="0"/>
              <a:t>Communication (asynchronous)</a:t>
            </a:r>
          </a:p>
        </p:txBody>
      </p:sp>
      <p:sp>
        <p:nvSpPr>
          <p:cNvPr id="3" name="Content Placeholder 2">
            <a:extLst>
              <a:ext uri="{FF2B5EF4-FFF2-40B4-BE49-F238E27FC236}">
                <a16:creationId xmlns:a16="http://schemas.microsoft.com/office/drawing/2014/main" id="{07DE81BF-950A-4CB6-A077-C6A16FECB0D9}"/>
              </a:ext>
            </a:extLst>
          </p:cNvPr>
          <p:cNvSpPr>
            <a:spLocks noGrp="1"/>
          </p:cNvSpPr>
          <p:nvPr>
            <p:ph idx="1"/>
          </p:nvPr>
        </p:nvSpPr>
        <p:spPr>
          <a:xfrm>
            <a:off x="1057520" y="1566001"/>
            <a:ext cx="7433337" cy="4620682"/>
          </a:xfrm>
        </p:spPr>
        <p:txBody>
          <a:bodyPr>
            <a:normAutofit/>
          </a:bodyPr>
          <a:lstStyle/>
          <a:p>
            <a:endParaRPr lang="en-US" sz="3200" dirty="0"/>
          </a:p>
          <a:p>
            <a:pPr marL="0" indent="0">
              <a:buNone/>
            </a:pPr>
            <a:endParaRPr lang="en-US" sz="18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pic>
        <p:nvPicPr>
          <p:cNvPr id="13" name="Picture 12" descr="A drawing, of the word e-mail">
            <a:extLst>
              <a:ext uri="{FF2B5EF4-FFF2-40B4-BE49-F238E27FC236}">
                <a16:creationId xmlns:a16="http://schemas.microsoft.com/office/drawing/2014/main" id="{0C652455-A574-4D4A-9C34-1AB797ACB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844" y="3201011"/>
            <a:ext cx="2232762" cy="717673"/>
          </a:xfrm>
          <a:prstGeom prst="rect">
            <a:avLst/>
          </a:prstGeom>
        </p:spPr>
      </p:pic>
      <p:pic>
        <p:nvPicPr>
          <p:cNvPr id="15" name="Picture 14" descr="a drawing of a cell phone with the word voicemail in a bubble ">
            <a:extLst>
              <a:ext uri="{FF2B5EF4-FFF2-40B4-BE49-F238E27FC236}">
                <a16:creationId xmlns:a16="http://schemas.microsoft.com/office/drawing/2014/main" id="{E4644CCC-35AB-489F-AD82-4ED661E18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6605">
            <a:off x="6774985" y="3597630"/>
            <a:ext cx="1233269" cy="2384569"/>
          </a:xfrm>
          <a:prstGeom prst="rect">
            <a:avLst/>
          </a:prstGeom>
        </p:spPr>
      </p:pic>
      <p:sp>
        <p:nvSpPr>
          <p:cNvPr id="16" name="Speech Bubble: Oval 15" descr="a drawing of a cell phone with the word voicemail in a bubble ">
            <a:extLst>
              <a:ext uri="{FF2B5EF4-FFF2-40B4-BE49-F238E27FC236}">
                <a16:creationId xmlns:a16="http://schemas.microsoft.com/office/drawing/2014/main" id="{B3B5D613-4CAF-4E76-AC6E-464CDED91CE9}"/>
              </a:ext>
            </a:extLst>
          </p:cNvPr>
          <p:cNvSpPr/>
          <p:nvPr/>
        </p:nvSpPr>
        <p:spPr>
          <a:xfrm rot="1203137" flipH="1">
            <a:off x="6743321" y="1870003"/>
            <a:ext cx="2072430" cy="16922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voicemail</a:t>
            </a:r>
          </a:p>
        </p:txBody>
      </p:sp>
      <p:sp>
        <p:nvSpPr>
          <p:cNvPr id="7" name="TextBox 6">
            <a:extLst>
              <a:ext uri="{FF2B5EF4-FFF2-40B4-BE49-F238E27FC236}">
                <a16:creationId xmlns:a16="http://schemas.microsoft.com/office/drawing/2014/main" id="{0A3B4E5B-927E-4886-BE01-1B8F9846A90A}"/>
              </a:ext>
            </a:extLst>
          </p:cNvPr>
          <p:cNvSpPr txBox="1"/>
          <p:nvPr/>
        </p:nvSpPr>
        <p:spPr>
          <a:xfrm>
            <a:off x="445541" y="6186683"/>
            <a:ext cx="6436057" cy="523220"/>
          </a:xfrm>
          <a:prstGeom prst="rect">
            <a:avLst/>
          </a:prstGeom>
          <a:noFill/>
        </p:spPr>
        <p:txBody>
          <a:bodyPr wrap="none" rtlCol="0">
            <a:spAutoFit/>
          </a:bodyPr>
          <a:lstStyle/>
          <a:p>
            <a:r>
              <a:rPr lang="en-US" sz="1400" dirty="0"/>
              <a:t>(see Agyapong et al, 2011; Ashford et al., 2019; Chan &amp; </a:t>
            </a:r>
            <a:r>
              <a:rPr lang="en-US" sz="1400" dirty="0" err="1"/>
              <a:t>Holosko</a:t>
            </a:r>
            <a:r>
              <a:rPr lang="en-US" sz="1400" dirty="0"/>
              <a:t>, 2016; Lauren, 2010; </a:t>
            </a:r>
          </a:p>
          <a:p>
            <a:r>
              <a:rPr lang="en-US" sz="1400" dirty="0"/>
              <a:t>McClure et al, 2013; </a:t>
            </a:r>
            <a:r>
              <a:rPr lang="en-US" sz="1400" dirty="0" err="1"/>
              <a:t>Tofighi</a:t>
            </a:r>
            <a:r>
              <a:rPr lang="en-US" sz="1400" dirty="0"/>
              <a:t>, Abrantes, &amp; Stein, 2018)</a:t>
            </a:r>
          </a:p>
        </p:txBody>
      </p:sp>
    </p:spTree>
    <p:extLst>
      <p:ext uri="{BB962C8B-B14F-4D97-AF65-F5344CB8AC3E}">
        <p14:creationId xmlns:p14="http://schemas.microsoft.com/office/powerpoint/2010/main" val="156149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awing of a telephone with sound coming out of it.">
            <a:extLst>
              <a:ext uri="{FF2B5EF4-FFF2-40B4-BE49-F238E27FC236}">
                <a16:creationId xmlns:a16="http://schemas.microsoft.com/office/drawing/2014/main" id="{167DE5C1-C5A5-4CF5-895E-E4EADFD9D3E0}"/>
              </a:ext>
            </a:extLst>
          </p:cNvPr>
          <p:cNvPicPr>
            <a:picLocks noChangeAspect="1"/>
          </p:cNvPicPr>
          <p:nvPr/>
        </p:nvPicPr>
        <p:blipFill>
          <a:blip r:embed="rId3"/>
          <a:stretch>
            <a:fillRect/>
          </a:stretch>
        </p:blipFill>
        <p:spPr>
          <a:xfrm flipH="1">
            <a:off x="5286241" y="1874001"/>
            <a:ext cx="2965183" cy="2996042"/>
          </a:xfrm>
          <a:prstGeom prst="rect">
            <a:avLst/>
          </a:prstGeom>
        </p:spPr>
      </p:pic>
      <p:pic>
        <p:nvPicPr>
          <p:cNvPr id="9" name="Picture 8" descr="A picture of 4 ambiguous silhouettes linked by a virtual meeting">
            <a:extLst>
              <a:ext uri="{FF2B5EF4-FFF2-40B4-BE49-F238E27FC236}">
                <a16:creationId xmlns:a16="http://schemas.microsoft.com/office/drawing/2014/main" id="{B0478A35-17D2-4E45-9B6B-53F9B45B65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88" y="1874001"/>
            <a:ext cx="2922691" cy="2936455"/>
          </a:xfrm>
          <a:prstGeom prst="rect">
            <a:avLst/>
          </a:prstGeom>
        </p:spPr>
      </p:pic>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a:xfrm>
            <a:off x="1142904" y="768101"/>
            <a:ext cx="7028962" cy="1625717"/>
          </a:xfrm>
        </p:spPr>
        <p:txBody>
          <a:bodyPr>
            <a:noAutofit/>
          </a:bodyPr>
          <a:lstStyle/>
          <a:p>
            <a:pPr marL="0" indent="0">
              <a:buNone/>
            </a:pPr>
            <a:r>
              <a:rPr lang="en-US" sz="3600" dirty="0"/>
              <a:t>Communication (synchronous)</a:t>
            </a:r>
            <a:br>
              <a:rPr lang="en-US" sz="3600" dirty="0"/>
            </a:br>
            <a:br>
              <a:rPr lang="en-US" sz="3600" dirty="0"/>
            </a:br>
            <a:endParaRPr lang="en-US" sz="36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8" name="TextBox 7">
            <a:extLst>
              <a:ext uri="{FF2B5EF4-FFF2-40B4-BE49-F238E27FC236}">
                <a16:creationId xmlns:a16="http://schemas.microsoft.com/office/drawing/2014/main" id="{01AB0779-E352-4BDD-B317-285C58DCF86D}"/>
              </a:ext>
            </a:extLst>
          </p:cNvPr>
          <p:cNvSpPr txBox="1"/>
          <p:nvPr/>
        </p:nvSpPr>
        <p:spPr>
          <a:xfrm>
            <a:off x="587776" y="6165767"/>
            <a:ext cx="6946132" cy="523220"/>
          </a:xfrm>
          <a:prstGeom prst="rect">
            <a:avLst/>
          </a:prstGeom>
          <a:noFill/>
        </p:spPr>
        <p:txBody>
          <a:bodyPr wrap="none" rtlCol="0">
            <a:spAutoFit/>
          </a:bodyPr>
          <a:lstStyle/>
          <a:p>
            <a:r>
              <a:rPr lang="en-US" sz="1400" dirty="0"/>
              <a:t>(see Cason &amp; Brannon, 2011; Dunlop et al, 2020; </a:t>
            </a:r>
            <a:r>
              <a:rPr lang="en-US" sz="1400" dirty="0" err="1"/>
              <a:t>Jemberie</a:t>
            </a:r>
            <a:r>
              <a:rPr lang="en-US" sz="1400" dirty="0"/>
              <a:t> et al, 2020; </a:t>
            </a:r>
            <a:r>
              <a:rPr lang="en-US" sz="1400" dirty="0" err="1"/>
              <a:t>Kleykamp</a:t>
            </a:r>
            <a:r>
              <a:rPr lang="en-US" sz="1400" dirty="0"/>
              <a:t> et al, 2020;</a:t>
            </a:r>
          </a:p>
          <a:p>
            <a:r>
              <a:rPr lang="en-US" sz="1400" dirty="0"/>
              <a:t>Lin et al, 2019;McCarty &amp; Clancy, 2002; SAMHSA, 2015; </a:t>
            </a:r>
            <a:r>
              <a:rPr lang="en-US" sz="1400" dirty="0">
                <a:hlinkClick r:id="rId5"/>
              </a:rPr>
              <a:t>https://www.feelsafewireless.com/</a:t>
            </a:r>
            <a:r>
              <a:rPr lang="en-US" sz="1400" dirty="0"/>
              <a:t> )</a:t>
            </a:r>
          </a:p>
        </p:txBody>
      </p:sp>
      <p:sp>
        <p:nvSpPr>
          <p:cNvPr id="10" name="TextBox 9">
            <a:extLst>
              <a:ext uri="{FF2B5EF4-FFF2-40B4-BE49-F238E27FC236}">
                <a16:creationId xmlns:a16="http://schemas.microsoft.com/office/drawing/2014/main" id="{E59FF955-1A13-471A-8066-C0F701590684}"/>
              </a:ext>
            </a:extLst>
          </p:cNvPr>
          <p:cNvSpPr txBox="1"/>
          <p:nvPr/>
        </p:nvSpPr>
        <p:spPr>
          <a:xfrm>
            <a:off x="3777092" y="4839812"/>
            <a:ext cx="2339102" cy="707886"/>
          </a:xfrm>
          <a:prstGeom prst="rect">
            <a:avLst/>
          </a:prstGeom>
          <a:noFill/>
        </p:spPr>
        <p:txBody>
          <a:bodyPr wrap="none" rtlCol="0">
            <a:spAutoFit/>
          </a:bodyPr>
          <a:lstStyle/>
          <a:p>
            <a:r>
              <a:rPr lang="en-US" sz="4000" dirty="0"/>
              <a:t>telehealth</a:t>
            </a:r>
          </a:p>
        </p:txBody>
      </p:sp>
    </p:spTree>
    <p:extLst>
      <p:ext uri="{BB962C8B-B14F-4D97-AF65-F5344CB8AC3E}">
        <p14:creationId xmlns:p14="http://schemas.microsoft.com/office/powerpoint/2010/main" val="375701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A3B9-70F4-4A54-923E-B2C90FA16E80}"/>
              </a:ext>
            </a:extLst>
          </p:cNvPr>
          <p:cNvSpPr>
            <a:spLocks noGrp="1"/>
          </p:cNvSpPr>
          <p:nvPr>
            <p:ph type="title"/>
          </p:nvPr>
        </p:nvSpPr>
        <p:spPr/>
        <p:txBody>
          <a:bodyPr>
            <a:normAutofit/>
          </a:bodyPr>
          <a:lstStyle/>
          <a:p>
            <a:r>
              <a:rPr lang="en-US" sz="3600" dirty="0"/>
              <a:t>Telehealth Considerations</a:t>
            </a:r>
          </a:p>
        </p:txBody>
      </p:sp>
      <p:sp>
        <p:nvSpPr>
          <p:cNvPr id="3" name="Content Placeholder 2">
            <a:extLst>
              <a:ext uri="{FF2B5EF4-FFF2-40B4-BE49-F238E27FC236}">
                <a16:creationId xmlns:a16="http://schemas.microsoft.com/office/drawing/2014/main" id="{CB6F6559-086F-4CFC-B05F-29856644DE0B}"/>
              </a:ext>
            </a:extLst>
          </p:cNvPr>
          <p:cNvSpPr>
            <a:spLocks noGrp="1"/>
          </p:cNvSpPr>
          <p:nvPr>
            <p:ph idx="1"/>
          </p:nvPr>
        </p:nvSpPr>
        <p:spPr>
          <a:xfrm>
            <a:off x="782367" y="1193131"/>
            <a:ext cx="7416236" cy="4566785"/>
          </a:xfrm>
        </p:spPr>
        <p:txBody>
          <a:bodyPr/>
          <a:lstStyle/>
          <a:p>
            <a:pPr>
              <a:buClr>
                <a:srgbClr val="FF0000"/>
              </a:buClr>
              <a:buFont typeface="Wingdings" panose="05000000000000000000" pitchFamily="2" charset="2"/>
              <a:buChar char="Ø"/>
            </a:pPr>
            <a:endParaRPr lang="en-US" dirty="0"/>
          </a:p>
          <a:p>
            <a:pPr>
              <a:spcAft>
                <a:spcPts val="800"/>
              </a:spcAft>
              <a:buClr>
                <a:srgbClr val="FF0000"/>
              </a:buClr>
              <a:buSzPct val="125000"/>
              <a:buFont typeface="Wingdings" panose="05000000000000000000" pitchFamily="2" charset="2"/>
              <a:buChar char="Ø"/>
            </a:pPr>
            <a:r>
              <a:rPr lang="en-US" sz="2800" dirty="0"/>
              <a:t>state regulations (</a:t>
            </a:r>
            <a:r>
              <a:rPr lang="en-US" sz="2800" u="sng" dirty="0"/>
              <a:t>practitioner</a:t>
            </a:r>
            <a:r>
              <a:rPr lang="en-US" sz="2800" dirty="0"/>
              <a:t> &amp; client state) (telehealth, reimbursement, malpractice, prescribing regulations)</a:t>
            </a:r>
          </a:p>
          <a:p>
            <a:pPr>
              <a:spcAft>
                <a:spcPts val="800"/>
              </a:spcAft>
              <a:buClr>
                <a:srgbClr val="FF0000"/>
              </a:buClr>
              <a:buSzPct val="125000"/>
              <a:buFont typeface="Wingdings" panose="05000000000000000000" pitchFamily="2" charset="2"/>
              <a:buChar char="Ø"/>
            </a:pPr>
            <a:r>
              <a:rPr lang="en-US" sz="2800" dirty="0"/>
              <a:t>security/confidentiality protections (HIPAA compliance, conferencing platform, practitioner &amp; client technology)</a:t>
            </a:r>
          </a:p>
          <a:p>
            <a:pPr>
              <a:spcAft>
                <a:spcPts val="800"/>
              </a:spcAft>
              <a:buClr>
                <a:srgbClr val="FF0000"/>
              </a:buClr>
              <a:buSzPct val="125000"/>
              <a:buFont typeface="Wingdings" panose="05000000000000000000" pitchFamily="2" charset="2"/>
              <a:buChar char="Ø"/>
            </a:pPr>
            <a:r>
              <a:rPr lang="en-US" sz="2800" dirty="0"/>
              <a:t>equal standard of care</a:t>
            </a:r>
          </a:p>
          <a:p>
            <a:pPr>
              <a:spcAft>
                <a:spcPts val="800"/>
              </a:spcAft>
              <a:buClr>
                <a:srgbClr val="FF0000"/>
              </a:buClr>
              <a:buSzPct val="125000"/>
              <a:buFont typeface="Wingdings" panose="05000000000000000000" pitchFamily="2" charset="2"/>
              <a:buChar char="Ø"/>
            </a:pPr>
            <a:r>
              <a:rPr lang="en-US" sz="2800" dirty="0"/>
              <a:t>emergency/crisis response plans</a:t>
            </a:r>
          </a:p>
          <a:p>
            <a:endParaRPr lang="en-US" dirty="0"/>
          </a:p>
        </p:txBody>
      </p:sp>
      <p:sp>
        <p:nvSpPr>
          <p:cNvPr id="4" name="Slide Number Placeholder 3">
            <a:extLst>
              <a:ext uri="{FF2B5EF4-FFF2-40B4-BE49-F238E27FC236}">
                <a16:creationId xmlns:a16="http://schemas.microsoft.com/office/drawing/2014/main" id="{30E18D8B-0680-488D-8654-12ED122E1237}"/>
              </a:ext>
            </a:extLst>
          </p:cNvPr>
          <p:cNvSpPr>
            <a:spLocks noGrp="1"/>
          </p:cNvSpPr>
          <p:nvPr>
            <p:ph type="sldNum" sz="quarter" idx="12"/>
          </p:nvPr>
        </p:nvSpPr>
        <p:spPr/>
        <p:txBody>
          <a:bodyPr/>
          <a:lstStyle/>
          <a:p>
            <a:fld id="{9CD8D479-8942-46E8-A226-A4E01F7A105C}" type="slidenum">
              <a:rPr lang="en-US" smtClean="0"/>
              <a:t>28</a:t>
            </a:fld>
            <a:endParaRPr lang="en-US"/>
          </a:p>
        </p:txBody>
      </p:sp>
      <p:sp>
        <p:nvSpPr>
          <p:cNvPr id="5" name="Date Placeholder 4">
            <a:extLst>
              <a:ext uri="{FF2B5EF4-FFF2-40B4-BE49-F238E27FC236}">
                <a16:creationId xmlns:a16="http://schemas.microsoft.com/office/drawing/2014/main" id="{71179945-BEEC-40F7-BC6B-CDF311D259A3}"/>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9B9A6ECC-21F7-450F-A3E5-A68FF931BB3F}"/>
              </a:ext>
            </a:extLst>
          </p:cNvPr>
          <p:cNvSpPr>
            <a:spLocks noGrp="1"/>
          </p:cNvSpPr>
          <p:nvPr>
            <p:ph type="ftr" sz="quarter" idx="11"/>
          </p:nvPr>
        </p:nvSpPr>
        <p:spPr/>
        <p:txBody>
          <a:bodyPr/>
          <a:lstStyle/>
          <a:p>
            <a:r>
              <a:rPr lang="en-US"/>
              <a:t>Council on Social Work Education                                                                                                                                                                                                                       www.cswe.org</a:t>
            </a:r>
            <a:endParaRPr lang="en-US" dirty="0"/>
          </a:p>
        </p:txBody>
      </p:sp>
      <p:sp>
        <p:nvSpPr>
          <p:cNvPr id="8" name="TextBox 7">
            <a:extLst>
              <a:ext uri="{FF2B5EF4-FFF2-40B4-BE49-F238E27FC236}">
                <a16:creationId xmlns:a16="http://schemas.microsoft.com/office/drawing/2014/main" id="{C78A53BF-32C9-4C65-93F5-6729F4382F2B}"/>
              </a:ext>
            </a:extLst>
          </p:cNvPr>
          <p:cNvSpPr txBox="1"/>
          <p:nvPr/>
        </p:nvSpPr>
        <p:spPr>
          <a:xfrm>
            <a:off x="445541" y="5301789"/>
            <a:ext cx="7042380" cy="1661993"/>
          </a:xfrm>
          <a:prstGeom prst="rect">
            <a:avLst/>
          </a:prstGeom>
          <a:noFill/>
        </p:spPr>
        <p:txBody>
          <a:bodyPr wrap="square">
            <a:spAutoFit/>
          </a:bodyPr>
          <a:lstStyle/>
          <a:p>
            <a:r>
              <a:rPr lang="en-US" sz="1400" dirty="0"/>
              <a:t>(see </a:t>
            </a:r>
            <a:r>
              <a:rPr lang="en-US" sz="1400" dirty="0">
                <a:solidFill>
                  <a:srgbClr val="6B9F25"/>
                </a:solidFill>
                <a:hlinkClick r:id="rId3"/>
              </a:rPr>
              <a:t>https://www.socialworkers.org/About/Legal/HIPAA-Help-For-Social-Workers/Telemental-Health</a:t>
            </a:r>
            <a:r>
              <a:rPr lang="en-US" sz="1400" dirty="0"/>
              <a:t>; </a:t>
            </a:r>
          </a:p>
          <a:p>
            <a:r>
              <a:rPr lang="en-US" sz="1400" b="0" i="0" u="none" strike="noStrike" dirty="0">
                <a:solidFill>
                  <a:srgbClr val="6B9F25"/>
                </a:solidFill>
                <a:effectLst/>
                <a:latin typeface="Lato"/>
                <a:hlinkClick r:id="rId3"/>
              </a:rPr>
              <a:t>https://www.socialworkers.org/About/Legal/HIPAA-Help-For-Social-Workers/Telemental-Health</a:t>
            </a:r>
            <a:r>
              <a:rPr lang="en-US" sz="1400" dirty="0">
                <a:latin typeface="Lato"/>
              </a:rPr>
              <a:t>;</a:t>
            </a:r>
            <a:r>
              <a:rPr lang="en-US" sz="1400" dirty="0">
                <a:solidFill>
                  <a:srgbClr val="6B9F25"/>
                </a:solidFill>
                <a:latin typeface="Lato"/>
              </a:rPr>
              <a:t> </a:t>
            </a:r>
            <a:r>
              <a:rPr lang="en-US" sz="1400" dirty="0">
                <a:hlinkClick r:id="rId4"/>
              </a:rPr>
              <a:t>https://socialwork.wayne.edu/covid19/wsu_social_work_covid19_telehealth_flyer_03_31_20_final.pdf</a:t>
            </a:r>
            <a:r>
              <a:rPr lang="en-US" sz="1400" dirty="0"/>
              <a:t>)</a:t>
            </a:r>
            <a:endParaRPr lang="en-US" sz="1400" b="0" i="0" dirty="0">
              <a:solidFill>
                <a:srgbClr val="222222"/>
              </a:solidFill>
              <a:effectLst/>
              <a:latin typeface="Lato"/>
            </a:endParaRPr>
          </a:p>
          <a:p>
            <a:endParaRPr lang="en-US" dirty="0"/>
          </a:p>
        </p:txBody>
      </p:sp>
    </p:spTree>
    <p:extLst>
      <p:ext uri="{BB962C8B-B14F-4D97-AF65-F5344CB8AC3E}">
        <p14:creationId xmlns:p14="http://schemas.microsoft.com/office/powerpoint/2010/main" val="240912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a:xfrm>
            <a:off x="1090549" y="708272"/>
            <a:ext cx="7153565" cy="1206236"/>
          </a:xfrm>
        </p:spPr>
        <p:txBody>
          <a:bodyPr>
            <a:noAutofit/>
          </a:bodyPr>
          <a:lstStyle/>
          <a:p>
            <a:pPr marL="0" indent="0">
              <a:buNone/>
            </a:pPr>
            <a:r>
              <a:rPr lang="en-US" sz="3600" dirty="0"/>
              <a:t>Psychoeducational Resources</a:t>
            </a:r>
          </a:p>
        </p:txBody>
      </p:sp>
      <p:pic>
        <p:nvPicPr>
          <p:cNvPr id="9" name="Picture Placeholder 8">
            <a:extLst>
              <a:ext uri="{FF2B5EF4-FFF2-40B4-BE49-F238E27FC236}">
                <a16:creationId xmlns:a16="http://schemas.microsoft.com/office/drawing/2014/main" id="{7D265C50-6816-4A02-A956-E1297829BD9C}"/>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colorTemperature colorTemp="2216"/>
                    </a14:imgEffect>
                    <a14:imgEffect>
                      <a14:saturation sat="400000"/>
                    </a14:imgEffect>
                  </a14:imgLayer>
                </a14:imgProps>
              </a:ext>
            </a:extLst>
          </a:blip>
          <a:srcRect l="9302" r="9302"/>
          <a:stretch>
            <a:fillRect/>
          </a:stretch>
        </p:blipFill>
        <p:spPr>
          <a:xfrm>
            <a:off x="958200" y="2534896"/>
            <a:ext cx="2937198" cy="2994441"/>
          </a:xfrm>
          <a:prstGeom prst="rect">
            <a:avLst/>
          </a:prstGeom>
        </p:spPr>
      </p:pic>
      <p:sp>
        <p:nvSpPr>
          <p:cNvPr id="3" name="Content Placeholder 2">
            <a:extLst>
              <a:ext uri="{FF2B5EF4-FFF2-40B4-BE49-F238E27FC236}">
                <a16:creationId xmlns:a16="http://schemas.microsoft.com/office/drawing/2014/main" id="{07DE81BF-950A-4CB6-A077-C6A16FECB0D9}"/>
              </a:ext>
            </a:extLst>
          </p:cNvPr>
          <p:cNvSpPr>
            <a:spLocks noGrp="1"/>
          </p:cNvSpPr>
          <p:nvPr>
            <p:ph type="body" sz="half" idx="2"/>
          </p:nvPr>
        </p:nvSpPr>
        <p:spPr>
          <a:xfrm>
            <a:off x="4218346" y="1755538"/>
            <a:ext cx="4876800" cy="4553155"/>
          </a:xfrm>
        </p:spPr>
        <p:txBody>
          <a:bodyPr>
            <a:normAutofit fontScale="85000" lnSpcReduction="20000"/>
          </a:bodyPr>
          <a:lstStyle/>
          <a:p>
            <a:endParaRPr lang="en-US" sz="3200" dirty="0"/>
          </a:p>
          <a:p>
            <a:pPr>
              <a:lnSpc>
                <a:spcPct val="120000"/>
              </a:lnSpc>
              <a:spcBef>
                <a:spcPts val="0"/>
              </a:spcBef>
            </a:pPr>
            <a:r>
              <a:rPr lang="en-US" sz="3000" dirty="0"/>
              <a:t>NIAAA</a:t>
            </a:r>
          </a:p>
          <a:p>
            <a:pPr>
              <a:lnSpc>
                <a:spcPct val="120000"/>
              </a:lnSpc>
              <a:spcBef>
                <a:spcPts val="0"/>
              </a:spcBef>
            </a:pPr>
            <a:r>
              <a:rPr lang="en-US" sz="2400" dirty="0"/>
              <a:t> </a:t>
            </a:r>
            <a:r>
              <a:rPr lang="en-US" sz="2400" dirty="0">
                <a:hlinkClick r:id="rId5"/>
              </a:rPr>
              <a:t>https://www.niaaa.nih.gov/</a:t>
            </a:r>
            <a:endParaRPr lang="en-US" sz="2400" dirty="0"/>
          </a:p>
          <a:p>
            <a:pPr>
              <a:lnSpc>
                <a:spcPct val="120000"/>
              </a:lnSpc>
              <a:spcBef>
                <a:spcPts val="0"/>
              </a:spcBef>
            </a:pPr>
            <a:r>
              <a:rPr lang="en-US" sz="3000" dirty="0"/>
              <a:t>NIDA</a:t>
            </a:r>
          </a:p>
          <a:p>
            <a:pPr>
              <a:lnSpc>
                <a:spcPct val="120000"/>
              </a:lnSpc>
              <a:spcBef>
                <a:spcPts val="0"/>
              </a:spcBef>
            </a:pPr>
            <a:r>
              <a:rPr lang="en-US" sz="2400" dirty="0">
                <a:hlinkClick r:id="rId6"/>
              </a:rPr>
              <a:t>https://www.drugabuse.gov/</a:t>
            </a:r>
            <a:endParaRPr lang="en-US" sz="2400" dirty="0"/>
          </a:p>
          <a:p>
            <a:pPr>
              <a:lnSpc>
                <a:spcPct val="120000"/>
              </a:lnSpc>
              <a:spcBef>
                <a:spcPts val="0"/>
              </a:spcBef>
            </a:pPr>
            <a:r>
              <a:rPr lang="en-US" sz="3000" dirty="0"/>
              <a:t>NIMH</a:t>
            </a:r>
          </a:p>
          <a:p>
            <a:pPr>
              <a:lnSpc>
                <a:spcPct val="120000"/>
              </a:lnSpc>
              <a:spcBef>
                <a:spcPts val="0"/>
              </a:spcBef>
            </a:pPr>
            <a:r>
              <a:rPr lang="en-US" sz="2400" dirty="0">
                <a:hlinkClick r:id="rId7"/>
              </a:rPr>
              <a:t>https://www.nimh.nih.gov/</a:t>
            </a:r>
            <a:endParaRPr lang="en-US" sz="2400" dirty="0"/>
          </a:p>
          <a:p>
            <a:pPr>
              <a:lnSpc>
                <a:spcPct val="120000"/>
              </a:lnSpc>
              <a:spcBef>
                <a:spcPts val="0"/>
              </a:spcBef>
            </a:pPr>
            <a:r>
              <a:rPr lang="en-US" sz="3000" dirty="0"/>
              <a:t>SAMHSA</a:t>
            </a:r>
          </a:p>
          <a:p>
            <a:pPr>
              <a:lnSpc>
                <a:spcPct val="120000"/>
              </a:lnSpc>
              <a:spcBef>
                <a:spcPts val="0"/>
              </a:spcBef>
            </a:pPr>
            <a:r>
              <a:rPr lang="en-US" sz="2400" dirty="0">
                <a:hlinkClick r:id="rId8"/>
              </a:rPr>
              <a:t>https://www.samhsa.gov/</a:t>
            </a:r>
            <a:endParaRPr lang="en-US" sz="2400" dirty="0"/>
          </a:p>
          <a:p>
            <a:pPr>
              <a:lnSpc>
                <a:spcPct val="110000"/>
              </a:lnSpc>
              <a:spcBef>
                <a:spcPts val="0"/>
              </a:spcBef>
            </a:pPr>
            <a:r>
              <a:rPr lang="en-US" sz="3000" dirty="0"/>
              <a:t>Addiction Technology Transfer Center Network (ATTC)</a:t>
            </a:r>
          </a:p>
          <a:p>
            <a:pPr>
              <a:lnSpc>
                <a:spcPct val="110000"/>
              </a:lnSpc>
              <a:spcBef>
                <a:spcPts val="0"/>
              </a:spcBef>
            </a:pPr>
            <a:r>
              <a:rPr lang="en-US" sz="2300" dirty="0">
                <a:hlinkClick r:id="rId9"/>
              </a:rPr>
              <a:t>https://attcnetwork.org/</a:t>
            </a:r>
            <a:endParaRPr lang="en-US" sz="2300" dirty="0"/>
          </a:p>
          <a:p>
            <a:pPr>
              <a:lnSpc>
                <a:spcPct val="110000"/>
              </a:lnSpc>
              <a:spcBef>
                <a:spcPts val="0"/>
              </a:spcBef>
            </a:pPr>
            <a:endParaRPr lang="en-US" sz="2400" dirty="0"/>
          </a:p>
          <a:p>
            <a:pPr marL="0" indent="0">
              <a:buNone/>
            </a:pPr>
            <a:endParaRPr lang="en-US" sz="18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290660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997A-2E63-4F45-8AEC-CF4D989525A1}"/>
              </a:ext>
            </a:extLst>
          </p:cNvPr>
          <p:cNvSpPr>
            <a:spLocks noGrp="1"/>
          </p:cNvSpPr>
          <p:nvPr>
            <p:ph type="title"/>
          </p:nvPr>
        </p:nvSpPr>
        <p:spPr/>
        <p:txBody>
          <a:bodyPr>
            <a:normAutofit/>
          </a:bodyPr>
          <a:lstStyle/>
          <a:p>
            <a:r>
              <a:rPr lang="en-US" sz="3600" dirty="0"/>
              <a:t>Acknowledgements</a:t>
            </a:r>
          </a:p>
        </p:txBody>
      </p:sp>
      <p:sp>
        <p:nvSpPr>
          <p:cNvPr id="3" name="Content Placeholder 2">
            <a:extLst>
              <a:ext uri="{FF2B5EF4-FFF2-40B4-BE49-F238E27FC236}">
                <a16:creationId xmlns:a16="http://schemas.microsoft.com/office/drawing/2014/main" id="{B03DC997-B02B-4036-A4C1-1A8338FD9B36}"/>
              </a:ext>
            </a:extLst>
          </p:cNvPr>
          <p:cNvSpPr>
            <a:spLocks noGrp="1"/>
          </p:cNvSpPr>
          <p:nvPr>
            <p:ph idx="1"/>
          </p:nvPr>
        </p:nvSpPr>
        <p:spPr>
          <a:xfrm>
            <a:off x="1265738" y="1672348"/>
            <a:ext cx="6612523" cy="4479958"/>
          </a:xfrm>
        </p:spPr>
        <p:txBody>
          <a:bodyPr>
            <a:noAutofit/>
          </a:bodyPr>
          <a:lstStyle/>
          <a:p>
            <a:pPr marL="0" indent="0" algn="just">
              <a:buNone/>
            </a:pPr>
            <a:r>
              <a:rPr lang="en-US" sz="2600" dirty="0"/>
              <a:t>In addition, the following individuals made significant contributions to the development of this presentation:</a:t>
            </a:r>
          </a:p>
          <a:p>
            <a:pPr marL="212598" lvl="1" indent="0" algn="ctr">
              <a:buNone/>
            </a:pPr>
            <a:r>
              <a:rPr lang="en-US" sz="2600" dirty="0"/>
              <a:t>Alyssa Dempsey</a:t>
            </a:r>
          </a:p>
          <a:p>
            <a:pPr marL="212598" lvl="1" indent="0" algn="ctr">
              <a:buNone/>
            </a:pPr>
            <a:r>
              <a:rPr lang="en-US" sz="2600" dirty="0"/>
              <a:t>Jeffrey </a:t>
            </a:r>
            <a:r>
              <a:rPr lang="en-US" sz="2600" dirty="0" err="1"/>
              <a:t>Glitt</a:t>
            </a:r>
            <a:endParaRPr lang="en-US" sz="2600" dirty="0"/>
          </a:p>
          <a:p>
            <a:pPr marL="212598" lvl="1" indent="0" algn="ctr">
              <a:buNone/>
            </a:pPr>
            <a:r>
              <a:rPr lang="en-US" sz="2600" dirty="0" err="1"/>
              <a:t>Naja</a:t>
            </a:r>
            <a:r>
              <a:rPr lang="en-US" sz="2600" dirty="0"/>
              <a:t> Greer</a:t>
            </a:r>
          </a:p>
          <a:p>
            <a:pPr marL="212598" lvl="1" indent="0" algn="ctr">
              <a:buNone/>
            </a:pPr>
            <a:r>
              <a:rPr lang="en-US" sz="2600" dirty="0"/>
              <a:t>Lauren McInroy</a:t>
            </a:r>
          </a:p>
          <a:p>
            <a:pPr marL="212598" lvl="1" indent="0" algn="ctr">
              <a:buNone/>
            </a:pPr>
            <a:r>
              <a:rPr lang="en-US" sz="2600" dirty="0"/>
              <a:t>Patricia Stoddard Dare</a:t>
            </a:r>
          </a:p>
        </p:txBody>
      </p:sp>
      <p:sp>
        <p:nvSpPr>
          <p:cNvPr id="4" name="Slide Number Placeholder 3">
            <a:extLst>
              <a:ext uri="{FF2B5EF4-FFF2-40B4-BE49-F238E27FC236}">
                <a16:creationId xmlns:a16="http://schemas.microsoft.com/office/drawing/2014/main" id="{D1D31D2B-F64C-49E2-B2CB-E73ADA9E34D1}"/>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5" name="Date Placeholder 4">
            <a:extLst>
              <a:ext uri="{FF2B5EF4-FFF2-40B4-BE49-F238E27FC236}">
                <a16:creationId xmlns:a16="http://schemas.microsoft.com/office/drawing/2014/main" id="{A736C0A7-AF05-42AB-83F9-67AE07499A1C}"/>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3338D696-BE88-4910-98F9-DD21CD15DD34}"/>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C412BC0A-F79A-4D96-A415-0390B09462F5}"/>
              </a:ext>
            </a:extLst>
          </p:cNvPr>
          <p:cNvSpPr/>
          <p:nvPr/>
        </p:nvSpPr>
        <p:spPr>
          <a:xfrm>
            <a:off x="948519" y="1566001"/>
            <a:ext cx="7137961" cy="4479957"/>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83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 drawing&#10;&#10;Description automatically generated">
            <a:extLst>
              <a:ext uri="{FF2B5EF4-FFF2-40B4-BE49-F238E27FC236}">
                <a16:creationId xmlns:a16="http://schemas.microsoft.com/office/drawing/2014/main" id="{DE024B94-1B48-451F-BE6A-44BAF8FC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9242" flipH="1">
            <a:off x="3768398" y="2705050"/>
            <a:ext cx="4840014" cy="2940269"/>
          </a:xfrm>
          <a:prstGeom prst="rect">
            <a:avLst/>
          </a:prstGeom>
        </p:spPr>
      </p:pic>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p:txBody>
          <a:bodyPr>
            <a:normAutofit/>
          </a:bodyPr>
          <a:lstStyle/>
          <a:p>
            <a:r>
              <a:rPr lang="en-US" sz="3600" dirty="0"/>
              <a:t>Real-time Data &amp; Tracking</a:t>
            </a:r>
          </a:p>
        </p:txBody>
      </p:sp>
      <p:sp>
        <p:nvSpPr>
          <p:cNvPr id="3" name="Content Placeholder 2">
            <a:extLst>
              <a:ext uri="{FF2B5EF4-FFF2-40B4-BE49-F238E27FC236}">
                <a16:creationId xmlns:a16="http://schemas.microsoft.com/office/drawing/2014/main" id="{07DE81BF-950A-4CB6-A077-C6A16FECB0D9}"/>
              </a:ext>
            </a:extLst>
          </p:cNvPr>
          <p:cNvSpPr>
            <a:spLocks noGrp="1"/>
          </p:cNvSpPr>
          <p:nvPr>
            <p:ph idx="1"/>
          </p:nvPr>
        </p:nvSpPr>
        <p:spPr>
          <a:xfrm>
            <a:off x="1057520" y="1566001"/>
            <a:ext cx="7433337" cy="4620682"/>
          </a:xfrm>
        </p:spPr>
        <p:txBody>
          <a:bodyPr>
            <a:normAutofit/>
          </a:bodyPr>
          <a:lstStyle/>
          <a:p>
            <a:pPr>
              <a:buClr>
                <a:srgbClr val="FF0000"/>
              </a:buClr>
              <a:buFont typeface="Wingdings" panose="05000000000000000000" pitchFamily="2" charset="2"/>
              <a:buChar char="Ø"/>
            </a:pPr>
            <a:r>
              <a:rPr lang="en-US" sz="3200" dirty="0"/>
              <a:t>mobile &amp; wearable technology</a:t>
            </a:r>
          </a:p>
          <a:p>
            <a:pPr>
              <a:buClr>
                <a:srgbClr val="FF0000"/>
              </a:buClr>
              <a:buFont typeface="Wingdings" panose="05000000000000000000" pitchFamily="2" charset="2"/>
              <a:buChar char="Ø"/>
            </a:pPr>
            <a:r>
              <a:rPr lang="en-US" sz="3200" dirty="0"/>
              <a:t>self-recording</a:t>
            </a:r>
          </a:p>
          <a:p>
            <a:pPr>
              <a:buClr>
                <a:srgbClr val="FF0000"/>
              </a:buClr>
              <a:buFont typeface="Wingdings" panose="05000000000000000000" pitchFamily="2" charset="2"/>
              <a:buChar char="Ø"/>
            </a:pPr>
            <a:r>
              <a:rPr lang="en-US" sz="3200" dirty="0"/>
              <a:t>planning apps</a:t>
            </a:r>
          </a:p>
          <a:p>
            <a:pPr>
              <a:buClr>
                <a:srgbClr val="FF0000"/>
              </a:buClr>
              <a:buFont typeface="Wingdings" panose="05000000000000000000" pitchFamily="2" charset="2"/>
              <a:buChar char="Ø"/>
            </a:pPr>
            <a:r>
              <a:rPr lang="en-US" sz="3200" dirty="0"/>
              <a:t>geospatial tracking</a:t>
            </a:r>
          </a:p>
          <a:p>
            <a:pPr>
              <a:buClr>
                <a:srgbClr val="FF0000"/>
              </a:buClr>
              <a:buFont typeface="Wingdings" panose="05000000000000000000" pitchFamily="2" charset="2"/>
              <a:buChar char="Ø"/>
            </a:pPr>
            <a:r>
              <a:rPr lang="en-US" sz="3200" dirty="0"/>
              <a:t>EMA</a:t>
            </a:r>
          </a:p>
          <a:p>
            <a:pPr>
              <a:buClr>
                <a:srgbClr val="FF0000"/>
              </a:buClr>
              <a:buFont typeface="Wingdings" panose="05000000000000000000" pitchFamily="2" charset="2"/>
              <a:buChar char="Ø"/>
            </a:pPr>
            <a:r>
              <a:rPr lang="en-US" sz="3200" dirty="0"/>
              <a:t>gait alert</a:t>
            </a:r>
          </a:p>
          <a:p>
            <a:pPr marL="0" indent="0">
              <a:buNone/>
            </a:pPr>
            <a:endParaRPr lang="en-US" sz="32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30</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62D1F34C-E439-45C6-96BF-A5E45C00F19B}"/>
              </a:ext>
            </a:extLst>
          </p:cNvPr>
          <p:cNvSpPr txBox="1"/>
          <p:nvPr/>
        </p:nvSpPr>
        <p:spPr>
          <a:xfrm>
            <a:off x="445541" y="6075711"/>
            <a:ext cx="7246920" cy="646331"/>
          </a:xfrm>
          <a:prstGeom prst="rect">
            <a:avLst/>
          </a:prstGeom>
          <a:noFill/>
        </p:spPr>
        <p:txBody>
          <a:bodyPr wrap="none" rtlCol="0">
            <a:spAutoFit/>
          </a:bodyPr>
          <a:lstStyle/>
          <a:p>
            <a:r>
              <a:rPr lang="en-US" dirty="0"/>
              <a:t>(see Campbell, Kim, &amp; Wang, 2018; </a:t>
            </a:r>
            <a:r>
              <a:rPr lang="en-US" dirty="0" err="1"/>
              <a:t>Carreiro</a:t>
            </a:r>
            <a:r>
              <a:rPr lang="en-US" dirty="0"/>
              <a:t> et al, 2015, 2016;</a:t>
            </a:r>
          </a:p>
          <a:p>
            <a:r>
              <a:rPr lang="en-US" dirty="0" err="1"/>
              <a:t>Kazemi</a:t>
            </a:r>
            <a:r>
              <a:rPr lang="en-US" dirty="0"/>
              <a:t> et al, 2017; </a:t>
            </a:r>
            <a:r>
              <a:rPr lang="en-US" dirty="0" err="1"/>
              <a:t>Shiffman</a:t>
            </a:r>
            <a:r>
              <a:rPr lang="en-US" dirty="0"/>
              <a:t>, 2009; </a:t>
            </a:r>
            <a:r>
              <a:rPr lang="en-US" dirty="0" err="1"/>
              <a:t>Suffoletto</a:t>
            </a:r>
            <a:r>
              <a:rPr lang="en-US" dirty="0"/>
              <a:t> et al, 2020; Swift et al, 1992)</a:t>
            </a:r>
          </a:p>
        </p:txBody>
      </p:sp>
    </p:spTree>
    <p:extLst>
      <p:ext uri="{BB962C8B-B14F-4D97-AF65-F5344CB8AC3E}">
        <p14:creationId xmlns:p14="http://schemas.microsoft.com/office/powerpoint/2010/main" val="15670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p:txBody>
          <a:bodyPr>
            <a:normAutofit/>
          </a:bodyPr>
          <a:lstStyle/>
          <a:p>
            <a:r>
              <a:rPr lang="en-US" sz="3600" dirty="0"/>
              <a:t>AI, Robotics, Gaming, VR/AR</a:t>
            </a:r>
          </a:p>
        </p:txBody>
      </p:sp>
      <p:sp>
        <p:nvSpPr>
          <p:cNvPr id="3" name="Content Placeholder 2">
            <a:extLst>
              <a:ext uri="{FF2B5EF4-FFF2-40B4-BE49-F238E27FC236}">
                <a16:creationId xmlns:a16="http://schemas.microsoft.com/office/drawing/2014/main" id="{07DE81BF-950A-4CB6-A077-C6A16FECB0D9}"/>
              </a:ext>
            </a:extLst>
          </p:cNvPr>
          <p:cNvSpPr>
            <a:spLocks noGrp="1"/>
          </p:cNvSpPr>
          <p:nvPr>
            <p:ph idx="1"/>
          </p:nvPr>
        </p:nvSpPr>
        <p:spPr>
          <a:xfrm>
            <a:off x="1057520" y="1566001"/>
            <a:ext cx="7900500" cy="4620682"/>
          </a:xfrm>
        </p:spPr>
        <p:txBody>
          <a:bodyPr>
            <a:normAutofit/>
          </a:bodyPr>
          <a:lstStyle/>
          <a:p>
            <a:pPr>
              <a:buClr>
                <a:srgbClr val="FF0000"/>
              </a:buClr>
              <a:buFont typeface="Wingdings" panose="05000000000000000000" pitchFamily="2" charset="2"/>
              <a:buChar char="Ø"/>
            </a:pPr>
            <a:r>
              <a:rPr lang="en-US" sz="3200" dirty="0"/>
              <a:t>artificial intelligence/robotics</a:t>
            </a:r>
          </a:p>
          <a:p>
            <a:pPr>
              <a:buClr>
                <a:srgbClr val="FF0000"/>
              </a:buClr>
              <a:buFont typeface="Wingdings" panose="05000000000000000000" pitchFamily="2" charset="2"/>
              <a:buChar char="Ø"/>
            </a:pPr>
            <a:r>
              <a:rPr lang="en-US" sz="3200" dirty="0"/>
              <a:t>gaming/gamification</a:t>
            </a:r>
          </a:p>
          <a:p>
            <a:pPr>
              <a:buClr>
                <a:srgbClr val="FF0000"/>
              </a:buClr>
              <a:buFont typeface="Wingdings" panose="05000000000000000000" pitchFamily="2" charset="2"/>
              <a:buChar char="Ø"/>
            </a:pPr>
            <a:r>
              <a:rPr lang="en-US" sz="3200" dirty="0"/>
              <a:t>virtual reality (VR) &amp; augmented reality (AR)</a:t>
            </a:r>
          </a:p>
          <a:p>
            <a:endParaRPr lang="en-US" sz="3200" dirty="0"/>
          </a:p>
          <a:p>
            <a:endParaRPr lang="en-US" sz="32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31</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1B62CDED-8ABF-415E-BB02-B89DA4D17474}"/>
              </a:ext>
            </a:extLst>
          </p:cNvPr>
          <p:cNvPicPr>
            <a:picLocks noChangeAspect="1"/>
          </p:cNvPicPr>
          <p:nvPr/>
        </p:nvPicPr>
        <p:blipFill>
          <a:blip r:embed="rId3"/>
          <a:stretch>
            <a:fillRect/>
          </a:stretch>
        </p:blipFill>
        <p:spPr>
          <a:xfrm>
            <a:off x="4247535" y="3632871"/>
            <a:ext cx="3958671" cy="2366492"/>
          </a:xfrm>
          <a:prstGeom prst="rect">
            <a:avLst/>
          </a:prstGeom>
        </p:spPr>
      </p:pic>
      <p:sp>
        <p:nvSpPr>
          <p:cNvPr id="8" name="TextBox 7">
            <a:extLst>
              <a:ext uri="{FF2B5EF4-FFF2-40B4-BE49-F238E27FC236}">
                <a16:creationId xmlns:a16="http://schemas.microsoft.com/office/drawing/2014/main" id="{EAD3B50F-DB49-40F6-A6EC-4503C6052F1A}"/>
              </a:ext>
            </a:extLst>
          </p:cNvPr>
          <p:cNvSpPr txBox="1"/>
          <p:nvPr/>
        </p:nvSpPr>
        <p:spPr>
          <a:xfrm rot="5400000">
            <a:off x="7148866" y="4874739"/>
            <a:ext cx="2422458" cy="307777"/>
          </a:xfrm>
          <a:prstGeom prst="rect">
            <a:avLst/>
          </a:prstGeom>
          <a:noFill/>
        </p:spPr>
        <p:txBody>
          <a:bodyPr wrap="none" rtlCol="0">
            <a:spAutoFit/>
          </a:bodyPr>
          <a:lstStyle/>
          <a:p>
            <a:r>
              <a:rPr lang="en-US" sz="1400" dirty="0"/>
              <a:t>image ©Alexander </a:t>
            </a:r>
            <a:r>
              <a:rPr lang="en-US" sz="1400" dirty="0" err="1"/>
              <a:t>Mosiychuk</a:t>
            </a:r>
            <a:endParaRPr lang="en-US" sz="1400" dirty="0"/>
          </a:p>
        </p:txBody>
      </p:sp>
      <p:sp>
        <p:nvSpPr>
          <p:cNvPr id="9" name="TextBox 8">
            <a:extLst>
              <a:ext uri="{FF2B5EF4-FFF2-40B4-BE49-F238E27FC236}">
                <a16:creationId xmlns:a16="http://schemas.microsoft.com/office/drawing/2014/main" id="{99B94FD2-BC7B-4C33-B475-D0F82BFD83DC}"/>
              </a:ext>
            </a:extLst>
          </p:cNvPr>
          <p:cNvSpPr txBox="1"/>
          <p:nvPr/>
        </p:nvSpPr>
        <p:spPr>
          <a:xfrm>
            <a:off x="445541" y="6009886"/>
            <a:ext cx="6135590" cy="646331"/>
          </a:xfrm>
          <a:prstGeom prst="rect">
            <a:avLst/>
          </a:prstGeom>
          <a:noFill/>
        </p:spPr>
        <p:txBody>
          <a:bodyPr wrap="none" rtlCol="0">
            <a:spAutoFit/>
          </a:bodyPr>
          <a:lstStyle/>
          <a:p>
            <a:r>
              <a:rPr lang="en-US" dirty="0"/>
              <a:t>(see </a:t>
            </a:r>
            <a:r>
              <a:rPr lang="en-US" dirty="0" err="1"/>
              <a:t>Bordnick</a:t>
            </a:r>
            <a:r>
              <a:rPr lang="en-US" dirty="0"/>
              <a:t> et al., 2012; Fulmer, 2018; </a:t>
            </a:r>
            <a:r>
              <a:rPr lang="en-US" dirty="0" err="1"/>
              <a:t>Fulvio</a:t>
            </a:r>
            <a:r>
              <a:rPr lang="en-US" dirty="0"/>
              <a:t> &amp; Rokers, 2020; </a:t>
            </a:r>
          </a:p>
          <a:p>
            <a:r>
              <a:rPr lang="en-US" dirty="0"/>
              <a:t>Hone-Blanchet et al., 2014; Metcalf et al, 2018) </a:t>
            </a:r>
          </a:p>
        </p:txBody>
      </p:sp>
      <p:sp>
        <p:nvSpPr>
          <p:cNvPr id="10" name="TextBox 9">
            <a:extLst>
              <a:ext uri="{FF2B5EF4-FFF2-40B4-BE49-F238E27FC236}">
                <a16:creationId xmlns:a16="http://schemas.microsoft.com/office/drawing/2014/main" id="{DE1161AF-0D95-40F5-BF9E-602701B37080}"/>
              </a:ext>
            </a:extLst>
          </p:cNvPr>
          <p:cNvSpPr txBox="1"/>
          <p:nvPr/>
        </p:nvSpPr>
        <p:spPr>
          <a:xfrm>
            <a:off x="4346388" y="3171206"/>
            <a:ext cx="3871381" cy="461665"/>
          </a:xfrm>
          <a:prstGeom prst="rect">
            <a:avLst/>
          </a:prstGeom>
          <a:noFill/>
        </p:spPr>
        <p:txBody>
          <a:bodyPr wrap="none" rtlCol="0">
            <a:spAutoFit/>
          </a:bodyPr>
          <a:lstStyle/>
          <a:p>
            <a:r>
              <a:rPr lang="en-US" sz="2400" dirty="0"/>
              <a:t>Cue Exposure Therapy (CET)</a:t>
            </a:r>
          </a:p>
        </p:txBody>
      </p:sp>
    </p:spTree>
    <p:extLst>
      <p:ext uri="{BB962C8B-B14F-4D97-AF65-F5344CB8AC3E}">
        <p14:creationId xmlns:p14="http://schemas.microsoft.com/office/powerpoint/2010/main" val="229010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of an arc moving from left to right with health &amp; wellness practices, universal, selective, and indicated  covered by a prevention arrow, then case identification, screening, SBIRT, assessment/diagnosis &amp; treatment planning, and treatment &amp; recovery interventions covered under treatment arrow, and under maintenance arrow is after care, relapse reduction, recovery support, and health &amp; wellness. Underneath is citation for it being adapted from the original IOM 1994 prevention arc">
            <a:extLst>
              <a:ext uri="{FF2B5EF4-FFF2-40B4-BE49-F238E27FC236}">
                <a16:creationId xmlns:a16="http://schemas.microsoft.com/office/drawing/2014/main" id="{889BD036-3C9C-40F5-B75B-64B44E9F2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43" y="1459653"/>
            <a:ext cx="8309113" cy="4705845"/>
          </a:xfrm>
          <a:prstGeom prst="rect">
            <a:avLst/>
          </a:prstGeom>
        </p:spPr>
      </p:pic>
      <p:sp>
        <p:nvSpPr>
          <p:cNvPr id="2" name="Title 1">
            <a:extLst>
              <a:ext uri="{FF2B5EF4-FFF2-40B4-BE49-F238E27FC236}">
                <a16:creationId xmlns:a16="http://schemas.microsoft.com/office/drawing/2014/main" id="{3AFBD1F9-0D96-48DC-8120-3BB8676D07F0}"/>
              </a:ext>
            </a:extLst>
          </p:cNvPr>
          <p:cNvSpPr>
            <a:spLocks noGrp="1"/>
          </p:cNvSpPr>
          <p:nvPr>
            <p:ph type="title"/>
          </p:nvPr>
        </p:nvSpPr>
        <p:spPr>
          <a:xfrm>
            <a:off x="1057520" y="276087"/>
            <a:ext cx="7028962" cy="1183566"/>
          </a:xfrm>
        </p:spPr>
        <p:txBody>
          <a:bodyPr anchor="b">
            <a:normAutofit/>
          </a:bodyPr>
          <a:lstStyle/>
          <a:p>
            <a:r>
              <a:rPr lang="en-US" sz="3600" dirty="0"/>
              <a:t>Social Work in Behavioral Health</a:t>
            </a:r>
          </a:p>
        </p:txBody>
      </p:sp>
      <p:sp>
        <p:nvSpPr>
          <p:cNvPr id="4" name="Slide Number Placeholder 3">
            <a:extLst>
              <a:ext uri="{FF2B5EF4-FFF2-40B4-BE49-F238E27FC236}">
                <a16:creationId xmlns:a16="http://schemas.microsoft.com/office/drawing/2014/main" id="{7A2039E0-91BC-4B3C-89B6-3CA9F082F44D}"/>
              </a:ext>
            </a:extLst>
          </p:cNvPr>
          <p:cNvSpPr>
            <a:spLocks noGrp="1"/>
          </p:cNvSpPr>
          <p:nvPr>
            <p:ph type="sldNum" sz="quarter" idx="12"/>
          </p:nvPr>
        </p:nvSpPr>
        <p:spPr>
          <a:xfrm>
            <a:off x="0" y="6629400"/>
            <a:ext cx="307802" cy="228600"/>
          </a:xfrm>
        </p:spPr>
        <p:txBody>
          <a:bodyPr anchor="ctr">
            <a:normAutofit/>
          </a:bodyPr>
          <a:lstStyle/>
          <a:p>
            <a:pPr>
              <a:spcAft>
                <a:spcPts val="600"/>
              </a:spcAft>
            </a:pPr>
            <a:fld id="{9CD8D479-8942-46E8-A226-A4E01F7A105C}" type="slidenum">
              <a:rPr lang="en-US" smtClean="0"/>
              <a:pPr>
                <a:spcAft>
                  <a:spcPts val="600"/>
                </a:spcAft>
              </a:pPr>
              <a:t>32</a:t>
            </a:fld>
            <a:endParaRPr lang="en-US"/>
          </a:p>
        </p:txBody>
      </p:sp>
      <p:sp>
        <p:nvSpPr>
          <p:cNvPr id="5" name="Date Placeholder 4">
            <a:extLst>
              <a:ext uri="{FF2B5EF4-FFF2-40B4-BE49-F238E27FC236}">
                <a16:creationId xmlns:a16="http://schemas.microsoft.com/office/drawing/2014/main" id="{256AA3E2-6107-4AB6-8E85-B50C7DB6C562}"/>
              </a:ext>
            </a:extLst>
          </p:cNvPr>
          <p:cNvSpPr>
            <a:spLocks noGrp="1"/>
          </p:cNvSpPr>
          <p:nvPr>
            <p:ph type="dt" sz="half" idx="10"/>
          </p:nvPr>
        </p:nvSpPr>
        <p:spPr>
          <a:xfrm>
            <a:off x="340052" y="6629400"/>
            <a:ext cx="750497" cy="228600"/>
          </a:xfrm>
        </p:spPr>
        <p:txBody>
          <a:bodyPr anchor="ctr">
            <a:normAutofit/>
          </a:bodyPr>
          <a:lstStyle/>
          <a:p>
            <a:pPr>
              <a:spcAft>
                <a:spcPts val="600"/>
              </a:spcAft>
            </a:pPr>
            <a:fld id="{8CBC4151-D429-490F-8B6F-CB9E6F3BB766}" type="datetime1">
              <a:rPr lang="en-US" smtClean="0"/>
              <a:pPr>
                <a:spcAft>
                  <a:spcPts val="600"/>
                </a:spcAft>
              </a:pPr>
              <a:t>9/4/2020</a:t>
            </a:fld>
            <a:endParaRPr lang="en-US"/>
          </a:p>
        </p:txBody>
      </p:sp>
      <p:sp>
        <p:nvSpPr>
          <p:cNvPr id="6" name="Footer Placeholder 5">
            <a:extLst>
              <a:ext uri="{FF2B5EF4-FFF2-40B4-BE49-F238E27FC236}">
                <a16:creationId xmlns:a16="http://schemas.microsoft.com/office/drawing/2014/main" id="{88430472-B9E1-44F2-A408-712783338E38}"/>
              </a:ext>
            </a:extLst>
          </p:cNvPr>
          <p:cNvSpPr>
            <a:spLocks noGrp="1"/>
          </p:cNvSpPr>
          <p:nvPr>
            <p:ph type="ftr" sz="quarter" idx="11"/>
          </p:nvPr>
        </p:nvSpPr>
        <p:spPr>
          <a:xfrm>
            <a:off x="1228288" y="6629400"/>
            <a:ext cx="6858194" cy="228600"/>
          </a:xfrm>
        </p:spPr>
        <p:txBody>
          <a:bodyPr anchor="ctr">
            <a:normAutofit/>
          </a:bodyPr>
          <a:lstStyle/>
          <a:p>
            <a:pPr>
              <a:spcAft>
                <a:spcPts val="600"/>
              </a:spcAft>
            </a:pPr>
            <a:r>
              <a:rPr lang="en-US"/>
              <a:t>Council on Social Work Education                                                                                                                                                                                                                       www.cswe.org</a:t>
            </a:r>
          </a:p>
        </p:txBody>
      </p:sp>
    </p:spTree>
    <p:extLst>
      <p:ext uri="{BB962C8B-B14F-4D97-AF65-F5344CB8AC3E}">
        <p14:creationId xmlns:p14="http://schemas.microsoft.com/office/powerpoint/2010/main" val="106303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p:txBody>
          <a:bodyPr>
            <a:normAutofit/>
          </a:bodyPr>
          <a:lstStyle/>
          <a:p>
            <a:r>
              <a:rPr lang="en-US" sz="3600" dirty="0"/>
              <a:t>Prevention</a:t>
            </a:r>
          </a:p>
        </p:txBody>
      </p:sp>
      <p:sp>
        <p:nvSpPr>
          <p:cNvPr id="3" name="Content Placeholder 2">
            <a:extLst>
              <a:ext uri="{FF2B5EF4-FFF2-40B4-BE49-F238E27FC236}">
                <a16:creationId xmlns:a16="http://schemas.microsoft.com/office/drawing/2014/main" id="{07DE81BF-950A-4CB6-A077-C6A16FECB0D9}"/>
              </a:ext>
            </a:extLst>
          </p:cNvPr>
          <p:cNvSpPr>
            <a:spLocks noGrp="1"/>
          </p:cNvSpPr>
          <p:nvPr>
            <p:ph idx="1"/>
          </p:nvPr>
        </p:nvSpPr>
        <p:spPr>
          <a:xfrm>
            <a:off x="590843" y="1738860"/>
            <a:ext cx="8107616" cy="4301372"/>
          </a:xfrm>
        </p:spPr>
        <p:txBody>
          <a:bodyPr>
            <a:normAutofit/>
          </a:bodyPr>
          <a:lstStyle/>
          <a:p>
            <a:pPr marL="0" indent="0">
              <a:buNone/>
            </a:pPr>
            <a:endParaRPr lang="en-US" sz="1800" dirty="0"/>
          </a:p>
          <a:p>
            <a:pPr marL="0" indent="0">
              <a:buNone/>
            </a:pPr>
            <a:r>
              <a:rPr lang="en-US" sz="3200" dirty="0"/>
              <a:t>	</a:t>
            </a:r>
            <a:endParaRPr lang="en-US" sz="1800" dirty="0"/>
          </a:p>
        </p:txBody>
      </p:sp>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33</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20FB7E97-ED05-44F1-A52F-6B36324A6C8A}"/>
              </a:ext>
            </a:extLst>
          </p:cNvPr>
          <p:cNvSpPr txBox="1"/>
          <p:nvPr/>
        </p:nvSpPr>
        <p:spPr>
          <a:xfrm>
            <a:off x="445541" y="6040232"/>
            <a:ext cx="6020110" cy="646331"/>
          </a:xfrm>
          <a:prstGeom prst="rect">
            <a:avLst/>
          </a:prstGeom>
          <a:noFill/>
        </p:spPr>
        <p:txBody>
          <a:bodyPr wrap="none" rtlCol="0">
            <a:spAutoFit/>
          </a:bodyPr>
          <a:lstStyle/>
          <a:p>
            <a:r>
              <a:rPr lang="en-US" dirty="0"/>
              <a:t>(see </a:t>
            </a:r>
            <a:r>
              <a:rPr lang="en-US" sz="1800" dirty="0"/>
              <a:t>Cavazos-</a:t>
            </a:r>
            <a:r>
              <a:rPr lang="en-US" sz="1800" dirty="0" err="1"/>
              <a:t>Rehg</a:t>
            </a:r>
            <a:r>
              <a:rPr lang="en-US" sz="1800" dirty="0"/>
              <a:t>  et al., 2015; </a:t>
            </a:r>
            <a:r>
              <a:rPr lang="en-US" dirty="0"/>
              <a:t>Chambers et al., 2005, p. 183; </a:t>
            </a:r>
          </a:p>
          <a:p>
            <a:r>
              <a:rPr lang="en-US" dirty="0"/>
              <a:t>Young et al., 2015)</a:t>
            </a:r>
          </a:p>
        </p:txBody>
      </p:sp>
      <p:sp>
        <p:nvSpPr>
          <p:cNvPr id="8" name="Speech Bubble: Rectangle with Corners Rounded 7">
            <a:extLst>
              <a:ext uri="{FF2B5EF4-FFF2-40B4-BE49-F238E27FC236}">
                <a16:creationId xmlns:a16="http://schemas.microsoft.com/office/drawing/2014/main" id="{173E1DFF-E8BC-4E3F-9BE6-F1557E0FDB20}"/>
              </a:ext>
            </a:extLst>
          </p:cNvPr>
          <p:cNvSpPr/>
          <p:nvPr/>
        </p:nvSpPr>
        <p:spPr>
          <a:xfrm>
            <a:off x="2783014" y="1837805"/>
            <a:ext cx="5050301" cy="357825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Nobody reads books anymore</a:t>
            </a:r>
            <a:endParaRPr lang="en-US" b="1" dirty="0"/>
          </a:p>
        </p:txBody>
      </p:sp>
    </p:spTree>
    <p:extLst>
      <p:ext uri="{BB962C8B-B14F-4D97-AF65-F5344CB8AC3E}">
        <p14:creationId xmlns:p14="http://schemas.microsoft.com/office/powerpoint/2010/main" val="407768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CE43B-EC84-492B-8210-7F02C088591C}"/>
              </a:ext>
            </a:extLst>
          </p:cNvPr>
          <p:cNvSpPr>
            <a:spLocks noGrp="1"/>
          </p:cNvSpPr>
          <p:nvPr>
            <p:ph type="sldNum" sz="quarter" idx="12"/>
          </p:nvPr>
        </p:nvSpPr>
        <p:spPr/>
        <p:txBody>
          <a:bodyPr/>
          <a:lstStyle/>
          <a:p>
            <a:fld id="{9CD8D479-8942-46E8-A226-A4E01F7A105C}" type="slidenum">
              <a:rPr lang="en-US" smtClean="0"/>
              <a:t>34</a:t>
            </a:fld>
            <a:endParaRPr lang="en-US"/>
          </a:p>
        </p:txBody>
      </p:sp>
      <p:sp>
        <p:nvSpPr>
          <p:cNvPr id="5" name="Date Placeholder 4">
            <a:extLst>
              <a:ext uri="{FF2B5EF4-FFF2-40B4-BE49-F238E27FC236}">
                <a16:creationId xmlns:a16="http://schemas.microsoft.com/office/drawing/2014/main" id="{EE8D2819-30E8-4999-8D47-FA1D7626428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15FCDDB1-091E-402F-A6F1-0CAA7F1E7A32}"/>
              </a:ext>
            </a:extLst>
          </p:cNvPr>
          <p:cNvSpPr>
            <a:spLocks noGrp="1"/>
          </p:cNvSpPr>
          <p:nvPr>
            <p:ph type="ftr" sz="quarter" idx="11"/>
          </p:nvPr>
        </p:nvSpPr>
        <p:spPr/>
        <p:txBody>
          <a:bodyPr/>
          <a:lstStyle/>
          <a:p>
            <a:r>
              <a:rPr lang="en-US"/>
              <a:t>Council on Social Work Education                                                                                                                                                                                                                       www.cswe.org</a:t>
            </a:r>
            <a:endParaRPr lang="en-US" dirty="0"/>
          </a:p>
        </p:txBody>
      </p:sp>
      <p:sp>
        <p:nvSpPr>
          <p:cNvPr id="9" name="Speech Bubble: Rectangle with Corners Rounded 8">
            <a:extLst>
              <a:ext uri="{FF2B5EF4-FFF2-40B4-BE49-F238E27FC236}">
                <a16:creationId xmlns:a16="http://schemas.microsoft.com/office/drawing/2014/main" id="{1BBD0A59-F5A4-4FDB-ADEE-8F34836C538A}"/>
              </a:ext>
            </a:extLst>
          </p:cNvPr>
          <p:cNvSpPr/>
          <p:nvPr/>
        </p:nvSpPr>
        <p:spPr>
          <a:xfrm>
            <a:off x="1057518" y="1407841"/>
            <a:ext cx="6187344" cy="4042318"/>
          </a:xfrm>
          <a:prstGeom prst="wedgeRoundRectCallou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Audience members may not believe a message unless it comes from a person or group they trust</a:t>
            </a:r>
          </a:p>
        </p:txBody>
      </p:sp>
      <p:sp>
        <p:nvSpPr>
          <p:cNvPr id="13" name="TextBox 12">
            <a:extLst>
              <a:ext uri="{FF2B5EF4-FFF2-40B4-BE49-F238E27FC236}">
                <a16:creationId xmlns:a16="http://schemas.microsoft.com/office/drawing/2014/main" id="{04365163-0284-4038-8D84-612CCF31FD13}"/>
              </a:ext>
            </a:extLst>
          </p:cNvPr>
          <p:cNvSpPr txBox="1"/>
          <p:nvPr/>
        </p:nvSpPr>
        <p:spPr>
          <a:xfrm>
            <a:off x="476150" y="6186683"/>
            <a:ext cx="2667205" cy="369332"/>
          </a:xfrm>
          <a:prstGeom prst="rect">
            <a:avLst/>
          </a:prstGeom>
          <a:noFill/>
        </p:spPr>
        <p:txBody>
          <a:bodyPr wrap="none" rtlCol="0">
            <a:spAutoFit/>
          </a:bodyPr>
          <a:lstStyle/>
          <a:p>
            <a:r>
              <a:rPr lang="en-US" sz="1800" dirty="0"/>
              <a:t>(see SAMHSA, 2017, p. 23)</a:t>
            </a:r>
            <a:endParaRPr lang="en-US" dirty="0"/>
          </a:p>
        </p:txBody>
      </p:sp>
    </p:spTree>
    <p:extLst>
      <p:ext uri="{BB962C8B-B14F-4D97-AF65-F5344CB8AC3E}">
        <p14:creationId xmlns:p14="http://schemas.microsoft.com/office/powerpoint/2010/main" val="182958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CE43B-EC84-492B-8210-7F02C088591C}"/>
              </a:ext>
            </a:extLst>
          </p:cNvPr>
          <p:cNvSpPr>
            <a:spLocks noGrp="1"/>
          </p:cNvSpPr>
          <p:nvPr>
            <p:ph type="sldNum" sz="quarter" idx="12"/>
          </p:nvPr>
        </p:nvSpPr>
        <p:spPr/>
        <p:txBody>
          <a:bodyPr/>
          <a:lstStyle/>
          <a:p>
            <a:fld id="{9CD8D479-8942-46E8-A226-A4E01F7A105C}" type="slidenum">
              <a:rPr lang="en-US" smtClean="0"/>
              <a:t>35</a:t>
            </a:fld>
            <a:endParaRPr lang="en-US"/>
          </a:p>
        </p:txBody>
      </p:sp>
      <p:sp>
        <p:nvSpPr>
          <p:cNvPr id="5" name="Date Placeholder 4">
            <a:extLst>
              <a:ext uri="{FF2B5EF4-FFF2-40B4-BE49-F238E27FC236}">
                <a16:creationId xmlns:a16="http://schemas.microsoft.com/office/drawing/2014/main" id="{EE8D2819-30E8-4999-8D47-FA1D7626428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15FCDDB1-091E-402F-A6F1-0CAA7F1E7A32}"/>
              </a:ext>
            </a:extLst>
          </p:cNvPr>
          <p:cNvSpPr>
            <a:spLocks noGrp="1"/>
          </p:cNvSpPr>
          <p:nvPr>
            <p:ph type="ftr" sz="quarter" idx="11"/>
          </p:nvPr>
        </p:nvSpPr>
        <p:spPr/>
        <p:txBody>
          <a:bodyPr/>
          <a:lstStyle/>
          <a:p>
            <a:r>
              <a:rPr lang="en-US" dirty="0"/>
              <a:t>Council on Social Work Education                                                                                                                                                                                                                       www.cswe.org</a:t>
            </a:r>
          </a:p>
        </p:txBody>
      </p:sp>
      <p:sp>
        <p:nvSpPr>
          <p:cNvPr id="11" name="Speech Bubble: Rectangle with Corners Rounded 10">
            <a:extLst>
              <a:ext uri="{FF2B5EF4-FFF2-40B4-BE49-F238E27FC236}">
                <a16:creationId xmlns:a16="http://schemas.microsoft.com/office/drawing/2014/main" id="{451047EF-8883-4C7B-A2C6-6F1B585D4942}"/>
              </a:ext>
            </a:extLst>
          </p:cNvPr>
          <p:cNvSpPr/>
          <p:nvPr/>
        </p:nvSpPr>
        <p:spPr>
          <a:xfrm>
            <a:off x="1329700" y="867870"/>
            <a:ext cx="6995931" cy="4620682"/>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The best information may fall short of your aims unless people understand and see it as new, interesting, acceptable, and in line with what they already know</a:t>
            </a:r>
          </a:p>
        </p:txBody>
      </p:sp>
      <p:sp>
        <p:nvSpPr>
          <p:cNvPr id="8" name="TextBox 7">
            <a:extLst>
              <a:ext uri="{FF2B5EF4-FFF2-40B4-BE49-F238E27FC236}">
                <a16:creationId xmlns:a16="http://schemas.microsoft.com/office/drawing/2014/main" id="{0663ACF3-EB83-45CB-9393-F2B2954022E8}"/>
              </a:ext>
            </a:extLst>
          </p:cNvPr>
          <p:cNvSpPr txBox="1"/>
          <p:nvPr/>
        </p:nvSpPr>
        <p:spPr>
          <a:xfrm>
            <a:off x="476150" y="6186683"/>
            <a:ext cx="6639382" cy="369332"/>
          </a:xfrm>
          <a:prstGeom prst="rect">
            <a:avLst/>
          </a:prstGeom>
          <a:noFill/>
        </p:spPr>
        <p:txBody>
          <a:bodyPr wrap="none" rtlCol="0">
            <a:spAutoFit/>
          </a:bodyPr>
          <a:lstStyle/>
          <a:p>
            <a:r>
              <a:rPr lang="en-US" sz="1800" dirty="0"/>
              <a:t>(see Chambers et al, 2005; Hopson et al, 2015; SAMHSA, 2017, p. 24)</a:t>
            </a:r>
            <a:endParaRPr lang="en-US" dirty="0"/>
          </a:p>
        </p:txBody>
      </p:sp>
    </p:spTree>
    <p:extLst>
      <p:ext uri="{BB962C8B-B14F-4D97-AF65-F5344CB8AC3E}">
        <p14:creationId xmlns:p14="http://schemas.microsoft.com/office/powerpoint/2010/main" val="207997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41AC-D8F4-477F-91D9-E39B50FEAA0F}"/>
              </a:ext>
            </a:extLst>
          </p:cNvPr>
          <p:cNvSpPr>
            <a:spLocks noGrp="1"/>
          </p:cNvSpPr>
          <p:nvPr>
            <p:ph type="title"/>
          </p:nvPr>
        </p:nvSpPr>
        <p:spPr/>
        <p:txBody>
          <a:bodyPr>
            <a:normAutofit/>
          </a:bodyPr>
          <a:lstStyle/>
          <a:p>
            <a:r>
              <a:rPr lang="en-US" sz="3600" dirty="0"/>
              <a:t>Prevention Effectiveness</a:t>
            </a:r>
          </a:p>
        </p:txBody>
      </p:sp>
      <p:sp>
        <p:nvSpPr>
          <p:cNvPr id="3" name="Content Placeholder 2">
            <a:extLst>
              <a:ext uri="{FF2B5EF4-FFF2-40B4-BE49-F238E27FC236}">
                <a16:creationId xmlns:a16="http://schemas.microsoft.com/office/drawing/2014/main" id="{5EC333F5-C071-4CF6-B464-735ECF26577E}"/>
              </a:ext>
            </a:extLst>
          </p:cNvPr>
          <p:cNvSpPr>
            <a:spLocks noGrp="1"/>
          </p:cNvSpPr>
          <p:nvPr>
            <p:ph idx="1"/>
          </p:nvPr>
        </p:nvSpPr>
        <p:spPr>
          <a:xfrm>
            <a:off x="1057520" y="2224311"/>
            <a:ext cx="4696166" cy="3640431"/>
          </a:xfrm>
        </p:spPr>
        <p:txBody>
          <a:bodyPr/>
          <a:lstStyle/>
          <a:p>
            <a:pPr>
              <a:buClr>
                <a:srgbClr val="FF0000"/>
              </a:buClr>
              <a:buFont typeface="Wingdings" panose="05000000000000000000" pitchFamily="2" charset="2"/>
              <a:buChar char="Ø"/>
            </a:pPr>
            <a:r>
              <a:rPr lang="en-US" sz="3200" dirty="0"/>
              <a:t>Intervention fidelity</a:t>
            </a:r>
          </a:p>
          <a:p>
            <a:pPr>
              <a:buClr>
                <a:srgbClr val="FF0000"/>
              </a:buClr>
              <a:buFont typeface="Wingdings" panose="05000000000000000000" pitchFamily="2" charset="2"/>
              <a:buChar char="Ø"/>
            </a:pPr>
            <a:r>
              <a:rPr lang="en-US" sz="3200" dirty="0"/>
              <a:t>Flexible/individualized</a:t>
            </a:r>
          </a:p>
          <a:p>
            <a:pPr>
              <a:buClr>
                <a:srgbClr val="FF0000"/>
              </a:buClr>
              <a:buFont typeface="Wingdings" panose="05000000000000000000" pitchFamily="2" charset="2"/>
              <a:buChar char="Ø"/>
            </a:pPr>
            <a:r>
              <a:rPr lang="en-US" sz="3200" dirty="0"/>
              <a:t>Cultural relevance</a:t>
            </a:r>
          </a:p>
          <a:p>
            <a:pPr>
              <a:buClr>
                <a:srgbClr val="FF0000"/>
              </a:buClr>
              <a:buFont typeface="Wingdings" panose="05000000000000000000" pitchFamily="2" charset="2"/>
              <a:buChar char="Ø"/>
            </a:pPr>
            <a:r>
              <a:rPr lang="en-US" sz="3200" dirty="0"/>
              <a:t>Interactive/skills practice</a:t>
            </a:r>
          </a:p>
          <a:p>
            <a:endParaRPr lang="en-US" dirty="0"/>
          </a:p>
        </p:txBody>
      </p:sp>
      <p:sp>
        <p:nvSpPr>
          <p:cNvPr id="4" name="Slide Number Placeholder 3">
            <a:extLst>
              <a:ext uri="{FF2B5EF4-FFF2-40B4-BE49-F238E27FC236}">
                <a16:creationId xmlns:a16="http://schemas.microsoft.com/office/drawing/2014/main" id="{A41983EA-F935-4F3A-A70E-9F6589F355C3}"/>
              </a:ext>
            </a:extLst>
          </p:cNvPr>
          <p:cNvSpPr>
            <a:spLocks noGrp="1"/>
          </p:cNvSpPr>
          <p:nvPr>
            <p:ph type="sldNum" sz="quarter" idx="12"/>
          </p:nvPr>
        </p:nvSpPr>
        <p:spPr/>
        <p:txBody>
          <a:bodyPr/>
          <a:lstStyle/>
          <a:p>
            <a:fld id="{9CD8D479-8942-46E8-A226-A4E01F7A105C}" type="slidenum">
              <a:rPr lang="en-US" smtClean="0"/>
              <a:t>36</a:t>
            </a:fld>
            <a:endParaRPr lang="en-US"/>
          </a:p>
        </p:txBody>
      </p:sp>
      <p:sp>
        <p:nvSpPr>
          <p:cNvPr id="5" name="Date Placeholder 4">
            <a:extLst>
              <a:ext uri="{FF2B5EF4-FFF2-40B4-BE49-F238E27FC236}">
                <a16:creationId xmlns:a16="http://schemas.microsoft.com/office/drawing/2014/main" id="{233CCA07-BCF5-4B0B-A357-515A5BF13AB5}"/>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58BE4F3-B729-4B91-99A5-1F4EC0DEFE5F}"/>
              </a:ext>
            </a:extLst>
          </p:cNvPr>
          <p:cNvSpPr>
            <a:spLocks noGrp="1"/>
          </p:cNvSpPr>
          <p:nvPr>
            <p:ph type="ftr" sz="quarter" idx="11"/>
          </p:nvPr>
        </p:nvSpPr>
        <p:spPr/>
        <p:txBody>
          <a:bodyPr/>
          <a:lstStyle/>
          <a:p>
            <a:r>
              <a:rPr lang="en-US"/>
              <a:t>Council on Social Work Education                                                                                                                                                                                                                       www.cswe.org</a:t>
            </a:r>
            <a:endParaRPr lang="en-US" dirty="0"/>
          </a:p>
        </p:txBody>
      </p:sp>
      <p:sp>
        <p:nvSpPr>
          <p:cNvPr id="14" name="TextBox 13">
            <a:extLst>
              <a:ext uri="{FF2B5EF4-FFF2-40B4-BE49-F238E27FC236}">
                <a16:creationId xmlns:a16="http://schemas.microsoft.com/office/drawing/2014/main" id="{7F5DE682-DE0C-49DC-9090-9E735AADC9BA}"/>
              </a:ext>
            </a:extLst>
          </p:cNvPr>
          <p:cNvSpPr txBox="1"/>
          <p:nvPr/>
        </p:nvSpPr>
        <p:spPr>
          <a:xfrm>
            <a:off x="445541" y="6260068"/>
            <a:ext cx="3731791" cy="369332"/>
          </a:xfrm>
          <a:prstGeom prst="rect">
            <a:avLst/>
          </a:prstGeom>
          <a:noFill/>
        </p:spPr>
        <p:txBody>
          <a:bodyPr wrap="none" rtlCol="0">
            <a:spAutoFit/>
          </a:bodyPr>
          <a:lstStyle/>
          <a:p>
            <a:r>
              <a:rPr lang="en-US" dirty="0"/>
              <a:t>(see Hopson, </a:t>
            </a:r>
            <a:r>
              <a:rPr lang="en-US" dirty="0" err="1"/>
              <a:t>Wodarski</a:t>
            </a:r>
            <a:r>
              <a:rPr lang="en-US" dirty="0"/>
              <a:t>, &amp; Tang, 2015)</a:t>
            </a:r>
          </a:p>
        </p:txBody>
      </p:sp>
    </p:spTree>
    <p:extLst>
      <p:ext uri="{BB962C8B-B14F-4D97-AF65-F5344CB8AC3E}">
        <p14:creationId xmlns:p14="http://schemas.microsoft.com/office/powerpoint/2010/main" val="427183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FA8F-6504-4B9C-9D0E-032D286D9002}"/>
              </a:ext>
            </a:extLst>
          </p:cNvPr>
          <p:cNvSpPr>
            <a:spLocks noGrp="1"/>
          </p:cNvSpPr>
          <p:nvPr>
            <p:ph type="title"/>
          </p:nvPr>
        </p:nvSpPr>
        <p:spPr/>
        <p:txBody>
          <a:bodyPr>
            <a:normAutofit/>
          </a:bodyPr>
          <a:lstStyle/>
          <a:p>
            <a:r>
              <a:rPr lang="en-US" sz="3600" dirty="0"/>
              <a:t>Screening &amp; Brief Intervention</a:t>
            </a:r>
          </a:p>
        </p:txBody>
      </p:sp>
      <p:sp>
        <p:nvSpPr>
          <p:cNvPr id="4" name="Slide Number Placeholder 3">
            <a:extLst>
              <a:ext uri="{FF2B5EF4-FFF2-40B4-BE49-F238E27FC236}">
                <a16:creationId xmlns:a16="http://schemas.microsoft.com/office/drawing/2014/main" id="{FED6DD63-541C-4844-915F-C0B1DC4771FD}"/>
              </a:ext>
            </a:extLst>
          </p:cNvPr>
          <p:cNvSpPr>
            <a:spLocks noGrp="1"/>
          </p:cNvSpPr>
          <p:nvPr>
            <p:ph type="sldNum" sz="quarter" idx="12"/>
          </p:nvPr>
        </p:nvSpPr>
        <p:spPr/>
        <p:txBody>
          <a:bodyPr/>
          <a:lstStyle/>
          <a:p>
            <a:fld id="{9CD8D479-8942-46E8-A226-A4E01F7A105C}" type="slidenum">
              <a:rPr lang="en-US" smtClean="0"/>
              <a:t>37</a:t>
            </a:fld>
            <a:endParaRPr lang="en-US"/>
          </a:p>
        </p:txBody>
      </p:sp>
      <p:sp>
        <p:nvSpPr>
          <p:cNvPr id="5" name="Date Placeholder 4">
            <a:extLst>
              <a:ext uri="{FF2B5EF4-FFF2-40B4-BE49-F238E27FC236}">
                <a16:creationId xmlns:a16="http://schemas.microsoft.com/office/drawing/2014/main" id="{393B919B-845F-4E83-A3DB-DB6394CCCFCB}"/>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8133CB0-21DB-44EF-A63C-AA9F624F464B}"/>
              </a:ext>
            </a:extLst>
          </p:cNvPr>
          <p:cNvSpPr>
            <a:spLocks noGrp="1"/>
          </p:cNvSpPr>
          <p:nvPr>
            <p:ph type="ftr" sz="quarter" idx="11"/>
          </p:nvPr>
        </p:nvSpPr>
        <p:spPr/>
        <p:txBody>
          <a:bodyPr/>
          <a:lstStyle/>
          <a:p>
            <a:r>
              <a:rPr lang="en-US"/>
              <a:t>Council on Social Work Education                                                                                                                                                                                                                       www.cswe.org</a:t>
            </a:r>
            <a:endParaRPr lang="en-US" dirty="0"/>
          </a:p>
        </p:txBody>
      </p:sp>
      <p:pic>
        <p:nvPicPr>
          <p:cNvPr id="11" name="Picture 10">
            <a:extLst>
              <a:ext uri="{FF2B5EF4-FFF2-40B4-BE49-F238E27FC236}">
                <a16:creationId xmlns:a16="http://schemas.microsoft.com/office/drawing/2014/main" id="{190E13AC-71F7-44F9-B366-C8C82FE8E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70" y="1530889"/>
            <a:ext cx="6518939" cy="4735150"/>
          </a:xfrm>
          <a:prstGeom prst="rect">
            <a:avLst/>
          </a:prstGeom>
        </p:spPr>
      </p:pic>
      <p:sp>
        <p:nvSpPr>
          <p:cNvPr id="12" name="Oval 11">
            <a:extLst>
              <a:ext uri="{FF2B5EF4-FFF2-40B4-BE49-F238E27FC236}">
                <a16:creationId xmlns:a16="http://schemas.microsoft.com/office/drawing/2014/main" id="{E5355C9B-9359-4D97-8832-8E17D012D18D}"/>
              </a:ext>
            </a:extLst>
          </p:cNvPr>
          <p:cNvSpPr/>
          <p:nvPr/>
        </p:nvSpPr>
        <p:spPr>
          <a:xfrm rot="19586809">
            <a:off x="2291702" y="2179171"/>
            <a:ext cx="1446181" cy="3824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A806BF-67AE-46DE-8473-737600EDDF56}"/>
              </a:ext>
            </a:extLst>
          </p:cNvPr>
          <p:cNvSpPr txBox="1"/>
          <p:nvPr/>
        </p:nvSpPr>
        <p:spPr>
          <a:xfrm>
            <a:off x="487744" y="6062874"/>
            <a:ext cx="6273962" cy="646331"/>
          </a:xfrm>
          <a:prstGeom prst="rect">
            <a:avLst/>
          </a:prstGeom>
          <a:noFill/>
        </p:spPr>
        <p:txBody>
          <a:bodyPr wrap="none" rtlCol="0">
            <a:spAutoFit/>
          </a:bodyPr>
          <a:lstStyle/>
          <a:p>
            <a:r>
              <a:rPr lang="en-US" dirty="0"/>
              <a:t>(see  </a:t>
            </a:r>
            <a:r>
              <a:rPr lang="en-US" dirty="0" err="1"/>
              <a:t>Cadigan</a:t>
            </a:r>
            <a:r>
              <a:rPr lang="en-US" dirty="0"/>
              <a:t> et al, 2015; Dotson et al, 2015; </a:t>
            </a:r>
            <a:r>
              <a:rPr lang="en-US" dirty="0" err="1"/>
              <a:t>Kaner</a:t>
            </a:r>
            <a:r>
              <a:rPr lang="en-US" dirty="0"/>
              <a:t> et al., 2017; </a:t>
            </a:r>
          </a:p>
          <a:p>
            <a:r>
              <a:rPr lang="en-US" dirty="0"/>
              <a:t>Leeman et al, 2015; </a:t>
            </a:r>
            <a:r>
              <a:rPr lang="en-US" dirty="0" err="1"/>
              <a:t>Nesv</a:t>
            </a:r>
            <a:r>
              <a:rPr lang="en-US" sz="1800" dirty="0" err="1"/>
              <a:t>å</a:t>
            </a:r>
            <a:r>
              <a:rPr lang="en-US" dirty="0" err="1"/>
              <a:t>g</a:t>
            </a:r>
            <a:r>
              <a:rPr lang="en-US" dirty="0"/>
              <a:t> &amp; McKay, 2018; </a:t>
            </a:r>
            <a:r>
              <a:rPr lang="en-US" dirty="0" err="1"/>
              <a:t>Wodarski</a:t>
            </a:r>
            <a:r>
              <a:rPr lang="en-US" dirty="0"/>
              <a:t> et al, 2012)</a:t>
            </a:r>
          </a:p>
        </p:txBody>
      </p:sp>
    </p:spTree>
    <p:extLst>
      <p:ext uri="{BB962C8B-B14F-4D97-AF65-F5344CB8AC3E}">
        <p14:creationId xmlns:p14="http://schemas.microsoft.com/office/powerpoint/2010/main" val="3210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AB19-6B74-4C66-A1DA-2D424CCD4047}"/>
              </a:ext>
            </a:extLst>
          </p:cNvPr>
          <p:cNvSpPr>
            <a:spLocks noGrp="1"/>
          </p:cNvSpPr>
          <p:nvPr>
            <p:ph type="title"/>
          </p:nvPr>
        </p:nvSpPr>
        <p:spPr/>
        <p:txBody>
          <a:bodyPr>
            <a:normAutofit/>
          </a:bodyPr>
          <a:lstStyle/>
          <a:p>
            <a:r>
              <a:rPr lang="en-US" sz="3600" dirty="0"/>
              <a:t>Screening &amp; Brief Intervention</a:t>
            </a:r>
          </a:p>
        </p:txBody>
      </p:sp>
      <p:sp>
        <p:nvSpPr>
          <p:cNvPr id="4" name="Slide Number Placeholder 3">
            <a:extLst>
              <a:ext uri="{FF2B5EF4-FFF2-40B4-BE49-F238E27FC236}">
                <a16:creationId xmlns:a16="http://schemas.microsoft.com/office/drawing/2014/main" id="{F76D9D4B-56DA-4707-AD81-254A09580667}"/>
              </a:ext>
            </a:extLst>
          </p:cNvPr>
          <p:cNvSpPr>
            <a:spLocks noGrp="1"/>
          </p:cNvSpPr>
          <p:nvPr>
            <p:ph type="sldNum" sz="quarter" idx="12"/>
          </p:nvPr>
        </p:nvSpPr>
        <p:spPr/>
        <p:txBody>
          <a:bodyPr/>
          <a:lstStyle/>
          <a:p>
            <a:fld id="{9CD8D479-8942-46E8-A226-A4E01F7A105C}" type="slidenum">
              <a:rPr lang="en-US" smtClean="0"/>
              <a:t>38</a:t>
            </a:fld>
            <a:endParaRPr lang="en-US"/>
          </a:p>
        </p:txBody>
      </p:sp>
      <p:sp>
        <p:nvSpPr>
          <p:cNvPr id="5" name="Date Placeholder 4">
            <a:extLst>
              <a:ext uri="{FF2B5EF4-FFF2-40B4-BE49-F238E27FC236}">
                <a16:creationId xmlns:a16="http://schemas.microsoft.com/office/drawing/2014/main" id="{5A807579-90CF-435D-8459-95B255C5B0E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A449F889-B328-4D7B-BE43-0755793D1DC9}"/>
              </a:ext>
            </a:extLst>
          </p:cNvPr>
          <p:cNvSpPr>
            <a:spLocks noGrp="1"/>
          </p:cNvSpPr>
          <p:nvPr>
            <p:ph type="ftr" sz="quarter" idx="11"/>
          </p:nvPr>
        </p:nvSpPr>
        <p:spPr/>
        <p:txBody>
          <a:bodyPr/>
          <a:lstStyle/>
          <a:p>
            <a:r>
              <a:rPr lang="en-US"/>
              <a:t>Council on Social Work Education                                                                                                                                                                                                                       www.cswe.org</a:t>
            </a:r>
            <a:endParaRPr lang="en-US" dirty="0"/>
          </a:p>
        </p:txBody>
      </p:sp>
      <p:graphicFrame>
        <p:nvGraphicFramePr>
          <p:cNvPr id="3" name="Object 2">
            <a:extLst>
              <a:ext uri="{FF2B5EF4-FFF2-40B4-BE49-F238E27FC236}">
                <a16:creationId xmlns:a16="http://schemas.microsoft.com/office/drawing/2014/main" id="{7DD40A41-B807-4C2E-9E13-3E51F2ED762A}"/>
              </a:ext>
            </a:extLst>
          </p:cNvPr>
          <p:cNvGraphicFramePr>
            <a:graphicFrameLocks noChangeAspect="1"/>
          </p:cNvGraphicFramePr>
          <p:nvPr>
            <p:extLst>
              <p:ext uri="{D42A27DB-BD31-4B8C-83A1-F6EECF244321}">
                <p14:modId xmlns:p14="http://schemas.microsoft.com/office/powerpoint/2010/main" val="1038476672"/>
              </p:ext>
            </p:extLst>
          </p:nvPr>
        </p:nvGraphicFramePr>
        <p:xfrm>
          <a:off x="1456214" y="3085413"/>
          <a:ext cx="5459413" cy="1574800"/>
        </p:xfrm>
        <a:graphic>
          <a:graphicData uri="http://schemas.openxmlformats.org/presentationml/2006/ole">
            <mc:AlternateContent xmlns:mc="http://schemas.openxmlformats.org/markup-compatibility/2006">
              <mc:Choice xmlns:v="urn:schemas-microsoft-com:vml" Requires="v">
                <p:oleObj spid="_x0000_s5542" r:id="rId4" imgW="5460120" imgH="1574280" progId="">
                  <p:embed/>
                </p:oleObj>
              </mc:Choice>
              <mc:Fallback>
                <p:oleObj r:id="rId4" imgW="5460120" imgH="1574280" progId="">
                  <p:embed/>
                  <p:pic>
                    <p:nvPicPr>
                      <p:cNvPr id="0" name=""/>
                      <p:cNvPicPr/>
                      <p:nvPr/>
                    </p:nvPicPr>
                    <p:blipFill>
                      <a:blip r:embed="rId5"/>
                      <a:stretch>
                        <a:fillRect/>
                      </a:stretch>
                    </p:blipFill>
                    <p:spPr>
                      <a:xfrm>
                        <a:off x="1456214" y="3085413"/>
                        <a:ext cx="5459413" cy="1574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870F7A-4F8E-4E4B-8093-BE3354022638}"/>
              </a:ext>
            </a:extLst>
          </p:cNvPr>
          <p:cNvGraphicFramePr>
            <a:graphicFrameLocks noChangeAspect="1"/>
          </p:cNvGraphicFramePr>
          <p:nvPr>
            <p:extLst>
              <p:ext uri="{D42A27DB-BD31-4B8C-83A1-F6EECF244321}">
                <p14:modId xmlns:p14="http://schemas.microsoft.com/office/powerpoint/2010/main" val="2453260144"/>
              </p:ext>
            </p:extLst>
          </p:nvPr>
        </p:nvGraphicFramePr>
        <p:xfrm>
          <a:off x="188657" y="1692723"/>
          <a:ext cx="8401671" cy="1463728"/>
        </p:xfrm>
        <a:graphic>
          <a:graphicData uri="http://schemas.openxmlformats.org/presentationml/2006/ole">
            <mc:AlternateContent xmlns:mc="http://schemas.openxmlformats.org/markup-compatibility/2006">
              <mc:Choice xmlns:v="urn:schemas-microsoft-com:vml" Requires="v">
                <p:oleObj spid="_x0000_s5543" r:id="rId6" imgW="15796800" imgH="2755440" progId="">
                  <p:embed/>
                </p:oleObj>
              </mc:Choice>
              <mc:Fallback>
                <p:oleObj r:id="rId6" imgW="15796800" imgH="2755440" progId="">
                  <p:embed/>
                  <p:pic>
                    <p:nvPicPr>
                      <p:cNvPr id="0" name=""/>
                      <p:cNvPicPr/>
                      <p:nvPr/>
                    </p:nvPicPr>
                    <p:blipFill>
                      <a:blip r:embed="rId7"/>
                      <a:stretch>
                        <a:fillRect/>
                      </a:stretch>
                    </p:blipFill>
                    <p:spPr>
                      <a:xfrm>
                        <a:off x="188657" y="1692723"/>
                        <a:ext cx="8401671" cy="146372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49B1993F-3662-4894-B366-52743B0DCEAE}"/>
              </a:ext>
            </a:extLst>
          </p:cNvPr>
          <p:cNvSpPr/>
          <p:nvPr/>
        </p:nvSpPr>
        <p:spPr>
          <a:xfrm>
            <a:off x="2481415" y="2673798"/>
            <a:ext cx="6108913" cy="437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8"/>
              </a:rPr>
              <a:t>https://www.asam.org/</a:t>
            </a:r>
            <a:endParaRPr lang="en-US" dirty="0"/>
          </a:p>
        </p:txBody>
      </p:sp>
      <p:sp>
        <p:nvSpPr>
          <p:cNvPr id="12" name="TextBox 11">
            <a:extLst>
              <a:ext uri="{FF2B5EF4-FFF2-40B4-BE49-F238E27FC236}">
                <a16:creationId xmlns:a16="http://schemas.microsoft.com/office/drawing/2014/main" id="{24493CA3-AA95-4CD7-A3D7-527BF4702E3A}"/>
              </a:ext>
            </a:extLst>
          </p:cNvPr>
          <p:cNvSpPr txBox="1"/>
          <p:nvPr/>
        </p:nvSpPr>
        <p:spPr>
          <a:xfrm>
            <a:off x="625453" y="2667242"/>
            <a:ext cx="2433680" cy="369332"/>
          </a:xfrm>
          <a:prstGeom prst="rect">
            <a:avLst/>
          </a:prstGeom>
          <a:noFill/>
        </p:spPr>
        <p:txBody>
          <a:bodyPr wrap="none" rtlCol="0">
            <a:spAutoFit/>
          </a:bodyPr>
          <a:lstStyle/>
          <a:p>
            <a:r>
              <a:rPr lang="en-US" dirty="0">
                <a:solidFill>
                  <a:srgbClr val="92D050"/>
                </a:solidFill>
                <a:hlinkClick r:id="rId9">
                  <a:extLst>
                    <a:ext uri="{A12FA001-AC4F-418D-AE19-62706E023703}">
                      <ahyp:hlinkClr xmlns:ahyp="http://schemas.microsoft.com/office/drawing/2018/hyperlinkcolor" val="tx"/>
                    </a:ext>
                  </a:extLst>
                </a:hlinkClick>
              </a:rPr>
              <a:t>https://auditscreen.org/</a:t>
            </a:r>
            <a:endParaRPr lang="en-US" dirty="0">
              <a:solidFill>
                <a:srgbClr val="92D050"/>
              </a:solidFill>
            </a:endParaRPr>
          </a:p>
        </p:txBody>
      </p:sp>
      <p:graphicFrame>
        <p:nvGraphicFramePr>
          <p:cNvPr id="8" name="Object 7">
            <a:extLst>
              <a:ext uri="{FF2B5EF4-FFF2-40B4-BE49-F238E27FC236}">
                <a16:creationId xmlns:a16="http://schemas.microsoft.com/office/drawing/2014/main" id="{DC4E332F-C9C3-459A-9B76-46DBD0A83B0E}"/>
              </a:ext>
            </a:extLst>
          </p:cNvPr>
          <p:cNvGraphicFramePr>
            <a:graphicFrameLocks noChangeAspect="1"/>
          </p:cNvGraphicFramePr>
          <p:nvPr>
            <p:extLst>
              <p:ext uri="{D42A27DB-BD31-4B8C-83A1-F6EECF244321}">
                <p14:modId xmlns:p14="http://schemas.microsoft.com/office/powerpoint/2010/main" val="3544617670"/>
              </p:ext>
            </p:extLst>
          </p:nvPr>
        </p:nvGraphicFramePr>
        <p:xfrm>
          <a:off x="5397782" y="4538508"/>
          <a:ext cx="2794000" cy="876300"/>
        </p:xfrm>
        <a:graphic>
          <a:graphicData uri="http://schemas.openxmlformats.org/presentationml/2006/ole">
            <mc:AlternateContent xmlns:mc="http://schemas.openxmlformats.org/markup-compatibility/2006">
              <mc:Choice xmlns:v="urn:schemas-microsoft-com:vml" Requires="v">
                <p:oleObj spid="_x0000_s5544" r:id="rId10" imgW="2793600" imgH="875880" progId="">
                  <p:embed/>
                </p:oleObj>
              </mc:Choice>
              <mc:Fallback>
                <p:oleObj r:id="rId10" imgW="2793600" imgH="875880" progId="">
                  <p:embed/>
                  <p:pic>
                    <p:nvPicPr>
                      <p:cNvPr id="0" name=""/>
                      <p:cNvPicPr/>
                      <p:nvPr/>
                    </p:nvPicPr>
                    <p:blipFill>
                      <a:blip r:embed="rId11"/>
                      <a:stretch>
                        <a:fillRect/>
                      </a:stretch>
                    </p:blipFill>
                    <p:spPr>
                      <a:xfrm>
                        <a:off x="5397782" y="4538508"/>
                        <a:ext cx="2794000" cy="8763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BE6E81D-1D77-42FF-9083-9B2DD8C8275C}"/>
              </a:ext>
            </a:extLst>
          </p:cNvPr>
          <p:cNvSpPr txBox="1"/>
          <p:nvPr/>
        </p:nvSpPr>
        <p:spPr>
          <a:xfrm>
            <a:off x="4389493" y="5156665"/>
            <a:ext cx="4754507" cy="923330"/>
          </a:xfrm>
          <a:prstGeom prst="rect">
            <a:avLst/>
          </a:prstGeom>
          <a:noFill/>
        </p:spPr>
        <p:txBody>
          <a:bodyPr wrap="none" rtlCol="0">
            <a:spAutoFit/>
          </a:bodyPr>
          <a:lstStyle/>
          <a:p>
            <a:r>
              <a:rPr lang="en-US" dirty="0">
                <a:solidFill>
                  <a:srgbClr val="92D050"/>
                </a:solidFill>
                <a:hlinkClick r:id="rId12">
                  <a:extLst>
                    <a:ext uri="{A12FA001-AC4F-418D-AE19-62706E023703}">
                      <ahyp:hlinkClr xmlns:ahyp="http://schemas.microsoft.com/office/drawing/2018/hyperlinkcolor" val="tx"/>
                    </a:ext>
                  </a:extLst>
                </a:hlinkClick>
              </a:rPr>
              <a:t>https://www.uptodate.com/contents/calculator-</a:t>
            </a:r>
          </a:p>
          <a:p>
            <a:r>
              <a:rPr lang="en-US" dirty="0">
                <a:solidFill>
                  <a:srgbClr val="92D050"/>
                </a:solidFill>
                <a:hlinkClick r:id="rId12">
                  <a:extLst>
                    <a:ext uri="{A12FA001-AC4F-418D-AE19-62706E023703}">
                      <ahyp:hlinkClr xmlns:ahyp="http://schemas.microsoft.com/office/drawing/2018/hyperlinkcolor" val="tx"/>
                    </a:ext>
                  </a:extLst>
                </a:hlinkClick>
              </a:rPr>
              <a:t>alcohol-consumption-screening-audit-</a:t>
            </a:r>
          </a:p>
          <a:p>
            <a:r>
              <a:rPr lang="en-US" dirty="0">
                <a:solidFill>
                  <a:srgbClr val="92D050"/>
                </a:solidFill>
                <a:hlinkClick r:id="rId12">
                  <a:extLst>
                    <a:ext uri="{A12FA001-AC4F-418D-AE19-62706E023703}">
                      <ahyp:hlinkClr xmlns:ahyp="http://schemas.microsoft.com/office/drawing/2018/hyperlinkcolor" val="tx"/>
                    </a:ext>
                  </a:extLst>
                </a:hlinkClick>
              </a:rPr>
              <a:t>questionnaire-in-adults-patient-education</a:t>
            </a:r>
            <a:endParaRPr lang="en-US" dirty="0">
              <a:solidFill>
                <a:srgbClr val="92D050"/>
              </a:solidFill>
            </a:endParaRPr>
          </a:p>
        </p:txBody>
      </p:sp>
      <p:sp>
        <p:nvSpPr>
          <p:cNvPr id="10" name="TextBox 9">
            <a:extLst>
              <a:ext uri="{FF2B5EF4-FFF2-40B4-BE49-F238E27FC236}">
                <a16:creationId xmlns:a16="http://schemas.microsoft.com/office/drawing/2014/main" id="{D1DC9997-5161-4BD2-8779-6F3B3D248BC4}"/>
              </a:ext>
            </a:extLst>
          </p:cNvPr>
          <p:cNvSpPr txBox="1"/>
          <p:nvPr/>
        </p:nvSpPr>
        <p:spPr>
          <a:xfrm>
            <a:off x="1753678" y="4400322"/>
            <a:ext cx="3276859" cy="369332"/>
          </a:xfrm>
          <a:prstGeom prst="rect">
            <a:avLst/>
          </a:prstGeom>
          <a:noFill/>
        </p:spPr>
        <p:txBody>
          <a:bodyPr wrap="none" rtlCol="0">
            <a:spAutoFit/>
          </a:bodyPr>
          <a:lstStyle/>
          <a:p>
            <a:r>
              <a:rPr lang="en-US" dirty="0">
                <a:solidFill>
                  <a:srgbClr val="92D050"/>
                </a:solidFill>
                <a:hlinkClick r:id="rId13">
                  <a:extLst>
                    <a:ext uri="{A12FA001-AC4F-418D-AE19-62706E023703}">
                      <ahyp:hlinkClr xmlns:ahyp="http://schemas.microsoft.com/office/drawing/2018/hyperlinkcolor" val="tx"/>
                    </a:ext>
                  </a:extLst>
                </a:hlinkClick>
              </a:rPr>
              <a:t>https://checkupandchoices.com/</a:t>
            </a:r>
            <a:endParaRPr lang="en-US" dirty="0">
              <a:solidFill>
                <a:srgbClr val="92D050"/>
              </a:solidFill>
            </a:endParaRPr>
          </a:p>
        </p:txBody>
      </p:sp>
      <p:sp>
        <p:nvSpPr>
          <p:cNvPr id="15" name="Rectangle 14">
            <a:extLst>
              <a:ext uri="{FF2B5EF4-FFF2-40B4-BE49-F238E27FC236}">
                <a16:creationId xmlns:a16="http://schemas.microsoft.com/office/drawing/2014/main" id="{DF9A2F82-1086-43C4-A891-F9259E5A03D3}"/>
              </a:ext>
            </a:extLst>
          </p:cNvPr>
          <p:cNvSpPr/>
          <p:nvPr/>
        </p:nvSpPr>
        <p:spPr>
          <a:xfrm>
            <a:off x="-553899" y="6310293"/>
            <a:ext cx="5676926" cy="22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421BB8AA-2AC0-4B2A-8A94-A125D5F3EB6A}"/>
              </a:ext>
            </a:extLst>
          </p:cNvPr>
          <p:cNvGraphicFramePr>
            <a:graphicFrameLocks noChangeAspect="1"/>
          </p:cNvGraphicFramePr>
          <p:nvPr>
            <p:extLst>
              <p:ext uri="{D42A27DB-BD31-4B8C-83A1-F6EECF244321}">
                <p14:modId xmlns:p14="http://schemas.microsoft.com/office/powerpoint/2010/main" val="4236340962"/>
              </p:ext>
            </p:extLst>
          </p:nvPr>
        </p:nvGraphicFramePr>
        <p:xfrm>
          <a:off x="4244830" y="1864284"/>
          <a:ext cx="3841652" cy="863938"/>
        </p:xfrm>
        <a:graphic>
          <a:graphicData uri="http://schemas.openxmlformats.org/presentationml/2006/ole">
            <mc:AlternateContent xmlns:mc="http://schemas.openxmlformats.org/markup-compatibility/2006">
              <mc:Choice xmlns:v="urn:schemas-microsoft-com:vml" Requires="v">
                <p:oleObj spid="_x0000_s5545" r:id="rId14" imgW="8075880" imgH="1815840" progId="">
                  <p:embed/>
                </p:oleObj>
              </mc:Choice>
              <mc:Fallback>
                <p:oleObj r:id="rId14" imgW="8075880" imgH="1815840" progId="">
                  <p:embed/>
                  <p:pic>
                    <p:nvPicPr>
                      <p:cNvPr id="0" name=""/>
                      <p:cNvPicPr/>
                      <p:nvPr/>
                    </p:nvPicPr>
                    <p:blipFill>
                      <a:blip r:embed="rId15"/>
                      <a:stretch>
                        <a:fillRect/>
                      </a:stretch>
                    </p:blipFill>
                    <p:spPr>
                      <a:xfrm>
                        <a:off x="4244830" y="1864284"/>
                        <a:ext cx="3841652" cy="863938"/>
                      </a:xfrm>
                      <a:prstGeom prst="rect">
                        <a:avLst/>
                      </a:prstGeom>
                    </p:spPr>
                  </p:pic>
                </p:oleObj>
              </mc:Fallback>
            </mc:AlternateContent>
          </a:graphicData>
        </a:graphic>
      </p:graphicFrame>
    </p:spTree>
    <p:extLst>
      <p:ext uri="{BB962C8B-B14F-4D97-AF65-F5344CB8AC3E}">
        <p14:creationId xmlns:p14="http://schemas.microsoft.com/office/powerpoint/2010/main" val="131621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AB19-6B74-4C66-A1DA-2D424CCD4047}"/>
              </a:ext>
            </a:extLst>
          </p:cNvPr>
          <p:cNvSpPr>
            <a:spLocks noGrp="1"/>
          </p:cNvSpPr>
          <p:nvPr>
            <p:ph type="title"/>
          </p:nvPr>
        </p:nvSpPr>
        <p:spPr/>
        <p:txBody>
          <a:bodyPr>
            <a:normAutofit/>
          </a:bodyPr>
          <a:lstStyle/>
          <a:p>
            <a:r>
              <a:rPr lang="en-US" sz="3600" dirty="0"/>
              <a:t>Screening</a:t>
            </a:r>
          </a:p>
        </p:txBody>
      </p:sp>
      <p:sp>
        <p:nvSpPr>
          <p:cNvPr id="3" name="Content Placeholder 2">
            <a:extLst>
              <a:ext uri="{FF2B5EF4-FFF2-40B4-BE49-F238E27FC236}">
                <a16:creationId xmlns:a16="http://schemas.microsoft.com/office/drawing/2014/main" id="{D382C856-0A51-4E8B-BAD6-8C7FD103035B}"/>
              </a:ext>
            </a:extLst>
          </p:cNvPr>
          <p:cNvSpPr>
            <a:spLocks noGrp="1"/>
          </p:cNvSpPr>
          <p:nvPr>
            <p:ph idx="1"/>
          </p:nvPr>
        </p:nvSpPr>
        <p:spPr/>
        <p:txBody>
          <a:bodyPr>
            <a:normAutofit/>
          </a:bodyPr>
          <a:lstStyle/>
          <a:p>
            <a:r>
              <a:rPr lang="en-US" sz="2800" dirty="0"/>
              <a:t>AUDIT (alcohol) and DAST (drug use)</a:t>
            </a:r>
          </a:p>
        </p:txBody>
      </p:sp>
      <p:sp>
        <p:nvSpPr>
          <p:cNvPr id="4" name="Slide Number Placeholder 3">
            <a:extLst>
              <a:ext uri="{FF2B5EF4-FFF2-40B4-BE49-F238E27FC236}">
                <a16:creationId xmlns:a16="http://schemas.microsoft.com/office/drawing/2014/main" id="{F76D9D4B-56DA-4707-AD81-254A09580667}"/>
              </a:ext>
            </a:extLst>
          </p:cNvPr>
          <p:cNvSpPr>
            <a:spLocks noGrp="1"/>
          </p:cNvSpPr>
          <p:nvPr>
            <p:ph type="sldNum" sz="quarter" idx="12"/>
          </p:nvPr>
        </p:nvSpPr>
        <p:spPr/>
        <p:txBody>
          <a:bodyPr/>
          <a:lstStyle/>
          <a:p>
            <a:fld id="{9CD8D479-8942-46E8-A226-A4E01F7A105C}" type="slidenum">
              <a:rPr lang="en-US" smtClean="0"/>
              <a:t>39</a:t>
            </a:fld>
            <a:endParaRPr lang="en-US"/>
          </a:p>
        </p:txBody>
      </p:sp>
      <p:sp>
        <p:nvSpPr>
          <p:cNvPr id="5" name="Date Placeholder 4">
            <a:extLst>
              <a:ext uri="{FF2B5EF4-FFF2-40B4-BE49-F238E27FC236}">
                <a16:creationId xmlns:a16="http://schemas.microsoft.com/office/drawing/2014/main" id="{5A807579-90CF-435D-8459-95B255C5B0E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A449F889-B328-4D7B-BE43-0755793D1DC9}"/>
              </a:ext>
            </a:extLst>
          </p:cNvPr>
          <p:cNvSpPr>
            <a:spLocks noGrp="1"/>
          </p:cNvSpPr>
          <p:nvPr>
            <p:ph type="ftr" sz="quarter" idx="11"/>
          </p:nvPr>
        </p:nvSpPr>
        <p:spPr/>
        <p:txBody>
          <a:body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E0220F0D-F19B-4FDB-B356-235A7E7DA22D}"/>
              </a:ext>
            </a:extLst>
          </p:cNvPr>
          <p:cNvPicPr>
            <a:picLocks noChangeAspect="1"/>
          </p:cNvPicPr>
          <p:nvPr/>
        </p:nvPicPr>
        <p:blipFill>
          <a:blip r:embed="rId3"/>
          <a:stretch>
            <a:fillRect/>
          </a:stretch>
        </p:blipFill>
        <p:spPr>
          <a:xfrm>
            <a:off x="0" y="2488101"/>
            <a:ext cx="9144000" cy="3112851"/>
          </a:xfrm>
          <a:prstGeom prst="rect">
            <a:avLst/>
          </a:prstGeom>
        </p:spPr>
      </p:pic>
      <p:sp>
        <p:nvSpPr>
          <p:cNvPr id="10" name="TextBox 9">
            <a:extLst>
              <a:ext uri="{FF2B5EF4-FFF2-40B4-BE49-F238E27FC236}">
                <a16:creationId xmlns:a16="http://schemas.microsoft.com/office/drawing/2014/main" id="{D1DC9997-5161-4BD2-8779-6F3B3D248BC4}"/>
              </a:ext>
            </a:extLst>
          </p:cNvPr>
          <p:cNvSpPr txBox="1"/>
          <p:nvPr/>
        </p:nvSpPr>
        <p:spPr>
          <a:xfrm>
            <a:off x="1004654" y="5380169"/>
            <a:ext cx="7305461" cy="646331"/>
          </a:xfrm>
          <a:prstGeom prst="rect">
            <a:avLst/>
          </a:prstGeom>
          <a:noFill/>
        </p:spPr>
        <p:txBody>
          <a:bodyPr wrap="none" rtlCol="0">
            <a:spAutoFit/>
          </a:bodyPr>
          <a:lstStyle/>
          <a:p>
            <a:r>
              <a:rPr lang="en-US" dirty="0">
                <a:solidFill>
                  <a:srgbClr val="92D050"/>
                </a:solidFill>
                <a:hlinkClick r:id="rId4">
                  <a:extLst>
                    <a:ext uri="{A12FA001-AC4F-418D-AE19-62706E023703}">
                      <ahyp:hlinkClr xmlns:ahyp="http://schemas.microsoft.com/office/drawing/2018/hyperlinkcolor" val="tx"/>
                    </a:ext>
                  </a:extLst>
                </a:hlinkClick>
              </a:rPr>
              <a:t>https://apps.apple.com/us/app/sbirt-for-health-professionals/id1352895522</a:t>
            </a:r>
            <a:endParaRPr lang="en-US" dirty="0">
              <a:solidFill>
                <a:srgbClr val="92D050"/>
              </a:solidFill>
            </a:endParaRPr>
          </a:p>
          <a:p>
            <a:endParaRPr lang="en-US" dirty="0"/>
          </a:p>
        </p:txBody>
      </p:sp>
    </p:spTree>
    <p:extLst>
      <p:ext uri="{BB962C8B-B14F-4D97-AF65-F5344CB8AC3E}">
        <p14:creationId xmlns:p14="http://schemas.microsoft.com/office/powerpoint/2010/main" val="177206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3337-19D8-49C3-B377-EC3C017062A3}"/>
              </a:ext>
            </a:extLst>
          </p:cNvPr>
          <p:cNvSpPr>
            <a:spLocks noGrp="1"/>
          </p:cNvSpPr>
          <p:nvPr>
            <p:ph type="title"/>
          </p:nvPr>
        </p:nvSpPr>
        <p:spPr/>
        <p:txBody>
          <a:bodyPr>
            <a:normAutofit/>
          </a:bodyPr>
          <a:lstStyle/>
          <a:p>
            <a:r>
              <a:rPr lang="en-US" sz="3600" dirty="0"/>
              <a:t>This Presentation Is NOT About:</a:t>
            </a:r>
          </a:p>
        </p:txBody>
      </p:sp>
      <p:sp>
        <p:nvSpPr>
          <p:cNvPr id="7" name="Text Placeholder 6">
            <a:extLst>
              <a:ext uri="{FF2B5EF4-FFF2-40B4-BE49-F238E27FC236}">
                <a16:creationId xmlns:a16="http://schemas.microsoft.com/office/drawing/2014/main" id="{0F723A45-5DAC-4C8B-8A69-EC472B147514}"/>
              </a:ext>
            </a:extLst>
          </p:cNvPr>
          <p:cNvSpPr>
            <a:spLocks noGrp="1"/>
          </p:cNvSpPr>
          <p:nvPr>
            <p:ph type="body" idx="1"/>
          </p:nvPr>
        </p:nvSpPr>
        <p:spPr>
          <a:xfrm>
            <a:off x="861391" y="1830202"/>
            <a:ext cx="3652315" cy="823912"/>
          </a:xfrm>
        </p:spPr>
        <p:txBody>
          <a:bodyPr>
            <a:normAutofit/>
          </a:bodyPr>
          <a:lstStyle/>
          <a:p>
            <a:r>
              <a:rPr lang="en-US" sz="2800" dirty="0"/>
              <a:t>technology misuse</a:t>
            </a:r>
          </a:p>
          <a:p>
            <a:endParaRPr lang="en-US" dirty="0"/>
          </a:p>
        </p:txBody>
      </p:sp>
      <p:sp>
        <p:nvSpPr>
          <p:cNvPr id="3" name="Content Placeholder 2">
            <a:extLst>
              <a:ext uri="{FF2B5EF4-FFF2-40B4-BE49-F238E27FC236}">
                <a16:creationId xmlns:a16="http://schemas.microsoft.com/office/drawing/2014/main" id="{3604C5CC-DFE7-440A-9297-2252E03FC418}"/>
              </a:ext>
            </a:extLst>
          </p:cNvPr>
          <p:cNvSpPr>
            <a:spLocks noGrp="1"/>
          </p:cNvSpPr>
          <p:nvPr>
            <p:ph sz="half" idx="2"/>
          </p:nvPr>
        </p:nvSpPr>
        <p:spPr>
          <a:xfrm>
            <a:off x="869088" y="2654114"/>
            <a:ext cx="3456432" cy="3927799"/>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2600" dirty="0"/>
          </a:p>
        </p:txBody>
      </p:sp>
      <p:sp>
        <p:nvSpPr>
          <p:cNvPr id="4" name="Slide Number Placeholder 3">
            <a:extLst>
              <a:ext uri="{FF2B5EF4-FFF2-40B4-BE49-F238E27FC236}">
                <a16:creationId xmlns:a16="http://schemas.microsoft.com/office/drawing/2014/main" id="{5CDD6DE7-5090-4672-B616-885CD02C9A37}"/>
              </a:ext>
            </a:extLst>
          </p:cNvPr>
          <p:cNvSpPr>
            <a:spLocks noGrp="1"/>
          </p:cNvSpPr>
          <p:nvPr>
            <p:ph type="sldNum" sz="quarter" idx="12"/>
          </p:nvPr>
        </p:nvSpPr>
        <p:spPr/>
        <p:txBody>
          <a:bodyPr/>
          <a:lstStyle/>
          <a:p>
            <a:fld id="{9CD8D479-8942-46E8-A226-A4E01F7A105C}" type="slidenum">
              <a:rPr lang="en-US" smtClean="0"/>
              <a:t>4</a:t>
            </a:fld>
            <a:endParaRPr lang="en-US"/>
          </a:p>
        </p:txBody>
      </p:sp>
      <p:sp>
        <p:nvSpPr>
          <p:cNvPr id="5" name="Date Placeholder 4">
            <a:extLst>
              <a:ext uri="{FF2B5EF4-FFF2-40B4-BE49-F238E27FC236}">
                <a16:creationId xmlns:a16="http://schemas.microsoft.com/office/drawing/2014/main" id="{D84800AE-A646-4B86-9762-E8653F5ECC86}"/>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A42DBC2-AC4C-4AE5-934A-B2BFE258CF01}"/>
              </a:ext>
            </a:extLst>
          </p:cNvPr>
          <p:cNvSpPr>
            <a:spLocks noGrp="1"/>
          </p:cNvSpPr>
          <p:nvPr>
            <p:ph type="ftr" sz="quarter" idx="11"/>
          </p:nvPr>
        </p:nvSpPr>
        <p:spPr/>
        <p:txBody>
          <a:bodyPr/>
          <a:lstStyle/>
          <a:p>
            <a:r>
              <a:rPr lang="en-US"/>
              <a:t>Council on Social Work Education                                                                                                                                                                                                                       www.cswe.org</a:t>
            </a:r>
            <a:endParaRPr lang="en-US" dirty="0"/>
          </a:p>
        </p:txBody>
      </p:sp>
      <p:cxnSp>
        <p:nvCxnSpPr>
          <p:cNvPr id="15" name="Straight Connector 14">
            <a:extLst>
              <a:ext uri="{FF2B5EF4-FFF2-40B4-BE49-F238E27FC236}">
                <a16:creationId xmlns:a16="http://schemas.microsoft.com/office/drawing/2014/main" id="{DD4F55F7-CFD6-4F2C-8C16-8EDF50CD03DA}"/>
              </a:ext>
            </a:extLst>
          </p:cNvPr>
          <p:cNvCxnSpPr/>
          <p:nvPr/>
        </p:nvCxnSpPr>
        <p:spPr>
          <a:xfrm>
            <a:off x="4513706" y="1736035"/>
            <a:ext cx="0" cy="4161182"/>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A picture of a screen with social media apps like facebook, twitter, snapchat, and others implied">
            <a:extLst>
              <a:ext uri="{FF2B5EF4-FFF2-40B4-BE49-F238E27FC236}">
                <a16:creationId xmlns:a16="http://schemas.microsoft.com/office/drawing/2014/main" id="{E06EC3B2-B3B6-4BC0-B6DF-92DBD9040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61021">
            <a:off x="4549053" y="3895359"/>
            <a:ext cx="2480360" cy="1653573"/>
          </a:xfrm>
          <a:prstGeom prst="rect">
            <a:avLst/>
          </a:prstGeom>
        </p:spPr>
      </p:pic>
      <p:pic>
        <p:nvPicPr>
          <p:cNvPr id="19" name="Picture 18" descr="Silhouette of person in front of a computer gaming screen&#10;">
            <a:extLst>
              <a:ext uri="{FF2B5EF4-FFF2-40B4-BE49-F238E27FC236}">
                <a16:creationId xmlns:a16="http://schemas.microsoft.com/office/drawing/2014/main" id="{3FF462E9-3B7C-4300-9105-30234B7F1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13716">
            <a:off x="1706271" y="2900391"/>
            <a:ext cx="2730137" cy="1832468"/>
          </a:xfrm>
          <a:prstGeom prst="rect">
            <a:avLst/>
          </a:prstGeom>
        </p:spPr>
      </p:pic>
      <p:sp>
        <p:nvSpPr>
          <p:cNvPr id="12" name="TextBox 11">
            <a:extLst>
              <a:ext uri="{FF2B5EF4-FFF2-40B4-BE49-F238E27FC236}">
                <a16:creationId xmlns:a16="http://schemas.microsoft.com/office/drawing/2014/main" id="{771A4155-B1C2-469F-88E7-A998107DBECD}"/>
              </a:ext>
            </a:extLst>
          </p:cNvPr>
          <p:cNvSpPr txBox="1"/>
          <p:nvPr/>
        </p:nvSpPr>
        <p:spPr>
          <a:xfrm>
            <a:off x="445541" y="5997519"/>
            <a:ext cx="6900543" cy="646331"/>
          </a:xfrm>
          <a:prstGeom prst="rect">
            <a:avLst/>
          </a:prstGeom>
          <a:noFill/>
        </p:spPr>
        <p:txBody>
          <a:bodyPr wrap="none" rtlCol="0">
            <a:spAutoFit/>
          </a:bodyPr>
          <a:lstStyle/>
          <a:p>
            <a:r>
              <a:rPr lang="en-US" dirty="0"/>
              <a:t>(see </a:t>
            </a:r>
            <a:r>
              <a:rPr lang="en-US" sz="1800" dirty="0"/>
              <a:t>Anthony, Mills &amp; </a:t>
            </a:r>
            <a:r>
              <a:rPr lang="en-US" sz="1800" dirty="0" err="1"/>
              <a:t>Nower</a:t>
            </a:r>
            <a:r>
              <a:rPr lang="en-US" sz="1800" dirty="0"/>
              <a:t>, 2020; Brown, 2013; Cavazos-</a:t>
            </a:r>
            <a:r>
              <a:rPr lang="en-US" sz="1800" dirty="0" err="1"/>
              <a:t>Rehg</a:t>
            </a:r>
            <a:r>
              <a:rPr lang="en-US" sz="1800" dirty="0"/>
              <a:t> et al, </a:t>
            </a:r>
          </a:p>
          <a:p>
            <a:r>
              <a:rPr lang="en-US" sz="1800" dirty="0"/>
              <a:t>2015; </a:t>
            </a:r>
            <a:r>
              <a:rPr lang="en-US" sz="1800" dirty="0" err="1"/>
              <a:t>Nower</a:t>
            </a:r>
            <a:r>
              <a:rPr lang="en-US" sz="1800" dirty="0"/>
              <a:t>, Mills, &amp; Anthony, 2020</a:t>
            </a:r>
            <a:endParaRPr lang="en-US" dirty="0"/>
          </a:p>
        </p:txBody>
      </p:sp>
      <p:sp>
        <p:nvSpPr>
          <p:cNvPr id="20" name="Text Placeholder 6">
            <a:extLst>
              <a:ext uri="{FF2B5EF4-FFF2-40B4-BE49-F238E27FC236}">
                <a16:creationId xmlns:a16="http://schemas.microsoft.com/office/drawing/2014/main" id="{049FEA33-25FB-4514-BDA7-D0B9BAEE8944}"/>
              </a:ext>
            </a:extLst>
          </p:cNvPr>
          <p:cNvSpPr txBox="1">
            <a:spLocks/>
          </p:cNvSpPr>
          <p:nvPr/>
        </p:nvSpPr>
        <p:spPr>
          <a:xfrm>
            <a:off x="4767943" y="2206286"/>
            <a:ext cx="3652315" cy="823912"/>
          </a:xfrm>
          <a:prstGeom prst="rect">
            <a:avLst/>
          </a:prstGeom>
        </p:spPr>
        <p:txBody>
          <a:bodyPr vert="horz" lIns="91440" tIns="45720" rIns="91440" bIns="45720" rtlCol="0" anchor="b">
            <a:normAutofit lnSpcReduction="10000"/>
          </a:bodyPr>
          <a:lstStyle>
            <a:lvl1pPr marL="0" indent="0" algn="l" defTabSz="685800" rtl="0" eaLnBrk="1" latinLnBrk="0" hangingPunct="1">
              <a:lnSpc>
                <a:spcPct val="90000"/>
              </a:lnSpc>
              <a:spcBef>
                <a:spcPts val="0"/>
              </a:spcBef>
              <a:buFont typeface="Arial" panose="020B0604020202020204" pitchFamily="34" charset="0"/>
              <a:buNone/>
              <a:defRPr sz="1650" b="1" kern="1200">
                <a:solidFill>
                  <a:schemeClr val="tx1"/>
                </a:solidFill>
                <a:latin typeface="+mn-lt"/>
                <a:ea typeface="+mn-ea"/>
                <a:cs typeface="+mn-cs"/>
              </a:defRPr>
            </a:lvl1pPr>
            <a:lvl2pPr marL="342900" indent="0" algn="l" defTabSz="685800" rtl="0" eaLnBrk="1" latinLnBrk="0" hangingPunct="1">
              <a:lnSpc>
                <a:spcPct val="90000"/>
              </a:lnSpc>
              <a:spcBef>
                <a:spcPts val="300"/>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00"/>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00"/>
              </a:spcBef>
              <a:buFont typeface="Arial" panose="020B0604020202020204" pitchFamily="34" charset="0"/>
              <a:buNone/>
              <a:defRPr sz="1200" b="1" kern="1200">
                <a:solidFill>
                  <a:schemeClr val="tx1"/>
                </a:solidFill>
                <a:latin typeface="+mn-lt"/>
                <a:ea typeface="+mn-ea"/>
                <a:cs typeface="+mn-cs"/>
              </a:defRPr>
            </a:lvl9pPr>
          </a:lstStyle>
          <a:p>
            <a:r>
              <a:rPr lang="en-US" sz="2800" dirty="0"/>
              <a:t>technology and drug culture</a:t>
            </a:r>
          </a:p>
          <a:p>
            <a:endParaRPr lang="en-US" dirty="0"/>
          </a:p>
        </p:txBody>
      </p:sp>
    </p:spTree>
    <p:extLst>
      <p:ext uri="{BB962C8B-B14F-4D97-AF65-F5344CB8AC3E}">
        <p14:creationId xmlns:p14="http://schemas.microsoft.com/office/powerpoint/2010/main" val="227705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FA8F-6504-4B9C-9D0E-032D286D9002}"/>
              </a:ext>
            </a:extLst>
          </p:cNvPr>
          <p:cNvSpPr>
            <a:spLocks noGrp="1"/>
          </p:cNvSpPr>
          <p:nvPr>
            <p:ph type="title"/>
          </p:nvPr>
        </p:nvSpPr>
        <p:spPr/>
        <p:txBody>
          <a:bodyPr>
            <a:normAutofit/>
          </a:bodyPr>
          <a:lstStyle/>
          <a:p>
            <a:r>
              <a:rPr lang="en-US" sz="3600" dirty="0"/>
              <a:t>Assessment/Diagnosis</a:t>
            </a:r>
          </a:p>
        </p:txBody>
      </p:sp>
      <p:sp>
        <p:nvSpPr>
          <p:cNvPr id="4" name="Slide Number Placeholder 3">
            <a:extLst>
              <a:ext uri="{FF2B5EF4-FFF2-40B4-BE49-F238E27FC236}">
                <a16:creationId xmlns:a16="http://schemas.microsoft.com/office/drawing/2014/main" id="{FED6DD63-541C-4844-915F-C0B1DC4771FD}"/>
              </a:ext>
            </a:extLst>
          </p:cNvPr>
          <p:cNvSpPr>
            <a:spLocks noGrp="1"/>
          </p:cNvSpPr>
          <p:nvPr>
            <p:ph type="sldNum" sz="quarter" idx="12"/>
          </p:nvPr>
        </p:nvSpPr>
        <p:spPr/>
        <p:txBody>
          <a:bodyPr/>
          <a:lstStyle/>
          <a:p>
            <a:fld id="{9CD8D479-8942-46E8-A226-A4E01F7A105C}" type="slidenum">
              <a:rPr lang="en-US" smtClean="0"/>
              <a:t>40</a:t>
            </a:fld>
            <a:endParaRPr lang="en-US"/>
          </a:p>
        </p:txBody>
      </p:sp>
      <p:sp>
        <p:nvSpPr>
          <p:cNvPr id="5" name="Date Placeholder 4">
            <a:extLst>
              <a:ext uri="{FF2B5EF4-FFF2-40B4-BE49-F238E27FC236}">
                <a16:creationId xmlns:a16="http://schemas.microsoft.com/office/drawing/2014/main" id="{393B919B-845F-4E83-A3DB-DB6394CCCFCB}"/>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8133CB0-21DB-44EF-A63C-AA9F624F464B}"/>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516CBF56-9F96-4D4E-B567-31C222884F2E}"/>
              </a:ext>
            </a:extLst>
          </p:cNvPr>
          <p:cNvSpPr txBox="1"/>
          <p:nvPr/>
        </p:nvSpPr>
        <p:spPr>
          <a:xfrm>
            <a:off x="445541" y="6321623"/>
            <a:ext cx="4478277" cy="307777"/>
          </a:xfrm>
          <a:prstGeom prst="rect">
            <a:avLst/>
          </a:prstGeom>
          <a:noFill/>
        </p:spPr>
        <p:txBody>
          <a:bodyPr wrap="none" rtlCol="0">
            <a:spAutoFit/>
          </a:bodyPr>
          <a:lstStyle/>
          <a:p>
            <a:r>
              <a:rPr lang="en-US" sz="1400" dirty="0"/>
              <a:t>(see Ball, et al., 1997; Dolan, 2013; McCarty &amp; Clancy, 2002)</a:t>
            </a:r>
          </a:p>
        </p:txBody>
      </p:sp>
      <p:pic>
        <p:nvPicPr>
          <p:cNvPr id="9" name="Picture 8">
            <a:extLst>
              <a:ext uri="{FF2B5EF4-FFF2-40B4-BE49-F238E27FC236}">
                <a16:creationId xmlns:a16="http://schemas.microsoft.com/office/drawing/2014/main" id="{5CEC6EFE-C3F1-40F7-A086-CE6BDED75164}"/>
              </a:ext>
            </a:extLst>
          </p:cNvPr>
          <p:cNvPicPr>
            <a:picLocks noChangeAspect="1"/>
          </p:cNvPicPr>
          <p:nvPr/>
        </p:nvPicPr>
        <p:blipFill>
          <a:blip r:embed="rId3"/>
          <a:stretch>
            <a:fillRect/>
          </a:stretch>
        </p:blipFill>
        <p:spPr>
          <a:xfrm>
            <a:off x="1090549" y="1584620"/>
            <a:ext cx="6523285" cy="4737003"/>
          </a:xfrm>
          <a:prstGeom prst="rect">
            <a:avLst/>
          </a:prstGeom>
        </p:spPr>
      </p:pic>
      <p:sp>
        <p:nvSpPr>
          <p:cNvPr id="11" name="Oval 10">
            <a:extLst>
              <a:ext uri="{FF2B5EF4-FFF2-40B4-BE49-F238E27FC236}">
                <a16:creationId xmlns:a16="http://schemas.microsoft.com/office/drawing/2014/main" id="{E4CFC38E-5531-4053-91BD-D9E7386FA6CA}"/>
              </a:ext>
            </a:extLst>
          </p:cNvPr>
          <p:cNvSpPr/>
          <p:nvPr/>
        </p:nvSpPr>
        <p:spPr>
          <a:xfrm rot="20418496">
            <a:off x="3629100" y="1716429"/>
            <a:ext cx="1446181" cy="3824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68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98B2-705D-46C3-AC80-D2C844E79CD4}"/>
              </a:ext>
            </a:extLst>
          </p:cNvPr>
          <p:cNvSpPr>
            <a:spLocks noGrp="1"/>
          </p:cNvSpPr>
          <p:nvPr>
            <p:ph type="title"/>
          </p:nvPr>
        </p:nvSpPr>
        <p:spPr>
          <a:xfrm>
            <a:off x="703385" y="276087"/>
            <a:ext cx="7990449" cy="1183566"/>
          </a:xfrm>
        </p:spPr>
        <p:txBody>
          <a:bodyPr>
            <a:noAutofit/>
          </a:bodyPr>
          <a:lstStyle/>
          <a:p>
            <a:r>
              <a:rPr lang="en-US" sz="3600" dirty="0"/>
              <a:t>Treatment Planning &amp; Referral</a:t>
            </a:r>
          </a:p>
        </p:txBody>
      </p:sp>
      <p:sp>
        <p:nvSpPr>
          <p:cNvPr id="3" name="Content Placeholder 2">
            <a:extLst>
              <a:ext uri="{FF2B5EF4-FFF2-40B4-BE49-F238E27FC236}">
                <a16:creationId xmlns:a16="http://schemas.microsoft.com/office/drawing/2014/main" id="{D2008177-7E9F-450A-B550-54B5CDBE6153}"/>
              </a:ext>
            </a:extLst>
          </p:cNvPr>
          <p:cNvSpPr>
            <a:spLocks noGrp="1"/>
          </p:cNvSpPr>
          <p:nvPr>
            <p:ph idx="1"/>
          </p:nvPr>
        </p:nvSpPr>
        <p:spPr/>
        <p:txBody>
          <a:bodyPr/>
          <a:lstStyle/>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0454D4A-E023-4CFA-AABD-5FEAFD5F5C8C}"/>
              </a:ext>
            </a:extLst>
          </p:cNvPr>
          <p:cNvSpPr>
            <a:spLocks noGrp="1"/>
          </p:cNvSpPr>
          <p:nvPr>
            <p:ph type="sldNum" sz="quarter" idx="12"/>
          </p:nvPr>
        </p:nvSpPr>
        <p:spPr/>
        <p:txBody>
          <a:bodyPr/>
          <a:lstStyle/>
          <a:p>
            <a:fld id="{9CD8D479-8942-46E8-A226-A4E01F7A105C}" type="slidenum">
              <a:rPr lang="en-US" smtClean="0"/>
              <a:t>41</a:t>
            </a:fld>
            <a:endParaRPr lang="en-US"/>
          </a:p>
        </p:txBody>
      </p:sp>
      <p:sp>
        <p:nvSpPr>
          <p:cNvPr id="5" name="Date Placeholder 4">
            <a:extLst>
              <a:ext uri="{FF2B5EF4-FFF2-40B4-BE49-F238E27FC236}">
                <a16:creationId xmlns:a16="http://schemas.microsoft.com/office/drawing/2014/main" id="{629532B3-8B5B-462B-B158-9EE21956EE7A}"/>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A270547-0F54-4F7E-A902-404D3A9B0AA6}"/>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descr="A picture containing clock, orange&#10;&#10;Description automatically generated">
            <a:extLst>
              <a:ext uri="{FF2B5EF4-FFF2-40B4-BE49-F238E27FC236}">
                <a16:creationId xmlns:a16="http://schemas.microsoft.com/office/drawing/2014/main" id="{6395E5DA-7A6E-4AB6-8C07-311F7B2FC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020" y="2332530"/>
            <a:ext cx="2727960" cy="3087624"/>
          </a:xfrm>
          <a:prstGeom prst="rect">
            <a:avLst/>
          </a:prstGeom>
        </p:spPr>
      </p:pic>
      <p:sp>
        <p:nvSpPr>
          <p:cNvPr id="9" name="TextBox 8">
            <a:extLst>
              <a:ext uri="{FF2B5EF4-FFF2-40B4-BE49-F238E27FC236}">
                <a16:creationId xmlns:a16="http://schemas.microsoft.com/office/drawing/2014/main" id="{A67C6CE6-48E0-4D24-B401-B3EB4961A1A7}"/>
              </a:ext>
            </a:extLst>
          </p:cNvPr>
          <p:cNvSpPr txBox="1"/>
          <p:nvPr/>
        </p:nvSpPr>
        <p:spPr>
          <a:xfrm>
            <a:off x="1057519" y="2721087"/>
            <a:ext cx="1959191" cy="1323439"/>
          </a:xfrm>
          <a:prstGeom prst="rect">
            <a:avLst/>
          </a:prstGeom>
          <a:noFill/>
        </p:spPr>
        <p:txBody>
          <a:bodyPr wrap="none" rtlCol="0">
            <a:spAutoFit/>
          </a:bodyPr>
          <a:lstStyle/>
          <a:p>
            <a:r>
              <a:rPr lang="en-US" sz="4000" dirty="0">
                <a:latin typeface="Ink Free" panose="03080402000500000000" pitchFamily="66" charset="0"/>
              </a:rPr>
              <a:t>identify </a:t>
            </a:r>
          </a:p>
          <a:p>
            <a:r>
              <a:rPr lang="en-US" sz="4000" dirty="0">
                <a:latin typeface="Ink Free" panose="03080402000500000000" pitchFamily="66" charset="0"/>
              </a:rPr>
              <a:t>options</a:t>
            </a:r>
          </a:p>
        </p:txBody>
      </p:sp>
      <p:sp>
        <p:nvSpPr>
          <p:cNvPr id="11" name="TextBox 10">
            <a:extLst>
              <a:ext uri="{FF2B5EF4-FFF2-40B4-BE49-F238E27FC236}">
                <a16:creationId xmlns:a16="http://schemas.microsoft.com/office/drawing/2014/main" id="{FAE15328-E797-4A3E-8507-7B0987F8BEB0}"/>
              </a:ext>
            </a:extLst>
          </p:cNvPr>
          <p:cNvSpPr txBox="1"/>
          <p:nvPr/>
        </p:nvSpPr>
        <p:spPr>
          <a:xfrm>
            <a:off x="5935980" y="3656354"/>
            <a:ext cx="2204450" cy="1323439"/>
          </a:xfrm>
          <a:prstGeom prst="rect">
            <a:avLst/>
          </a:prstGeom>
          <a:noFill/>
        </p:spPr>
        <p:txBody>
          <a:bodyPr wrap="none" rtlCol="0">
            <a:spAutoFit/>
          </a:bodyPr>
          <a:lstStyle/>
          <a:p>
            <a:r>
              <a:rPr lang="en-US" sz="4000" dirty="0">
                <a:latin typeface="Ink Free" panose="03080402000500000000" pitchFamily="66" charset="0"/>
              </a:rPr>
              <a:t>identify </a:t>
            </a:r>
          </a:p>
          <a:p>
            <a:r>
              <a:rPr lang="en-US" sz="4000" dirty="0">
                <a:latin typeface="Ink Free" panose="03080402000500000000" pitchFamily="66" charset="0"/>
              </a:rPr>
              <a:t>resources</a:t>
            </a:r>
          </a:p>
        </p:txBody>
      </p:sp>
    </p:spTree>
    <p:extLst>
      <p:ext uri="{BB962C8B-B14F-4D97-AF65-F5344CB8AC3E}">
        <p14:creationId xmlns:p14="http://schemas.microsoft.com/office/powerpoint/2010/main" val="35509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D7DF9-2EC1-4B21-94C7-1062753534D1}"/>
              </a:ext>
            </a:extLst>
          </p:cNvPr>
          <p:cNvSpPr>
            <a:spLocks noGrp="1"/>
          </p:cNvSpPr>
          <p:nvPr>
            <p:ph idx="1"/>
          </p:nvPr>
        </p:nvSpPr>
        <p:spPr>
          <a:xfrm>
            <a:off x="1057521" y="999943"/>
            <a:ext cx="7028961" cy="4620682"/>
          </a:xfrm>
        </p:spPr>
        <p:txBody>
          <a:bodyPr>
            <a:normAutofit/>
          </a:bodyPr>
          <a:lstStyle/>
          <a:p>
            <a:pPr marL="0" indent="0" algn="ctr">
              <a:buNone/>
            </a:pPr>
            <a:r>
              <a:rPr lang="en-US" sz="3200" dirty="0">
                <a:hlinkClick r:id="rId3"/>
              </a:rPr>
              <a:t>https://alcoholtreatment.niaaa.nih.gov/</a:t>
            </a:r>
            <a:r>
              <a:rPr lang="en-US" sz="3200" dirty="0"/>
              <a:t> </a:t>
            </a:r>
          </a:p>
        </p:txBody>
      </p:sp>
      <p:sp>
        <p:nvSpPr>
          <p:cNvPr id="4" name="Slide Number Placeholder 3">
            <a:extLst>
              <a:ext uri="{FF2B5EF4-FFF2-40B4-BE49-F238E27FC236}">
                <a16:creationId xmlns:a16="http://schemas.microsoft.com/office/drawing/2014/main" id="{CC89F957-7A18-4667-A4EF-E47D0970AA14}"/>
              </a:ext>
            </a:extLst>
          </p:cNvPr>
          <p:cNvSpPr>
            <a:spLocks noGrp="1"/>
          </p:cNvSpPr>
          <p:nvPr>
            <p:ph type="sldNum" sz="quarter" idx="12"/>
          </p:nvPr>
        </p:nvSpPr>
        <p:spPr/>
        <p:txBody>
          <a:bodyPr/>
          <a:lstStyle/>
          <a:p>
            <a:fld id="{9CD8D479-8942-46E8-A226-A4E01F7A105C}" type="slidenum">
              <a:rPr lang="en-US" smtClean="0"/>
              <a:t>42</a:t>
            </a:fld>
            <a:endParaRPr lang="en-US"/>
          </a:p>
        </p:txBody>
      </p:sp>
      <p:sp>
        <p:nvSpPr>
          <p:cNvPr id="5" name="Date Placeholder 4">
            <a:extLst>
              <a:ext uri="{FF2B5EF4-FFF2-40B4-BE49-F238E27FC236}">
                <a16:creationId xmlns:a16="http://schemas.microsoft.com/office/drawing/2014/main" id="{87C880C0-56AF-46A8-869A-9625A74431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E354157-F27D-4581-9B08-6C378BD78F92}"/>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DA7CCB61-E5D1-42B2-AD13-A89EB39ED13A}"/>
              </a:ext>
            </a:extLst>
          </p:cNvPr>
          <p:cNvPicPr>
            <a:picLocks noChangeAspect="1"/>
          </p:cNvPicPr>
          <p:nvPr/>
        </p:nvPicPr>
        <p:blipFill>
          <a:blip r:embed="rId4"/>
          <a:stretch>
            <a:fillRect/>
          </a:stretch>
        </p:blipFill>
        <p:spPr>
          <a:xfrm>
            <a:off x="0" y="2116769"/>
            <a:ext cx="9144000" cy="1898728"/>
          </a:xfrm>
          <a:prstGeom prst="rect">
            <a:avLst/>
          </a:prstGeom>
        </p:spPr>
      </p:pic>
    </p:spTree>
    <p:extLst>
      <p:ext uri="{BB962C8B-B14F-4D97-AF65-F5344CB8AC3E}">
        <p14:creationId xmlns:p14="http://schemas.microsoft.com/office/powerpoint/2010/main" val="37863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D7DF9-2EC1-4B21-94C7-1062753534D1}"/>
              </a:ext>
            </a:extLst>
          </p:cNvPr>
          <p:cNvSpPr>
            <a:spLocks noGrp="1"/>
          </p:cNvSpPr>
          <p:nvPr>
            <p:ph idx="1"/>
          </p:nvPr>
        </p:nvSpPr>
        <p:spPr>
          <a:xfrm>
            <a:off x="1057521" y="999943"/>
            <a:ext cx="7028961" cy="4620682"/>
          </a:xfrm>
        </p:spPr>
        <p:txBody>
          <a:bodyPr>
            <a:normAutofit/>
          </a:bodyPr>
          <a:lstStyle/>
          <a:p>
            <a:pPr marL="0" indent="0" algn="ctr">
              <a:buNone/>
            </a:pPr>
            <a:r>
              <a:rPr lang="en-US" sz="3200" dirty="0">
                <a:hlinkClick r:id="rId3"/>
              </a:rPr>
              <a:t>https://alcoholtreatment.niaaa.nih.gov/</a:t>
            </a:r>
            <a:r>
              <a:rPr lang="en-US" sz="3200" dirty="0"/>
              <a:t> </a:t>
            </a:r>
          </a:p>
        </p:txBody>
      </p:sp>
      <p:sp>
        <p:nvSpPr>
          <p:cNvPr id="4" name="Slide Number Placeholder 3">
            <a:extLst>
              <a:ext uri="{FF2B5EF4-FFF2-40B4-BE49-F238E27FC236}">
                <a16:creationId xmlns:a16="http://schemas.microsoft.com/office/drawing/2014/main" id="{CC89F957-7A18-4667-A4EF-E47D0970AA14}"/>
              </a:ext>
            </a:extLst>
          </p:cNvPr>
          <p:cNvSpPr>
            <a:spLocks noGrp="1"/>
          </p:cNvSpPr>
          <p:nvPr>
            <p:ph type="sldNum" sz="quarter" idx="12"/>
          </p:nvPr>
        </p:nvSpPr>
        <p:spPr/>
        <p:txBody>
          <a:bodyPr/>
          <a:lstStyle/>
          <a:p>
            <a:fld id="{9CD8D479-8942-46E8-A226-A4E01F7A105C}" type="slidenum">
              <a:rPr lang="en-US" smtClean="0"/>
              <a:t>43</a:t>
            </a:fld>
            <a:endParaRPr lang="en-US"/>
          </a:p>
        </p:txBody>
      </p:sp>
      <p:sp>
        <p:nvSpPr>
          <p:cNvPr id="5" name="Date Placeholder 4">
            <a:extLst>
              <a:ext uri="{FF2B5EF4-FFF2-40B4-BE49-F238E27FC236}">
                <a16:creationId xmlns:a16="http://schemas.microsoft.com/office/drawing/2014/main" id="{87C880C0-56AF-46A8-869A-9625A74431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E354157-F27D-4581-9B08-6C378BD78F92}"/>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DA7CCB61-E5D1-42B2-AD13-A89EB39ED13A}"/>
              </a:ext>
            </a:extLst>
          </p:cNvPr>
          <p:cNvPicPr>
            <a:picLocks noChangeAspect="1"/>
          </p:cNvPicPr>
          <p:nvPr/>
        </p:nvPicPr>
        <p:blipFill>
          <a:blip r:embed="rId4"/>
          <a:stretch>
            <a:fillRect/>
          </a:stretch>
        </p:blipFill>
        <p:spPr>
          <a:xfrm>
            <a:off x="0" y="2118510"/>
            <a:ext cx="9144000" cy="1898728"/>
          </a:xfrm>
          <a:prstGeom prst="rect">
            <a:avLst/>
          </a:prstGeom>
        </p:spPr>
      </p:pic>
      <p:pic>
        <p:nvPicPr>
          <p:cNvPr id="2" name="Picture 1">
            <a:extLst>
              <a:ext uri="{FF2B5EF4-FFF2-40B4-BE49-F238E27FC236}">
                <a16:creationId xmlns:a16="http://schemas.microsoft.com/office/drawing/2014/main" id="{988FB2F2-59AD-4738-831A-8E27FA8663AD}"/>
              </a:ext>
            </a:extLst>
          </p:cNvPr>
          <p:cNvPicPr>
            <a:picLocks noChangeAspect="1"/>
          </p:cNvPicPr>
          <p:nvPr/>
        </p:nvPicPr>
        <p:blipFill>
          <a:blip r:embed="rId5"/>
          <a:stretch>
            <a:fillRect/>
          </a:stretch>
        </p:blipFill>
        <p:spPr>
          <a:xfrm>
            <a:off x="3020433" y="4793595"/>
            <a:ext cx="3103133" cy="1603387"/>
          </a:xfrm>
          <a:prstGeom prst="rect">
            <a:avLst/>
          </a:prstGeom>
        </p:spPr>
      </p:pic>
      <p:cxnSp>
        <p:nvCxnSpPr>
          <p:cNvPr id="9" name="Straight Arrow Connector 8">
            <a:extLst>
              <a:ext uri="{FF2B5EF4-FFF2-40B4-BE49-F238E27FC236}">
                <a16:creationId xmlns:a16="http://schemas.microsoft.com/office/drawing/2014/main" id="{EDF909AD-ED4C-411B-AD85-E69F92D31B3E}"/>
              </a:ext>
            </a:extLst>
          </p:cNvPr>
          <p:cNvCxnSpPr>
            <a:cxnSpLocks/>
          </p:cNvCxnSpPr>
          <p:nvPr/>
        </p:nvCxnSpPr>
        <p:spPr>
          <a:xfrm flipH="1" flipV="1">
            <a:off x="3020433" y="3193143"/>
            <a:ext cx="1319339" cy="16004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85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D7DF9-2EC1-4B21-94C7-1062753534D1}"/>
              </a:ext>
            </a:extLst>
          </p:cNvPr>
          <p:cNvSpPr>
            <a:spLocks noGrp="1"/>
          </p:cNvSpPr>
          <p:nvPr>
            <p:ph idx="1"/>
          </p:nvPr>
        </p:nvSpPr>
        <p:spPr>
          <a:xfrm>
            <a:off x="1057521" y="999943"/>
            <a:ext cx="7028961" cy="4620682"/>
          </a:xfrm>
        </p:spPr>
        <p:txBody>
          <a:bodyPr>
            <a:normAutofit/>
          </a:bodyPr>
          <a:lstStyle/>
          <a:p>
            <a:pPr marL="0" indent="0" algn="ctr">
              <a:buNone/>
            </a:pPr>
            <a:r>
              <a:rPr lang="en-US" sz="3200" dirty="0">
                <a:hlinkClick r:id="rId3"/>
              </a:rPr>
              <a:t>https://alcoholtreatment.niaaa.nih.gov/</a:t>
            </a:r>
            <a:r>
              <a:rPr lang="en-US" sz="3200" dirty="0"/>
              <a:t> </a:t>
            </a:r>
          </a:p>
        </p:txBody>
      </p:sp>
      <p:sp>
        <p:nvSpPr>
          <p:cNvPr id="4" name="Slide Number Placeholder 3">
            <a:extLst>
              <a:ext uri="{FF2B5EF4-FFF2-40B4-BE49-F238E27FC236}">
                <a16:creationId xmlns:a16="http://schemas.microsoft.com/office/drawing/2014/main" id="{CC89F957-7A18-4667-A4EF-E47D0970AA14}"/>
              </a:ext>
            </a:extLst>
          </p:cNvPr>
          <p:cNvSpPr>
            <a:spLocks noGrp="1"/>
          </p:cNvSpPr>
          <p:nvPr>
            <p:ph type="sldNum" sz="quarter" idx="12"/>
          </p:nvPr>
        </p:nvSpPr>
        <p:spPr/>
        <p:txBody>
          <a:bodyPr/>
          <a:lstStyle/>
          <a:p>
            <a:fld id="{9CD8D479-8942-46E8-A226-A4E01F7A105C}" type="slidenum">
              <a:rPr lang="en-US" smtClean="0"/>
              <a:t>44</a:t>
            </a:fld>
            <a:endParaRPr lang="en-US"/>
          </a:p>
        </p:txBody>
      </p:sp>
      <p:sp>
        <p:nvSpPr>
          <p:cNvPr id="5" name="Date Placeholder 4">
            <a:extLst>
              <a:ext uri="{FF2B5EF4-FFF2-40B4-BE49-F238E27FC236}">
                <a16:creationId xmlns:a16="http://schemas.microsoft.com/office/drawing/2014/main" id="{87C880C0-56AF-46A8-869A-9625A74431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E354157-F27D-4581-9B08-6C378BD78F92}"/>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DA7CCB61-E5D1-42B2-AD13-A89EB39ED13A}"/>
              </a:ext>
            </a:extLst>
          </p:cNvPr>
          <p:cNvPicPr>
            <a:picLocks noChangeAspect="1"/>
          </p:cNvPicPr>
          <p:nvPr/>
        </p:nvPicPr>
        <p:blipFill>
          <a:blip r:embed="rId4"/>
          <a:stretch>
            <a:fillRect/>
          </a:stretch>
        </p:blipFill>
        <p:spPr>
          <a:xfrm>
            <a:off x="0" y="2118510"/>
            <a:ext cx="9144000" cy="1898728"/>
          </a:xfrm>
          <a:prstGeom prst="rect">
            <a:avLst/>
          </a:prstGeom>
        </p:spPr>
      </p:pic>
      <p:sp>
        <p:nvSpPr>
          <p:cNvPr id="9" name="TextBox 8">
            <a:extLst>
              <a:ext uri="{FF2B5EF4-FFF2-40B4-BE49-F238E27FC236}">
                <a16:creationId xmlns:a16="http://schemas.microsoft.com/office/drawing/2014/main" id="{72D1BD3F-E71C-49D3-8F77-09BC9DD34647}"/>
              </a:ext>
            </a:extLst>
          </p:cNvPr>
          <p:cNvSpPr txBox="1"/>
          <p:nvPr/>
        </p:nvSpPr>
        <p:spPr>
          <a:xfrm>
            <a:off x="2610004" y="4712684"/>
            <a:ext cx="3836243" cy="1815882"/>
          </a:xfrm>
          <a:prstGeom prst="rect">
            <a:avLst/>
          </a:prstGeom>
          <a:noFill/>
        </p:spPr>
        <p:txBody>
          <a:bodyPr wrap="none" rtlCol="0">
            <a:spAutoFit/>
          </a:bodyPr>
          <a:lstStyle/>
          <a:p>
            <a:r>
              <a:rPr lang="en-US" sz="2800" u="sng" dirty="0"/>
              <a:t>Finding Treatment Tools:</a:t>
            </a:r>
          </a:p>
          <a:p>
            <a:r>
              <a:rPr lang="en-US" sz="2800" dirty="0"/>
              <a:t>search strategies</a:t>
            </a:r>
          </a:p>
          <a:p>
            <a:r>
              <a:rPr lang="en-US" sz="2800" dirty="0"/>
              <a:t>questions to ask</a:t>
            </a:r>
          </a:p>
          <a:p>
            <a:r>
              <a:rPr lang="en-US" sz="2800" dirty="0"/>
              <a:t>evaluating answers</a:t>
            </a:r>
          </a:p>
        </p:txBody>
      </p:sp>
      <p:cxnSp>
        <p:nvCxnSpPr>
          <p:cNvPr id="10" name="Straight Arrow Connector 9">
            <a:extLst>
              <a:ext uri="{FF2B5EF4-FFF2-40B4-BE49-F238E27FC236}">
                <a16:creationId xmlns:a16="http://schemas.microsoft.com/office/drawing/2014/main" id="{A6646462-BB0F-4480-8B7C-99DA3886EB01}"/>
              </a:ext>
            </a:extLst>
          </p:cNvPr>
          <p:cNvCxnSpPr>
            <a:cxnSpLocks/>
          </p:cNvCxnSpPr>
          <p:nvPr/>
        </p:nvCxnSpPr>
        <p:spPr>
          <a:xfrm flipV="1">
            <a:off x="4443146" y="3280957"/>
            <a:ext cx="1" cy="13308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4F8224-326D-4654-97A5-DF5B19453435}"/>
              </a:ext>
            </a:extLst>
          </p:cNvPr>
          <p:cNvSpPr/>
          <p:nvPr/>
        </p:nvSpPr>
        <p:spPr>
          <a:xfrm flipH="1">
            <a:off x="4411414" y="4605936"/>
            <a:ext cx="6346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22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D7DF9-2EC1-4B21-94C7-1062753534D1}"/>
              </a:ext>
            </a:extLst>
          </p:cNvPr>
          <p:cNvSpPr>
            <a:spLocks noGrp="1"/>
          </p:cNvSpPr>
          <p:nvPr>
            <p:ph idx="1"/>
          </p:nvPr>
        </p:nvSpPr>
        <p:spPr>
          <a:xfrm>
            <a:off x="1057521" y="999943"/>
            <a:ext cx="7028961" cy="4620682"/>
          </a:xfrm>
        </p:spPr>
        <p:txBody>
          <a:bodyPr>
            <a:normAutofit/>
          </a:bodyPr>
          <a:lstStyle/>
          <a:p>
            <a:pPr marL="0" indent="0" algn="ctr">
              <a:buNone/>
            </a:pPr>
            <a:r>
              <a:rPr lang="en-US" sz="3200" dirty="0">
                <a:hlinkClick r:id="rId3"/>
              </a:rPr>
              <a:t>https://alcoholtreatment.niaaa.nih.gov/</a:t>
            </a:r>
            <a:r>
              <a:rPr lang="en-US" sz="3200" dirty="0"/>
              <a:t> </a:t>
            </a:r>
          </a:p>
        </p:txBody>
      </p:sp>
      <p:sp>
        <p:nvSpPr>
          <p:cNvPr id="4" name="Slide Number Placeholder 3">
            <a:extLst>
              <a:ext uri="{FF2B5EF4-FFF2-40B4-BE49-F238E27FC236}">
                <a16:creationId xmlns:a16="http://schemas.microsoft.com/office/drawing/2014/main" id="{CC89F957-7A18-4667-A4EF-E47D0970AA14}"/>
              </a:ext>
            </a:extLst>
          </p:cNvPr>
          <p:cNvSpPr>
            <a:spLocks noGrp="1"/>
          </p:cNvSpPr>
          <p:nvPr>
            <p:ph type="sldNum" sz="quarter" idx="12"/>
          </p:nvPr>
        </p:nvSpPr>
        <p:spPr/>
        <p:txBody>
          <a:bodyPr/>
          <a:lstStyle/>
          <a:p>
            <a:fld id="{9CD8D479-8942-46E8-A226-A4E01F7A105C}" type="slidenum">
              <a:rPr lang="en-US" smtClean="0"/>
              <a:t>45</a:t>
            </a:fld>
            <a:endParaRPr lang="en-US"/>
          </a:p>
        </p:txBody>
      </p:sp>
      <p:sp>
        <p:nvSpPr>
          <p:cNvPr id="5" name="Date Placeholder 4">
            <a:extLst>
              <a:ext uri="{FF2B5EF4-FFF2-40B4-BE49-F238E27FC236}">
                <a16:creationId xmlns:a16="http://schemas.microsoft.com/office/drawing/2014/main" id="{87C880C0-56AF-46A8-869A-9625A74431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E354157-F27D-4581-9B08-6C378BD78F92}"/>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DA7CCB61-E5D1-42B2-AD13-A89EB39ED13A}"/>
              </a:ext>
            </a:extLst>
          </p:cNvPr>
          <p:cNvPicPr>
            <a:picLocks noChangeAspect="1"/>
          </p:cNvPicPr>
          <p:nvPr/>
        </p:nvPicPr>
        <p:blipFill>
          <a:blip r:embed="rId4"/>
          <a:stretch>
            <a:fillRect/>
          </a:stretch>
        </p:blipFill>
        <p:spPr>
          <a:xfrm>
            <a:off x="0" y="2118510"/>
            <a:ext cx="9144000" cy="1898728"/>
          </a:xfrm>
          <a:prstGeom prst="rect">
            <a:avLst/>
          </a:prstGeom>
        </p:spPr>
      </p:pic>
      <p:sp>
        <p:nvSpPr>
          <p:cNvPr id="9" name="TextBox 8">
            <a:extLst>
              <a:ext uri="{FF2B5EF4-FFF2-40B4-BE49-F238E27FC236}">
                <a16:creationId xmlns:a16="http://schemas.microsoft.com/office/drawing/2014/main" id="{FEE18B04-783D-4783-8F38-72910432CCEC}"/>
              </a:ext>
            </a:extLst>
          </p:cNvPr>
          <p:cNvSpPr txBox="1"/>
          <p:nvPr/>
        </p:nvSpPr>
        <p:spPr>
          <a:xfrm>
            <a:off x="1402907" y="3695052"/>
            <a:ext cx="6512805" cy="3231654"/>
          </a:xfrm>
          <a:prstGeom prst="rect">
            <a:avLst/>
          </a:prstGeom>
          <a:noFill/>
        </p:spPr>
        <p:txBody>
          <a:bodyPr wrap="square" rtlCol="0">
            <a:spAutoFit/>
          </a:bodyPr>
          <a:lstStyle/>
          <a:p>
            <a:pPr marL="0" indent="0">
              <a:buNone/>
            </a:pPr>
            <a:endParaRPr lang="en-US" sz="1800" dirty="0"/>
          </a:p>
          <a:p>
            <a:pPr marL="0" indent="0">
              <a:buNone/>
            </a:pPr>
            <a:r>
              <a:rPr lang="en-US" sz="2800" u="sng" dirty="0"/>
              <a:t>Supporting the Process:</a:t>
            </a:r>
          </a:p>
          <a:p>
            <a:pPr marL="0" indent="0">
              <a:buNone/>
            </a:pPr>
            <a:r>
              <a:rPr lang="en-US" sz="2800" dirty="0"/>
              <a:t>starting the conversation</a:t>
            </a:r>
          </a:p>
          <a:p>
            <a:pPr marL="0" indent="0">
              <a:buNone/>
            </a:pPr>
            <a:r>
              <a:rPr lang="en-US" sz="2800" dirty="0"/>
              <a:t>managing expectations</a:t>
            </a:r>
          </a:p>
          <a:p>
            <a:pPr marL="0" indent="0">
              <a:buNone/>
            </a:pPr>
            <a:r>
              <a:rPr lang="en-US" sz="2800" dirty="0"/>
              <a:t>understanding relapse</a:t>
            </a:r>
          </a:p>
          <a:p>
            <a:pPr marL="0" indent="0">
              <a:buNone/>
            </a:pPr>
            <a:r>
              <a:rPr lang="en-US" sz="2800" dirty="0"/>
              <a:t>long-term recovery support &amp; mutual help</a:t>
            </a:r>
          </a:p>
          <a:p>
            <a:pPr marL="0" indent="0">
              <a:buNone/>
            </a:pPr>
            <a:r>
              <a:rPr lang="en-US" sz="2800" dirty="0"/>
              <a:t>caretaker support resources</a:t>
            </a:r>
          </a:p>
          <a:p>
            <a:endParaRPr lang="en-US" dirty="0"/>
          </a:p>
        </p:txBody>
      </p:sp>
      <p:cxnSp>
        <p:nvCxnSpPr>
          <p:cNvPr id="10" name="Straight Arrow Connector 9">
            <a:extLst>
              <a:ext uri="{FF2B5EF4-FFF2-40B4-BE49-F238E27FC236}">
                <a16:creationId xmlns:a16="http://schemas.microsoft.com/office/drawing/2014/main" id="{4E45443A-D74A-4E2F-9993-6C3E5D04806F}"/>
              </a:ext>
            </a:extLst>
          </p:cNvPr>
          <p:cNvCxnSpPr>
            <a:cxnSpLocks/>
          </p:cNvCxnSpPr>
          <p:nvPr/>
        </p:nvCxnSpPr>
        <p:spPr>
          <a:xfrm flipV="1">
            <a:off x="5123543" y="3310285"/>
            <a:ext cx="1248228" cy="8698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5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860D4F-2C56-42DF-9544-32611CD9A8F6}"/>
              </a:ext>
            </a:extLst>
          </p:cNvPr>
          <p:cNvPicPr>
            <a:picLocks noChangeAspect="1"/>
          </p:cNvPicPr>
          <p:nvPr/>
        </p:nvPicPr>
        <p:blipFill>
          <a:blip r:embed="rId3"/>
          <a:stretch>
            <a:fillRect/>
          </a:stretch>
        </p:blipFill>
        <p:spPr>
          <a:xfrm>
            <a:off x="1551008" y="897566"/>
            <a:ext cx="7592992" cy="1498922"/>
          </a:xfrm>
          <a:prstGeom prst="rect">
            <a:avLst/>
          </a:prstGeom>
        </p:spPr>
      </p:pic>
      <p:sp>
        <p:nvSpPr>
          <p:cNvPr id="3" name="Slide Number Placeholder 2">
            <a:extLst>
              <a:ext uri="{FF2B5EF4-FFF2-40B4-BE49-F238E27FC236}">
                <a16:creationId xmlns:a16="http://schemas.microsoft.com/office/drawing/2014/main" id="{AD3EB299-C16F-4342-AB25-2FAC32A20F6D}"/>
              </a:ext>
            </a:extLst>
          </p:cNvPr>
          <p:cNvSpPr>
            <a:spLocks noGrp="1"/>
          </p:cNvSpPr>
          <p:nvPr>
            <p:ph type="sldNum" sz="quarter" idx="12"/>
          </p:nvPr>
        </p:nvSpPr>
        <p:spPr/>
        <p:txBody>
          <a:bodyPr/>
          <a:lstStyle/>
          <a:p>
            <a:fld id="{9CD8D479-8942-46E8-A226-A4E01F7A105C}" type="slidenum">
              <a:rPr lang="en-US" smtClean="0"/>
              <a:t>46</a:t>
            </a:fld>
            <a:endParaRPr lang="en-US"/>
          </a:p>
        </p:txBody>
      </p:sp>
      <p:sp>
        <p:nvSpPr>
          <p:cNvPr id="4" name="Date Placeholder 3">
            <a:extLst>
              <a:ext uri="{FF2B5EF4-FFF2-40B4-BE49-F238E27FC236}">
                <a16:creationId xmlns:a16="http://schemas.microsoft.com/office/drawing/2014/main" id="{084F20D4-40CE-4936-9C6E-CBE69CC3E545}"/>
              </a:ext>
            </a:extLst>
          </p:cNvPr>
          <p:cNvSpPr>
            <a:spLocks noGrp="1"/>
          </p:cNvSpPr>
          <p:nvPr>
            <p:ph type="dt" sz="half" idx="10"/>
          </p:nvPr>
        </p:nvSpPr>
        <p:spPr/>
        <p:txBody>
          <a:bodyPr/>
          <a:lstStyle/>
          <a:p>
            <a:fld id="{2311AD68-56C7-4D31-B0FD-9CCEDEF9D6A0}" type="datetime1">
              <a:rPr lang="en-US" smtClean="0"/>
              <a:t>9/4/2020</a:t>
            </a:fld>
            <a:endParaRPr lang="en-US" dirty="0"/>
          </a:p>
        </p:txBody>
      </p:sp>
      <p:sp>
        <p:nvSpPr>
          <p:cNvPr id="5" name="Footer Placeholder 4">
            <a:extLst>
              <a:ext uri="{FF2B5EF4-FFF2-40B4-BE49-F238E27FC236}">
                <a16:creationId xmlns:a16="http://schemas.microsoft.com/office/drawing/2014/main" id="{28C94A2C-F73E-4088-9EDA-455D11845242}"/>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2803912C-27FF-4BC3-B16E-0706F3F334A9}"/>
              </a:ext>
            </a:extLst>
          </p:cNvPr>
          <p:cNvPicPr>
            <a:picLocks noChangeAspect="1"/>
          </p:cNvPicPr>
          <p:nvPr/>
        </p:nvPicPr>
        <p:blipFill>
          <a:blip r:embed="rId4"/>
          <a:stretch>
            <a:fillRect/>
          </a:stretch>
        </p:blipFill>
        <p:spPr>
          <a:xfrm>
            <a:off x="307802" y="2163669"/>
            <a:ext cx="8584313" cy="3949089"/>
          </a:xfrm>
          <a:prstGeom prst="rect">
            <a:avLst/>
          </a:prstGeom>
        </p:spPr>
      </p:pic>
      <p:sp>
        <p:nvSpPr>
          <p:cNvPr id="9" name="TextBox 8">
            <a:extLst>
              <a:ext uri="{FF2B5EF4-FFF2-40B4-BE49-F238E27FC236}">
                <a16:creationId xmlns:a16="http://schemas.microsoft.com/office/drawing/2014/main" id="{5FC14CCA-347E-4DE5-B50E-CF904AC978BA}"/>
              </a:ext>
            </a:extLst>
          </p:cNvPr>
          <p:cNvSpPr txBox="1"/>
          <p:nvPr/>
        </p:nvSpPr>
        <p:spPr>
          <a:xfrm>
            <a:off x="881149" y="565265"/>
            <a:ext cx="5202065" cy="646331"/>
          </a:xfrm>
          <a:prstGeom prst="rect">
            <a:avLst/>
          </a:prstGeom>
          <a:noFill/>
        </p:spPr>
        <p:txBody>
          <a:bodyPr wrap="none" rtlCol="0">
            <a:spAutoFit/>
          </a:bodyPr>
          <a:lstStyle/>
          <a:p>
            <a:r>
              <a:rPr lang="en-US" sz="3600" dirty="0">
                <a:hlinkClick r:id="rId5"/>
              </a:rPr>
              <a:t>https://findtreatment.gov/</a:t>
            </a:r>
            <a:endParaRPr lang="en-US" sz="3600" dirty="0"/>
          </a:p>
        </p:txBody>
      </p:sp>
    </p:spTree>
    <p:extLst>
      <p:ext uri="{BB962C8B-B14F-4D97-AF65-F5344CB8AC3E}">
        <p14:creationId xmlns:p14="http://schemas.microsoft.com/office/powerpoint/2010/main" val="22161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D7DF9-2EC1-4B21-94C7-1062753534D1}"/>
              </a:ext>
            </a:extLst>
          </p:cNvPr>
          <p:cNvSpPr>
            <a:spLocks noGrp="1"/>
          </p:cNvSpPr>
          <p:nvPr>
            <p:ph idx="1"/>
          </p:nvPr>
        </p:nvSpPr>
        <p:spPr>
          <a:xfrm>
            <a:off x="1057520" y="1566001"/>
            <a:ext cx="7028961" cy="5015912"/>
          </a:xfrm>
        </p:spPr>
        <p:txBody>
          <a:bodyPr>
            <a:normAutofit/>
          </a:bodyPr>
          <a:lstStyle/>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endParaRPr lang="en-US" sz="2800" dirty="0"/>
          </a:p>
        </p:txBody>
      </p:sp>
      <p:sp>
        <p:nvSpPr>
          <p:cNvPr id="4" name="Slide Number Placeholder 3">
            <a:extLst>
              <a:ext uri="{FF2B5EF4-FFF2-40B4-BE49-F238E27FC236}">
                <a16:creationId xmlns:a16="http://schemas.microsoft.com/office/drawing/2014/main" id="{CC89F957-7A18-4667-A4EF-E47D0970AA14}"/>
              </a:ext>
            </a:extLst>
          </p:cNvPr>
          <p:cNvSpPr>
            <a:spLocks noGrp="1"/>
          </p:cNvSpPr>
          <p:nvPr>
            <p:ph type="sldNum" sz="quarter" idx="12"/>
          </p:nvPr>
        </p:nvSpPr>
        <p:spPr/>
        <p:txBody>
          <a:bodyPr/>
          <a:lstStyle/>
          <a:p>
            <a:fld id="{9CD8D479-8942-46E8-A226-A4E01F7A105C}" type="slidenum">
              <a:rPr lang="en-US" smtClean="0"/>
              <a:t>47</a:t>
            </a:fld>
            <a:endParaRPr lang="en-US"/>
          </a:p>
        </p:txBody>
      </p:sp>
      <p:sp>
        <p:nvSpPr>
          <p:cNvPr id="5" name="Date Placeholder 4">
            <a:extLst>
              <a:ext uri="{FF2B5EF4-FFF2-40B4-BE49-F238E27FC236}">
                <a16:creationId xmlns:a16="http://schemas.microsoft.com/office/drawing/2014/main" id="{87C880C0-56AF-46A8-869A-9625A7443142}"/>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E354157-F27D-4581-9B08-6C378BD78F92}"/>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6">
            <a:extLst>
              <a:ext uri="{FF2B5EF4-FFF2-40B4-BE49-F238E27FC236}">
                <a16:creationId xmlns:a16="http://schemas.microsoft.com/office/drawing/2014/main" id="{262B3191-A95A-4849-A125-F63FE6501012}"/>
              </a:ext>
            </a:extLst>
          </p:cNvPr>
          <p:cNvSpPr/>
          <p:nvPr/>
        </p:nvSpPr>
        <p:spPr>
          <a:xfrm>
            <a:off x="1049673" y="933738"/>
            <a:ext cx="7046288" cy="584775"/>
          </a:xfrm>
          <a:prstGeom prst="rect">
            <a:avLst/>
          </a:prstGeom>
        </p:spPr>
        <p:txBody>
          <a:bodyPr wrap="none">
            <a:spAutoFit/>
          </a:bodyPr>
          <a:lstStyle/>
          <a:p>
            <a:pPr algn="ctr"/>
            <a:r>
              <a:rPr lang="en-US" sz="3200" dirty="0">
                <a:hlinkClick r:id="rId3"/>
              </a:rPr>
              <a:t>https://www.drugabuse.gov/drug-topics</a:t>
            </a:r>
            <a:r>
              <a:rPr lang="en-US" sz="3200" dirty="0"/>
              <a:t> </a:t>
            </a:r>
          </a:p>
        </p:txBody>
      </p:sp>
      <p:pic>
        <p:nvPicPr>
          <p:cNvPr id="10" name="Picture 9">
            <a:extLst>
              <a:ext uri="{FF2B5EF4-FFF2-40B4-BE49-F238E27FC236}">
                <a16:creationId xmlns:a16="http://schemas.microsoft.com/office/drawing/2014/main" id="{301F01F5-EFF3-4B05-8217-414EA62A3564}"/>
              </a:ext>
            </a:extLst>
          </p:cNvPr>
          <p:cNvPicPr>
            <a:picLocks noChangeAspect="1"/>
          </p:cNvPicPr>
          <p:nvPr/>
        </p:nvPicPr>
        <p:blipFill>
          <a:blip r:embed="rId4"/>
          <a:stretch>
            <a:fillRect/>
          </a:stretch>
        </p:blipFill>
        <p:spPr>
          <a:xfrm>
            <a:off x="0" y="2291285"/>
            <a:ext cx="9144000" cy="3565343"/>
          </a:xfrm>
          <a:prstGeom prst="rect">
            <a:avLst/>
          </a:prstGeom>
        </p:spPr>
      </p:pic>
    </p:spTree>
    <p:extLst>
      <p:ext uri="{BB962C8B-B14F-4D97-AF65-F5344CB8AC3E}">
        <p14:creationId xmlns:p14="http://schemas.microsoft.com/office/powerpoint/2010/main" val="362360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98B2-705D-46C3-AC80-D2C844E79CD4}"/>
              </a:ext>
            </a:extLst>
          </p:cNvPr>
          <p:cNvSpPr>
            <a:spLocks noGrp="1"/>
          </p:cNvSpPr>
          <p:nvPr>
            <p:ph type="title"/>
          </p:nvPr>
        </p:nvSpPr>
        <p:spPr>
          <a:xfrm>
            <a:off x="703385" y="276087"/>
            <a:ext cx="7990449" cy="1183566"/>
          </a:xfrm>
        </p:spPr>
        <p:txBody>
          <a:bodyPr>
            <a:noAutofit/>
          </a:bodyPr>
          <a:lstStyle/>
          <a:p>
            <a:r>
              <a:rPr lang="en-US" sz="3600" dirty="0"/>
              <a:t>Treatment Planning &amp; Referral</a:t>
            </a:r>
          </a:p>
        </p:txBody>
      </p:sp>
      <p:sp>
        <p:nvSpPr>
          <p:cNvPr id="3" name="Content Placeholder 2">
            <a:extLst>
              <a:ext uri="{FF2B5EF4-FFF2-40B4-BE49-F238E27FC236}">
                <a16:creationId xmlns:a16="http://schemas.microsoft.com/office/drawing/2014/main" id="{D2008177-7E9F-450A-B550-54B5CDBE6153}"/>
              </a:ext>
            </a:extLst>
          </p:cNvPr>
          <p:cNvSpPr>
            <a:spLocks noGrp="1"/>
          </p:cNvSpPr>
          <p:nvPr>
            <p:ph idx="1"/>
          </p:nvPr>
        </p:nvSpPr>
        <p:spPr>
          <a:xfrm>
            <a:off x="1057520" y="3559125"/>
            <a:ext cx="6665643" cy="2627557"/>
          </a:xfrm>
        </p:spPr>
        <p:txBody>
          <a:bodyPr/>
          <a:lstStyle/>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0454D4A-E023-4CFA-AABD-5FEAFD5F5C8C}"/>
              </a:ext>
            </a:extLst>
          </p:cNvPr>
          <p:cNvSpPr>
            <a:spLocks noGrp="1"/>
          </p:cNvSpPr>
          <p:nvPr>
            <p:ph type="sldNum" sz="quarter" idx="12"/>
          </p:nvPr>
        </p:nvSpPr>
        <p:spPr/>
        <p:txBody>
          <a:bodyPr/>
          <a:lstStyle/>
          <a:p>
            <a:fld id="{9CD8D479-8942-46E8-A226-A4E01F7A105C}" type="slidenum">
              <a:rPr lang="en-US" smtClean="0"/>
              <a:t>48</a:t>
            </a:fld>
            <a:endParaRPr lang="en-US"/>
          </a:p>
        </p:txBody>
      </p:sp>
      <p:sp>
        <p:nvSpPr>
          <p:cNvPr id="5" name="Date Placeholder 4">
            <a:extLst>
              <a:ext uri="{FF2B5EF4-FFF2-40B4-BE49-F238E27FC236}">
                <a16:creationId xmlns:a16="http://schemas.microsoft.com/office/drawing/2014/main" id="{629532B3-8B5B-462B-B158-9EE21956EE7A}"/>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A270547-0F54-4F7E-A902-404D3A9B0AA6}"/>
              </a:ext>
            </a:extLst>
          </p:cNvPr>
          <p:cNvSpPr>
            <a:spLocks noGrp="1"/>
          </p:cNvSpPr>
          <p:nvPr>
            <p:ph type="ftr" sz="quarter" idx="11"/>
          </p:nvPr>
        </p:nvSpPr>
        <p:spPr/>
        <p:txBody>
          <a:bodyPr/>
          <a:lstStyle/>
          <a:p>
            <a:r>
              <a:rPr lang="en-US"/>
              <a:t>Council on Social Work Education                                                                                                                                                                                                                       www.cswe.org</a:t>
            </a:r>
            <a:endParaRPr lang="en-US" dirty="0"/>
          </a:p>
        </p:txBody>
      </p:sp>
      <p:graphicFrame>
        <p:nvGraphicFramePr>
          <p:cNvPr id="7" name="Object 6">
            <a:extLst>
              <a:ext uri="{FF2B5EF4-FFF2-40B4-BE49-F238E27FC236}">
                <a16:creationId xmlns:a16="http://schemas.microsoft.com/office/drawing/2014/main" id="{BEDFA543-2B2B-4B03-AFE0-5DB27B0FBD81}"/>
              </a:ext>
            </a:extLst>
          </p:cNvPr>
          <p:cNvGraphicFramePr>
            <a:graphicFrameLocks noChangeAspect="1"/>
          </p:cNvGraphicFramePr>
          <p:nvPr>
            <p:extLst>
              <p:ext uri="{D42A27DB-BD31-4B8C-83A1-F6EECF244321}">
                <p14:modId xmlns:p14="http://schemas.microsoft.com/office/powerpoint/2010/main" val="2531056410"/>
              </p:ext>
            </p:extLst>
          </p:nvPr>
        </p:nvGraphicFramePr>
        <p:xfrm>
          <a:off x="3511550" y="1909818"/>
          <a:ext cx="2120900" cy="787400"/>
        </p:xfrm>
        <a:graphic>
          <a:graphicData uri="http://schemas.openxmlformats.org/presentationml/2006/ole">
            <mc:AlternateContent xmlns:mc="http://schemas.openxmlformats.org/markup-compatibility/2006">
              <mc:Choice xmlns:v="urn:schemas-microsoft-com:vml" Requires="v">
                <p:oleObj spid="_x0000_s6467" r:id="rId4" imgW="2120400" imgH="786960" progId="">
                  <p:embed/>
                </p:oleObj>
              </mc:Choice>
              <mc:Fallback>
                <p:oleObj r:id="rId4" imgW="2120400" imgH="786960" progId="">
                  <p:embed/>
                  <p:pic>
                    <p:nvPicPr>
                      <p:cNvPr id="0" name=""/>
                      <p:cNvPicPr/>
                      <p:nvPr/>
                    </p:nvPicPr>
                    <p:blipFill>
                      <a:blip r:embed="rId5"/>
                      <a:stretch>
                        <a:fillRect/>
                      </a:stretch>
                    </p:blipFill>
                    <p:spPr>
                      <a:xfrm>
                        <a:off x="3511550" y="1909818"/>
                        <a:ext cx="2120900" cy="787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54C968D-2F3E-4B2C-8531-83F6A0A4AC6F}"/>
              </a:ext>
            </a:extLst>
          </p:cNvPr>
          <p:cNvGraphicFramePr>
            <a:graphicFrameLocks noChangeAspect="1"/>
          </p:cNvGraphicFramePr>
          <p:nvPr>
            <p:extLst>
              <p:ext uri="{D42A27DB-BD31-4B8C-83A1-F6EECF244321}">
                <p14:modId xmlns:p14="http://schemas.microsoft.com/office/powerpoint/2010/main" val="2469884369"/>
              </p:ext>
            </p:extLst>
          </p:nvPr>
        </p:nvGraphicFramePr>
        <p:xfrm>
          <a:off x="153902" y="3018924"/>
          <a:ext cx="3813188" cy="2542989"/>
        </p:xfrm>
        <a:graphic>
          <a:graphicData uri="http://schemas.openxmlformats.org/presentationml/2006/ole">
            <mc:AlternateContent xmlns:mc="http://schemas.openxmlformats.org/markup-compatibility/2006">
              <mc:Choice xmlns:v="urn:schemas-microsoft-com:vml" Requires="v">
                <p:oleObj spid="_x0000_s6468" r:id="rId6" imgW="4634640" imgH="2945880" progId="">
                  <p:embed/>
                </p:oleObj>
              </mc:Choice>
              <mc:Fallback>
                <p:oleObj r:id="rId6" imgW="4634640" imgH="2945880" progId="">
                  <p:embed/>
                  <p:pic>
                    <p:nvPicPr>
                      <p:cNvPr id="0" name=""/>
                      <p:cNvPicPr/>
                      <p:nvPr/>
                    </p:nvPicPr>
                    <p:blipFill>
                      <a:blip r:embed="rId7"/>
                      <a:stretch>
                        <a:fillRect/>
                      </a:stretch>
                    </p:blipFill>
                    <p:spPr>
                      <a:xfrm>
                        <a:off x="153902" y="3018924"/>
                        <a:ext cx="3813188" cy="254298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CCC046A-7C7C-4466-ABCF-C307A08C1366}"/>
              </a:ext>
            </a:extLst>
          </p:cNvPr>
          <p:cNvGraphicFramePr>
            <a:graphicFrameLocks noChangeAspect="1"/>
          </p:cNvGraphicFramePr>
          <p:nvPr>
            <p:extLst>
              <p:ext uri="{D42A27DB-BD31-4B8C-83A1-F6EECF244321}">
                <p14:modId xmlns:p14="http://schemas.microsoft.com/office/powerpoint/2010/main" val="2861789781"/>
              </p:ext>
            </p:extLst>
          </p:nvPr>
        </p:nvGraphicFramePr>
        <p:xfrm>
          <a:off x="2891528" y="4403233"/>
          <a:ext cx="3734355" cy="2186219"/>
        </p:xfrm>
        <a:graphic>
          <a:graphicData uri="http://schemas.openxmlformats.org/presentationml/2006/ole">
            <mc:AlternateContent xmlns:mc="http://schemas.openxmlformats.org/markup-compatibility/2006">
              <mc:Choice xmlns:v="urn:schemas-microsoft-com:vml" Requires="v">
                <p:oleObj spid="_x0000_s6469" r:id="rId8" imgW="4533120" imgH="2653920" progId="">
                  <p:embed/>
                </p:oleObj>
              </mc:Choice>
              <mc:Fallback>
                <p:oleObj r:id="rId8" imgW="4533120" imgH="2653920" progId="">
                  <p:embed/>
                  <p:pic>
                    <p:nvPicPr>
                      <p:cNvPr id="0" name=""/>
                      <p:cNvPicPr/>
                      <p:nvPr/>
                    </p:nvPicPr>
                    <p:blipFill>
                      <a:blip r:embed="rId9"/>
                      <a:stretch>
                        <a:fillRect/>
                      </a:stretch>
                    </p:blipFill>
                    <p:spPr>
                      <a:xfrm>
                        <a:off x="2891528" y="4403233"/>
                        <a:ext cx="3734355" cy="218621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0A71F35-A082-4E13-85E3-E49F47F580C8}"/>
              </a:ext>
            </a:extLst>
          </p:cNvPr>
          <p:cNvGraphicFramePr>
            <a:graphicFrameLocks noChangeAspect="1"/>
          </p:cNvGraphicFramePr>
          <p:nvPr>
            <p:extLst>
              <p:ext uri="{D42A27DB-BD31-4B8C-83A1-F6EECF244321}">
                <p14:modId xmlns:p14="http://schemas.microsoft.com/office/powerpoint/2010/main" val="1870198269"/>
              </p:ext>
            </p:extLst>
          </p:nvPr>
        </p:nvGraphicFramePr>
        <p:xfrm>
          <a:off x="5916520" y="3298875"/>
          <a:ext cx="3227480" cy="1933298"/>
        </p:xfrm>
        <a:graphic>
          <a:graphicData uri="http://schemas.openxmlformats.org/presentationml/2006/ole">
            <mc:AlternateContent xmlns:mc="http://schemas.openxmlformats.org/markup-compatibility/2006">
              <mc:Choice xmlns:v="urn:schemas-microsoft-com:vml" Requires="v">
                <p:oleObj spid="_x0000_s6470" r:id="rId10" imgW="4177440" imgH="2501280" progId="">
                  <p:embed/>
                </p:oleObj>
              </mc:Choice>
              <mc:Fallback>
                <p:oleObj r:id="rId10" imgW="4177440" imgH="2501280" progId="">
                  <p:embed/>
                  <p:pic>
                    <p:nvPicPr>
                      <p:cNvPr id="0" name=""/>
                      <p:cNvPicPr/>
                      <p:nvPr/>
                    </p:nvPicPr>
                    <p:blipFill>
                      <a:blip r:embed="rId11"/>
                      <a:stretch>
                        <a:fillRect/>
                      </a:stretch>
                    </p:blipFill>
                    <p:spPr>
                      <a:xfrm>
                        <a:off x="5916520" y="3298875"/>
                        <a:ext cx="3227480" cy="1933298"/>
                      </a:xfrm>
                      <a:prstGeom prst="rect">
                        <a:avLst/>
                      </a:prstGeom>
                    </p:spPr>
                  </p:pic>
                </p:oleObj>
              </mc:Fallback>
            </mc:AlternateContent>
          </a:graphicData>
        </a:graphic>
      </p:graphicFrame>
    </p:spTree>
    <p:extLst>
      <p:ext uri="{BB962C8B-B14F-4D97-AF65-F5344CB8AC3E}">
        <p14:creationId xmlns:p14="http://schemas.microsoft.com/office/powerpoint/2010/main" val="42169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EDD2-4813-4270-ADC2-45165CBB6DAA}"/>
              </a:ext>
            </a:extLst>
          </p:cNvPr>
          <p:cNvSpPr>
            <a:spLocks noGrp="1"/>
          </p:cNvSpPr>
          <p:nvPr>
            <p:ph type="title"/>
          </p:nvPr>
        </p:nvSpPr>
        <p:spPr/>
        <p:txBody>
          <a:bodyPr>
            <a:normAutofit/>
          </a:bodyPr>
          <a:lstStyle/>
          <a:p>
            <a:r>
              <a:rPr lang="en-US" sz="3600" dirty="0"/>
              <a:t>COMMERCIAL RESOURCES</a:t>
            </a:r>
          </a:p>
        </p:txBody>
      </p:sp>
      <p:sp>
        <p:nvSpPr>
          <p:cNvPr id="4" name="Slide Number Placeholder 3">
            <a:extLst>
              <a:ext uri="{FF2B5EF4-FFF2-40B4-BE49-F238E27FC236}">
                <a16:creationId xmlns:a16="http://schemas.microsoft.com/office/drawing/2014/main" id="{7513F06C-14F8-4D90-91A1-3E93C8D0B4EF}"/>
              </a:ext>
            </a:extLst>
          </p:cNvPr>
          <p:cNvSpPr>
            <a:spLocks noGrp="1"/>
          </p:cNvSpPr>
          <p:nvPr>
            <p:ph type="sldNum" sz="quarter" idx="12"/>
          </p:nvPr>
        </p:nvSpPr>
        <p:spPr/>
        <p:txBody>
          <a:bodyPr/>
          <a:lstStyle/>
          <a:p>
            <a:fld id="{9CD8D479-8942-46E8-A226-A4E01F7A105C}" type="slidenum">
              <a:rPr lang="en-US" smtClean="0"/>
              <a:t>49</a:t>
            </a:fld>
            <a:endParaRPr lang="en-US"/>
          </a:p>
        </p:txBody>
      </p:sp>
      <p:sp>
        <p:nvSpPr>
          <p:cNvPr id="5" name="Date Placeholder 4">
            <a:extLst>
              <a:ext uri="{FF2B5EF4-FFF2-40B4-BE49-F238E27FC236}">
                <a16:creationId xmlns:a16="http://schemas.microsoft.com/office/drawing/2014/main" id="{0F8EB57C-1ED3-41A5-815E-44AC74E0E3D9}"/>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1AAF9E86-E55E-422B-B83B-D1C3250B7332}"/>
              </a:ext>
            </a:extLst>
          </p:cNvPr>
          <p:cNvSpPr>
            <a:spLocks noGrp="1"/>
          </p:cNvSpPr>
          <p:nvPr>
            <p:ph type="ftr" sz="quarter" idx="11"/>
          </p:nvPr>
        </p:nvSpPr>
        <p:spPr/>
        <p:txBody>
          <a:body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46B537C8-47B0-407B-83E1-8947F9684F3D}"/>
              </a:ext>
            </a:extLst>
          </p:cNvPr>
          <p:cNvPicPr>
            <a:picLocks noChangeAspect="1"/>
          </p:cNvPicPr>
          <p:nvPr/>
        </p:nvPicPr>
        <p:blipFill>
          <a:blip r:embed="rId3"/>
          <a:stretch>
            <a:fillRect/>
          </a:stretch>
        </p:blipFill>
        <p:spPr>
          <a:xfrm>
            <a:off x="0" y="671317"/>
            <a:ext cx="9144000" cy="5197934"/>
          </a:xfrm>
          <a:prstGeom prst="rect">
            <a:avLst/>
          </a:prstGeom>
        </p:spPr>
      </p:pic>
    </p:spTree>
    <p:extLst>
      <p:ext uri="{BB962C8B-B14F-4D97-AF65-F5344CB8AC3E}">
        <p14:creationId xmlns:p14="http://schemas.microsoft.com/office/powerpoint/2010/main" val="162938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3337-19D8-49C3-B377-EC3C017062A3}"/>
              </a:ext>
            </a:extLst>
          </p:cNvPr>
          <p:cNvSpPr>
            <a:spLocks noGrp="1"/>
          </p:cNvSpPr>
          <p:nvPr>
            <p:ph type="title"/>
          </p:nvPr>
        </p:nvSpPr>
        <p:spPr>
          <a:xfrm>
            <a:off x="1057519" y="276087"/>
            <a:ext cx="7635899" cy="1183566"/>
          </a:xfrm>
        </p:spPr>
        <p:txBody>
          <a:bodyPr>
            <a:normAutofit/>
          </a:bodyPr>
          <a:lstStyle/>
          <a:p>
            <a:r>
              <a:rPr lang="en-US" sz="3600" dirty="0"/>
              <a:t>Also NOT About:</a:t>
            </a:r>
          </a:p>
        </p:txBody>
      </p:sp>
      <p:sp>
        <p:nvSpPr>
          <p:cNvPr id="3" name="Content Placeholder 2">
            <a:extLst>
              <a:ext uri="{FF2B5EF4-FFF2-40B4-BE49-F238E27FC236}">
                <a16:creationId xmlns:a16="http://schemas.microsoft.com/office/drawing/2014/main" id="{3604C5CC-DFE7-440A-9297-2252E03FC418}"/>
              </a:ext>
            </a:extLst>
          </p:cNvPr>
          <p:cNvSpPr>
            <a:spLocks noGrp="1"/>
          </p:cNvSpPr>
          <p:nvPr>
            <p:ph sz="half" idx="2"/>
          </p:nvPr>
        </p:nvSpPr>
        <p:spPr>
          <a:xfrm>
            <a:off x="869088" y="2654114"/>
            <a:ext cx="3456432" cy="3927799"/>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2600" dirty="0"/>
          </a:p>
        </p:txBody>
      </p:sp>
      <p:sp>
        <p:nvSpPr>
          <p:cNvPr id="8" name="Text Placeholder 7">
            <a:extLst>
              <a:ext uri="{FF2B5EF4-FFF2-40B4-BE49-F238E27FC236}">
                <a16:creationId xmlns:a16="http://schemas.microsoft.com/office/drawing/2014/main" id="{ACEA68B6-8EEE-4A05-AC81-F587160FE20E}"/>
              </a:ext>
            </a:extLst>
          </p:cNvPr>
          <p:cNvSpPr>
            <a:spLocks noGrp="1"/>
          </p:cNvSpPr>
          <p:nvPr>
            <p:ph type="body" sz="quarter" idx="3"/>
          </p:nvPr>
        </p:nvSpPr>
        <p:spPr>
          <a:xfrm>
            <a:off x="1529053" y="1782715"/>
            <a:ext cx="6256663" cy="823912"/>
          </a:xfrm>
        </p:spPr>
        <p:txBody>
          <a:bodyPr>
            <a:normAutofit/>
          </a:bodyPr>
          <a:lstStyle/>
          <a:p>
            <a:r>
              <a:rPr lang="en-US" sz="2800" dirty="0"/>
              <a:t>technology transfer network: ATTCs</a:t>
            </a:r>
          </a:p>
          <a:p>
            <a:endParaRPr lang="en-US" dirty="0"/>
          </a:p>
        </p:txBody>
      </p:sp>
      <p:sp>
        <p:nvSpPr>
          <p:cNvPr id="9" name="Content Placeholder 8">
            <a:extLst>
              <a:ext uri="{FF2B5EF4-FFF2-40B4-BE49-F238E27FC236}">
                <a16:creationId xmlns:a16="http://schemas.microsoft.com/office/drawing/2014/main" id="{5374A48E-45E3-4D7E-9D0B-8B847A9E3540}"/>
              </a:ext>
            </a:extLst>
          </p:cNvPr>
          <p:cNvSpPr>
            <a:spLocks noGrp="1"/>
          </p:cNvSpPr>
          <p:nvPr>
            <p:ph sz="quarter" idx="4"/>
          </p:nvPr>
        </p:nvSpPr>
        <p:spPr>
          <a:xfrm>
            <a:off x="2382423" y="3224633"/>
            <a:ext cx="3865728" cy="335728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2800" dirty="0"/>
          </a:p>
        </p:txBody>
      </p:sp>
      <p:sp>
        <p:nvSpPr>
          <p:cNvPr id="4" name="Slide Number Placeholder 3">
            <a:extLst>
              <a:ext uri="{FF2B5EF4-FFF2-40B4-BE49-F238E27FC236}">
                <a16:creationId xmlns:a16="http://schemas.microsoft.com/office/drawing/2014/main" id="{5CDD6DE7-5090-4672-B616-885CD02C9A37}"/>
              </a:ext>
            </a:extLst>
          </p:cNvPr>
          <p:cNvSpPr>
            <a:spLocks noGrp="1"/>
          </p:cNvSpPr>
          <p:nvPr>
            <p:ph type="sldNum" sz="quarter" idx="12"/>
          </p:nvPr>
        </p:nvSpPr>
        <p:spPr/>
        <p:txBody>
          <a:bodyPr/>
          <a:lstStyle/>
          <a:p>
            <a:fld id="{9CD8D479-8942-46E8-A226-A4E01F7A105C}" type="slidenum">
              <a:rPr lang="en-US" smtClean="0"/>
              <a:t>5</a:t>
            </a:fld>
            <a:endParaRPr lang="en-US"/>
          </a:p>
        </p:txBody>
      </p:sp>
      <p:sp>
        <p:nvSpPr>
          <p:cNvPr id="5" name="Date Placeholder 4">
            <a:extLst>
              <a:ext uri="{FF2B5EF4-FFF2-40B4-BE49-F238E27FC236}">
                <a16:creationId xmlns:a16="http://schemas.microsoft.com/office/drawing/2014/main" id="{D84800AE-A646-4B86-9762-E8653F5ECC86}"/>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A42DBC2-AC4C-4AE5-934A-B2BFE258CF01}"/>
              </a:ext>
            </a:extLst>
          </p:cNvPr>
          <p:cNvSpPr>
            <a:spLocks noGrp="1"/>
          </p:cNvSpPr>
          <p:nvPr>
            <p:ph type="ftr" sz="quarter" idx="11"/>
          </p:nvPr>
        </p:nvSpPr>
        <p:spPr/>
        <p:txBody>
          <a:bodyPr/>
          <a:lstStyle/>
          <a:p>
            <a:r>
              <a:rPr lang="en-US"/>
              <a:t>Council on Social Work Education                                                                                                                                                                                                                       www.cswe.org</a:t>
            </a:r>
            <a:endParaRPr lang="en-US" dirty="0"/>
          </a:p>
        </p:txBody>
      </p:sp>
      <p:graphicFrame>
        <p:nvGraphicFramePr>
          <p:cNvPr id="10" name="Object 9" descr="logo from the Addiction Technology Transfer Center Network funded by Substance Abuse and Mental Health Services Administration">
            <a:extLst>
              <a:ext uri="{FF2B5EF4-FFF2-40B4-BE49-F238E27FC236}">
                <a16:creationId xmlns:a16="http://schemas.microsoft.com/office/drawing/2014/main" id="{C2A1A3F0-8F3A-4EB0-96CB-ABE546074305}"/>
              </a:ext>
            </a:extLst>
          </p:cNvPr>
          <p:cNvGraphicFramePr>
            <a:graphicFrameLocks noChangeAspect="1"/>
          </p:cNvGraphicFramePr>
          <p:nvPr>
            <p:extLst>
              <p:ext uri="{D42A27DB-BD31-4B8C-83A1-F6EECF244321}">
                <p14:modId xmlns:p14="http://schemas.microsoft.com/office/powerpoint/2010/main" val="3852625698"/>
              </p:ext>
            </p:extLst>
          </p:nvPr>
        </p:nvGraphicFramePr>
        <p:xfrm>
          <a:off x="2002273" y="2660051"/>
          <a:ext cx="4646493" cy="2499203"/>
        </p:xfrm>
        <a:graphic>
          <a:graphicData uri="http://schemas.openxmlformats.org/presentationml/2006/ole">
            <mc:AlternateContent xmlns:mc="http://schemas.openxmlformats.org/markup-compatibility/2006">
              <mc:Choice xmlns:v="urn:schemas-microsoft-com:vml" Requires="v">
                <p:oleObj spid="_x0000_s3256" r:id="rId4" imgW="4863240" imgH="2666520" progId="">
                  <p:embed/>
                </p:oleObj>
              </mc:Choice>
              <mc:Fallback>
                <p:oleObj r:id="rId4" imgW="4863240" imgH="2666520" progId="">
                  <p:embed/>
                  <p:pic>
                    <p:nvPicPr>
                      <p:cNvPr id="10" name="Object 9" descr="logo from the Addiction Technology Transfer Center Network funded by Substance Abuse and Mental Health Services Administration">
                        <a:extLst>
                          <a:ext uri="{FF2B5EF4-FFF2-40B4-BE49-F238E27FC236}">
                            <a16:creationId xmlns:a16="http://schemas.microsoft.com/office/drawing/2014/main" id="{C2A1A3F0-8F3A-4EB0-96CB-ABE546074305}"/>
                          </a:ext>
                        </a:extLst>
                      </p:cNvPr>
                      <p:cNvPicPr/>
                      <p:nvPr/>
                    </p:nvPicPr>
                    <p:blipFill>
                      <a:blip r:embed="rId5"/>
                      <a:stretch>
                        <a:fillRect/>
                      </a:stretch>
                    </p:blipFill>
                    <p:spPr>
                      <a:xfrm>
                        <a:off x="2002273" y="2660051"/>
                        <a:ext cx="4646493" cy="2499203"/>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EA4B6E6C-EB74-43E3-A6E3-B53EC54D751D}"/>
              </a:ext>
            </a:extLst>
          </p:cNvPr>
          <p:cNvPicPr>
            <a:picLocks noChangeAspect="1"/>
          </p:cNvPicPr>
          <p:nvPr/>
        </p:nvPicPr>
        <p:blipFill>
          <a:blip r:embed="rId6"/>
          <a:stretch>
            <a:fillRect/>
          </a:stretch>
        </p:blipFill>
        <p:spPr>
          <a:xfrm>
            <a:off x="2002273" y="5163006"/>
            <a:ext cx="4646493" cy="756668"/>
          </a:xfrm>
          <a:prstGeom prst="rect">
            <a:avLst/>
          </a:prstGeom>
        </p:spPr>
      </p:pic>
      <p:sp>
        <p:nvSpPr>
          <p:cNvPr id="12" name="TextBox 11">
            <a:extLst>
              <a:ext uri="{FF2B5EF4-FFF2-40B4-BE49-F238E27FC236}">
                <a16:creationId xmlns:a16="http://schemas.microsoft.com/office/drawing/2014/main" id="{771A4155-B1C2-469F-88E7-A998107DBECD}"/>
              </a:ext>
            </a:extLst>
          </p:cNvPr>
          <p:cNvSpPr txBox="1"/>
          <p:nvPr/>
        </p:nvSpPr>
        <p:spPr>
          <a:xfrm>
            <a:off x="426665" y="6201965"/>
            <a:ext cx="2929007" cy="646331"/>
          </a:xfrm>
          <a:prstGeom prst="rect">
            <a:avLst/>
          </a:prstGeom>
          <a:noFill/>
        </p:spPr>
        <p:txBody>
          <a:bodyPr wrap="none" rtlCol="0">
            <a:spAutoFit/>
          </a:bodyPr>
          <a:lstStyle/>
          <a:p>
            <a:r>
              <a:rPr lang="en-US" dirty="0"/>
              <a:t>(see </a:t>
            </a:r>
            <a:r>
              <a:rPr lang="en-US" sz="1800" dirty="0">
                <a:hlinkClick r:id="rId7"/>
              </a:rPr>
              <a:t>https://attcnetwork.org/</a:t>
            </a:r>
            <a:endParaRPr lang="en-US" sz="1800" dirty="0"/>
          </a:p>
          <a:p>
            <a:endParaRPr lang="en-US" dirty="0"/>
          </a:p>
        </p:txBody>
      </p:sp>
    </p:spTree>
    <p:extLst>
      <p:ext uri="{BB962C8B-B14F-4D97-AF65-F5344CB8AC3E}">
        <p14:creationId xmlns:p14="http://schemas.microsoft.com/office/powerpoint/2010/main" val="9365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ADA7-F8C2-46FA-BAB4-84B0CBB99113}"/>
              </a:ext>
            </a:extLst>
          </p:cNvPr>
          <p:cNvSpPr>
            <a:spLocks noGrp="1"/>
          </p:cNvSpPr>
          <p:nvPr>
            <p:ph type="title"/>
          </p:nvPr>
        </p:nvSpPr>
        <p:spPr/>
        <p:txBody>
          <a:bodyPr>
            <a:normAutofit/>
          </a:bodyPr>
          <a:lstStyle/>
          <a:p>
            <a:r>
              <a:rPr lang="en-US" sz="3600" dirty="0"/>
              <a:t>Delivering Treatment Interventions</a:t>
            </a:r>
          </a:p>
        </p:txBody>
      </p:sp>
      <p:sp>
        <p:nvSpPr>
          <p:cNvPr id="3" name="Content Placeholder 2">
            <a:extLst>
              <a:ext uri="{FF2B5EF4-FFF2-40B4-BE49-F238E27FC236}">
                <a16:creationId xmlns:a16="http://schemas.microsoft.com/office/drawing/2014/main" id="{0BB482DF-0FE2-45D3-AC71-85BB458659A6}"/>
              </a:ext>
            </a:extLst>
          </p:cNvPr>
          <p:cNvSpPr>
            <a:spLocks noGrp="1"/>
          </p:cNvSpPr>
          <p:nvPr>
            <p:ph idx="1"/>
          </p:nvPr>
        </p:nvSpPr>
        <p:spPr>
          <a:xfrm>
            <a:off x="858420" y="1580297"/>
            <a:ext cx="7868766" cy="4620682"/>
          </a:xfrm>
        </p:spPr>
        <p:txBody>
          <a:bodyPr>
            <a:noAutofit/>
          </a:bodyPr>
          <a:lstStyle/>
          <a:p>
            <a:pPr>
              <a:buClr>
                <a:srgbClr val="FF0000"/>
              </a:buClr>
              <a:buFont typeface="Wingdings" panose="05000000000000000000" pitchFamily="2" charset="2"/>
              <a:buChar char="Ø"/>
            </a:pPr>
            <a:r>
              <a:rPr lang="en-US" sz="2600" dirty="0"/>
              <a:t> Motivational Enhancement/Motivational Interviewing</a:t>
            </a:r>
          </a:p>
          <a:p>
            <a:pPr>
              <a:buClr>
                <a:srgbClr val="FF0000"/>
              </a:buClr>
              <a:buFont typeface="Wingdings" panose="05000000000000000000" pitchFamily="2" charset="2"/>
              <a:buChar char="Ø"/>
            </a:pPr>
            <a:r>
              <a:rPr lang="en-US" sz="2600" dirty="0"/>
              <a:t> brief intervention</a:t>
            </a:r>
          </a:p>
          <a:p>
            <a:pPr>
              <a:buClr>
                <a:srgbClr val="FF0000"/>
              </a:buClr>
              <a:buFont typeface="Wingdings" panose="05000000000000000000" pitchFamily="2" charset="2"/>
              <a:buChar char="Ø"/>
            </a:pPr>
            <a:r>
              <a:rPr lang="en-US" sz="2600" dirty="0"/>
              <a:t> behavioral interventions (CBI/CBT, DBT, CM, CRA)</a:t>
            </a:r>
          </a:p>
          <a:p>
            <a:pPr>
              <a:buClr>
                <a:srgbClr val="FF0000"/>
              </a:buClr>
              <a:buFont typeface="Wingdings" panose="05000000000000000000" pitchFamily="2" charset="2"/>
              <a:buChar char="Ø"/>
            </a:pPr>
            <a:r>
              <a:rPr lang="en-US" sz="2600" dirty="0"/>
              <a:t> 12-step facilitation &amp; peer support</a:t>
            </a:r>
          </a:p>
          <a:p>
            <a:pPr>
              <a:buClr>
                <a:srgbClr val="FF0000"/>
              </a:buClr>
              <a:buFont typeface="Wingdings" panose="05000000000000000000" pitchFamily="2" charset="2"/>
              <a:buChar char="Ø"/>
            </a:pPr>
            <a:r>
              <a:rPr lang="en-US" sz="2600" dirty="0"/>
              <a:t> case management</a:t>
            </a:r>
          </a:p>
          <a:p>
            <a:pPr>
              <a:buClr>
                <a:srgbClr val="FF0000"/>
              </a:buClr>
              <a:buFont typeface="Wingdings" panose="05000000000000000000" pitchFamily="2" charset="2"/>
              <a:buChar char="Ø"/>
            </a:pPr>
            <a:r>
              <a:rPr lang="en-US" sz="2600" dirty="0"/>
              <a:t> relapse prevention, mindfulness, &amp; wellness practices</a:t>
            </a:r>
          </a:p>
          <a:p>
            <a:pPr>
              <a:buClr>
                <a:srgbClr val="FF0000"/>
              </a:buClr>
              <a:buFont typeface="Wingdings" panose="05000000000000000000" pitchFamily="2" charset="2"/>
              <a:buChar char="Ø"/>
            </a:pPr>
            <a:r>
              <a:rPr lang="en-US" sz="2600" dirty="0"/>
              <a:t> pharmacotherapy support/medication management</a:t>
            </a:r>
          </a:p>
          <a:p>
            <a:pPr>
              <a:buClr>
                <a:srgbClr val="FF0000"/>
              </a:buClr>
              <a:buFont typeface="Wingdings" panose="05000000000000000000" pitchFamily="2" charset="2"/>
              <a:buChar char="Ø"/>
            </a:pPr>
            <a:r>
              <a:rPr lang="en-US" sz="2600" dirty="0"/>
              <a:t> psychoeducation (clients &amp; significant others)</a:t>
            </a:r>
          </a:p>
          <a:p>
            <a:pPr>
              <a:buClr>
                <a:srgbClr val="FF0000"/>
              </a:buClr>
              <a:buFont typeface="Wingdings" panose="05000000000000000000" pitchFamily="2" charset="2"/>
              <a:buChar char="Ø"/>
            </a:pPr>
            <a:r>
              <a:rPr lang="en-US" sz="2600" dirty="0"/>
              <a:t> family &amp; group treatment</a:t>
            </a:r>
          </a:p>
        </p:txBody>
      </p:sp>
      <p:sp>
        <p:nvSpPr>
          <p:cNvPr id="4" name="Slide Number Placeholder 3">
            <a:extLst>
              <a:ext uri="{FF2B5EF4-FFF2-40B4-BE49-F238E27FC236}">
                <a16:creationId xmlns:a16="http://schemas.microsoft.com/office/drawing/2014/main" id="{A85CFFF1-85EF-429B-AC0D-1426826A58F1}"/>
              </a:ext>
            </a:extLst>
          </p:cNvPr>
          <p:cNvSpPr>
            <a:spLocks noGrp="1"/>
          </p:cNvSpPr>
          <p:nvPr>
            <p:ph type="sldNum" sz="quarter" idx="12"/>
          </p:nvPr>
        </p:nvSpPr>
        <p:spPr/>
        <p:txBody>
          <a:bodyPr/>
          <a:lstStyle/>
          <a:p>
            <a:fld id="{9CD8D479-8942-46E8-A226-A4E01F7A105C}" type="slidenum">
              <a:rPr lang="en-US" smtClean="0"/>
              <a:t>50</a:t>
            </a:fld>
            <a:endParaRPr lang="en-US"/>
          </a:p>
        </p:txBody>
      </p:sp>
      <p:sp>
        <p:nvSpPr>
          <p:cNvPr id="5" name="Date Placeholder 4">
            <a:extLst>
              <a:ext uri="{FF2B5EF4-FFF2-40B4-BE49-F238E27FC236}">
                <a16:creationId xmlns:a16="http://schemas.microsoft.com/office/drawing/2014/main" id="{11B15458-4C1F-48B1-A808-C416A0ED972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1493C5C-97E0-41C1-89B6-A751A9942512}"/>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A7AC31C2-1EB6-4545-980E-CB289E7BC802}"/>
              </a:ext>
            </a:extLst>
          </p:cNvPr>
          <p:cNvSpPr txBox="1"/>
          <p:nvPr/>
        </p:nvSpPr>
        <p:spPr>
          <a:xfrm>
            <a:off x="416814" y="5890736"/>
            <a:ext cx="7412735" cy="738664"/>
          </a:xfrm>
          <a:prstGeom prst="rect">
            <a:avLst/>
          </a:prstGeom>
          <a:noFill/>
        </p:spPr>
        <p:txBody>
          <a:bodyPr wrap="none" rtlCol="0">
            <a:spAutoFit/>
          </a:bodyPr>
          <a:lstStyle/>
          <a:p>
            <a:r>
              <a:rPr lang="en-US" sz="1400" dirty="0"/>
              <a:t>(see Aronson, </a:t>
            </a:r>
            <a:r>
              <a:rPr lang="en-US" sz="1400" dirty="0" err="1"/>
              <a:t>Marsch</a:t>
            </a:r>
            <a:r>
              <a:rPr lang="en-US" sz="1400" dirty="0"/>
              <a:t>, &amp; Acosta, 2013; Barak, et al., 2008; </a:t>
            </a:r>
            <a:r>
              <a:rPr lang="en-US" sz="1400" dirty="0" err="1"/>
              <a:t>Budney</a:t>
            </a:r>
            <a:r>
              <a:rPr lang="en-US" sz="1400" dirty="0"/>
              <a:t> et al., 2015; Dugdale et al, 2019; </a:t>
            </a:r>
          </a:p>
          <a:p>
            <a:r>
              <a:rPr lang="en-US" sz="1400" dirty="0"/>
              <a:t>Dutra et al., 2008;  </a:t>
            </a:r>
            <a:r>
              <a:rPr lang="en-US" sz="1400" dirty="0" err="1"/>
              <a:t>Geisner</a:t>
            </a:r>
            <a:r>
              <a:rPr lang="en-US" sz="1400" dirty="0"/>
              <a:t> et al., 2015; Gulliver et al, 2015; Holmes et al, 2019; </a:t>
            </a:r>
          </a:p>
          <a:p>
            <a:r>
              <a:rPr lang="en-US" sz="1400" dirty="0"/>
              <a:t>Kay-Lambkin et al, 2012; Lundgren &amp; Krull, 2018)</a:t>
            </a:r>
          </a:p>
        </p:txBody>
      </p:sp>
    </p:spTree>
    <p:extLst>
      <p:ext uri="{BB962C8B-B14F-4D97-AF65-F5344CB8AC3E}">
        <p14:creationId xmlns:p14="http://schemas.microsoft.com/office/powerpoint/2010/main" val="15117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ADA7-F8C2-46FA-BAB4-84B0CBB99113}"/>
              </a:ext>
            </a:extLst>
          </p:cNvPr>
          <p:cNvSpPr>
            <a:spLocks noGrp="1"/>
          </p:cNvSpPr>
          <p:nvPr>
            <p:ph type="title"/>
          </p:nvPr>
        </p:nvSpPr>
        <p:spPr>
          <a:xfrm>
            <a:off x="1006574" y="772538"/>
            <a:ext cx="7028962" cy="1183566"/>
          </a:xfrm>
        </p:spPr>
        <p:txBody>
          <a:bodyPr>
            <a:noAutofit/>
          </a:bodyPr>
          <a:lstStyle/>
          <a:p>
            <a:r>
              <a:rPr lang="en-US" sz="3600" dirty="0"/>
              <a:t>Technology Assisted Care (TAC) for Substance Use Disorders</a:t>
            </a:r>
          </a:p>
        </p:txBody>
      </p:sp>
      <p:sp>
        <p:nvSpPr>
          <p:cNvPr id="3" name="Content Placeholder 2">
            <a:extLst>
              <a:ext uri="{FF2B5EF4-FFF2-40B4-BE49-F238E27FC236}">
                <a16:creationId xmlns:a16="http://schemas.microsoft.com/office/drawing/2014/main" id="{0BB482DF-0FE2-45D3-AC71-85BB458659A6}"/>
              </a:ext>
            </a:extLst>
          </p:cNvPr>
          <p:cNvSpPr>
            <a:spLocks noGrp="1"/>
          </p:cNvSpPr>
          <p:nvPr>
            <p:ph idx="1"/>
          </p:nvPr>
        </p:nvSpPr>
        <p:spPr>
          <a:xfrm>
            <a:off x="1006574" y="2237318"/>
            <a:ext cx="7028961" cy="4620682"/>
          </a:xfrm>
        </p:spPr>
        <p:txBody>
          <a:bodyPr>
            <a:normAutofit/>
          </a:bodyPr>
          <a:lstStyle/>
          <a:p>
            <a:pPr marL="0" indent="0" algn="ctr">
              <a:buNone/>
            </a:pPr>
            <a:r>
              <a:rPr lang="en-US" sz="3200" dirty="0"/>
              <a:t>(</a:t>
            </a:r>
            <a:r>
              <a:rPr lang="en-US" sz="3200" b="1" dirty="0">
                <a:hlinkClick r:id="rId3"/>
              </a:rPr>
              <a:t>http://sudtech.org/</a:t>
            </a:r>
            <a:r>
              <a:rPr lang="en-US" sz="3200" dirty="0"/>
              <a:t>)</a:t>
            </a:r>
          </a:p>
        </p:txBody>
      </p:sp>
      <p:sp>
        <p:nvSpPr>
          <p:cNvPr id="4" name="Slide Number Placeholder 3">
            <a:extLst>
              <a:ext uri="{FF2B5EF4-FFF2-40B4-BE49-F238E27FC236}">
                <a16:creationId xmlns:a16="http://schemas.microsoft.com/office/drawing/2014/main" id="{A85CFFF1-85EF-429B-AC0D-1426826A58F1}"/>
              </a:ext>
            </a:extLst>
          </p:cNvPr>
          <p:cNvSpPr>
            <a:spLocks noGrp="1"/>
          </p:cNvSpPr>
          <p:nvPr>
            <p:ph type="sldNum" sz="quarter" idx="12"/>
          </p:nvPr>
        </p:nvSpPr>
        <p:spPr/>
        <p:txBody>
          <a:bodyPr/>
          <a:lstStyle/>
          <a:p>
            <a:fld id="{9CD8D479-8942-46E8-A226-A4E01F7A105C}" type="slidenum">
              <a:rPr lang="en-US" smtClean="0"/>
              <a:t>51</a:t>
            </a:fld>
            <a:endParaRPr lang="en-US"/>
          </a:p>
        </p:txBody>
      </p:sp>
      <p:sp>
        <p:nvSpPr>
          <p:cNvPr id="5" name="Date Placeholder 4">
            <a:extLst>
              <a:ext uri="{FF2B5EF4-FFF2-40B4-BE49-F238E27FC236}">
                <a16:creationId xmlns:a16="http://schemas.microsoft.com/office/drawing/2014/main" id="{11B15458-4C1F-48B1-A808-C416A0ED972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1493C5C-97E0-41C1-89B6-A751A9942512}"/>
              </a:ext>
            </a:extLst>
          </p:cNvPr>
          <p:cNvSpPr>
            <a:spLocks noGrp="1"/>
          </p:cNvSpPr>
          <p:nvPr>
            <p:ph type="ftr" sz="quarter" idx="11"/>
          </p:nvPr>
        </p:nvSpPr>
        <p:spPr/>
        <p:txBody>
          <a:bodyPr/>
          <a:lstStyle/>
          <a:p>
            <a:r>
              <a:rPr lang="en-US"/>
              <a:t>Council on Social Work Education                                                                                                                                                                                                                       www.cswe.org</a:t>
            </a:r>
            <a:endParaRPr lang="en-US" dirty="0"/>
          </a:p>
        </p:txBody>
      </p:sp>
      <p:sp>
        <p:nvSpPr>
          <p:cNvPr id="7" name="Oval 6">
            <a:extLst>
              <a:ext uri="{FF2B5EF4-FFF2-40B4-BE49-F238E27FC236}">
                <a16:creationId xmlns:a16="http://schemas.microsoft.com/office/drawing/2014/main" id="{F402D829-585B-4D3E-9D20-B667B51DD703}"/>
              </a:ext>
            </a:extLst>
          </p:cNvPr>
          <p:cNvSpPr/>
          <p:nvPr/>
        </p:nvSpPr>
        <p:spPr>
          <a:xfrm>
            <a:off x="682172" y="3280228"/>
            <a:ext cx="3701144" cy="2747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Therapeutic Education System (TES)</a:t>
            </a:r>
          </a:p>
        </p:txBody>
      </p:sp>
      <p:sp>
        <p:nvSpPr>
          <p:cNvPr id="8" name="Oval 7">
            <a:extLst>
              <a:ext uri="{FF2B5EF4-FFF2-40B4-BE49-F238E27FC236}">
                <a16:creationId xmlns:a16="http://schemas.microsoft.com/office/drawing/2014/main" id="{8405782A-F1B5-4F95-8D1B-E4024862AD2C}"/>
              </a:ext>
            </a:extLst>
          </p:cNvPr>
          <p:cNvSpPr/>
          <p:nvPr/>
        </p:nvSpPr>
        <p:spPr>
          <a:xfrm>
            <a:off x="4760685" y="3280229"/>
            <a:ext cx="3701143" cy="2786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CBT4CBT</a:t>
            </a:r>
          </a:p>
          <a:p>
            <a:pPr algn="ctr"/>
            <a:r>
              <a:rPr lang="en-US" sz="2400" b="1" dirty="0"/>
              <a:t>www.cbt4cbt.com</a:t>
            </a:r>
          </a:p>
        </p:txBody>
      </p:sp>
      <p:sp>
        <p:nvSpPr>
          <p:cNvPr id="9" name="TextBox 8">
            <a:extLst>
              <a:ext uri="{FF2B5EF4-FFF2-40B4-BE49-F238E27FC236}">
                <a16:creationId xmlns:a16="http://schemas.microsoft.com/office/drawing/2014/main" id="{C804E330-2F83-4853-8582-3BFCBCE47635}"/>
              </a:ext>
            </a:extLst>
          </p:cNvPr>
          <p:cNvSpPr txBox="1"/>
          <p:nvPr/>
        </p:nvSpPr>
        <p:spPr>
          <a:xfrm>
            <a:off x="445541" y="6321623"/>
            <a:ext cx="3480248" cy="307777"/>
          </a:xfrm>
          <a:prstGeom prst="rect">
            <a:avLst/>
          </a:prstGeom>
          <a:noFill/>
        </p:spPr>
        <p:txBody>
          <a:bodyPr wrap="none" rtlCol="0">
            <a:spAutoFit/>
          </a:bodyPr>
          <a:lstStyle/>
          <a:p>
            <a:r>
              <a:rPr lang="en-US" sz="1400" dirty="0"/>
              <a:t>(see Campbell et al., 2014; Carroll et al, 2014)</a:t>
            </a:r>
          </a:p>
        </p:txBody>
      </p:sp>
      <p:cxnSp>
        <p:nvCxnSpPr>
          <p:cNvPr id="11" name="Straight Arrow Connector 10">
            <a:extLst>
              <a:ext uri="{FF2B5EF4-FFF2-40B4-BE49-F238E27FC236}">
                <a16:creationId xmlns:a16="http://schemas.microsoft.com/office/drawing/2014/main" id="{EB481277-5A6E-4106-877B-AC7703BCF98C}"/>
              </a:ext>
            </a:extLst>
          </p:cNvPr>
          <p:cNvCxnSpPr>
            <a:cxnSpLocks/>
            <a:stCxn id="2" idx="2"/>
          </p:cNvCxnSpPr>
          <p:nvPr/>
        </p:nvCxnSpPr>
        <p:spPr>
          <a:xfrm flipH="1">
            <a:off x="2664372" y="1956104"/>
            <a:ext cx="1856683" cy="1181234"/>
          </a:xfrm>
          <a:prstGeom prst="straightConnector1">
            <a:avLst/>
          </a:prstGeom>
          <a:ln w="7620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7CDEDE-FA61-48B4-94FC-2B4DF1CEC5F9}"/>
              </a:ext>
            </a:extLst>
          </p:cNvPr>
          <p:cNvCxnSpPr>
            <a:cxnSpLocks/>
            <a:stCxn id="2" idx="2"/>
          </p:cNvCxnSpPr>
          <p:nvPr/>
        </p:nvCxnSpPr>
        <p:spPr>
          <a:xfrm>
            <a:off x="4521055" y="1956104"/>
            <a:ext cx="2005869" cy="1181234"/>
          </a:xfrm>
          <a:prstGeom prst="straightConnector1">
            <a:avLst/>
          </a:prstGeom>
          <a:ln w="76200">
            <a:prstDash val="lgDashDot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2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8EA7-F454-4357-8DB1-20694BE50FDC}"/>
              </a:ext>
            </a:extLst>
          </p:cNvPr>
          <p:cNvSpPr>
            <a:spLocks noGrp="1"/>
          </p:cNvSpPr>
          <p:nvPr>
            <p:ph type="title"/>
          </p:nvPr>
        </p:nvSpPr>
        <p:spPr/>
        <p:txBody>
          <a:bodyPr>
            <a:normAutofit/>
          </a:bodyPr>
          <a:lstStyle/>
          <a:p>
            <a:r>
              <a:rPr lang="en-US" sz="3600" dirty="0"/>
              <a:t>Technology &amp; Treatment</a:t>
            </a:r>
          </a:p>
        </p:txBody>
      </p:sp>
      <p:sp>
        <p:nvSpPr>
          <p:cNvPr id="4" name="Slide Number Placeholder 3">
            <a:extLst>
              <a:ext uri="{FF2B5EF4-FFF2-40B4-BE49-F238E27FC236}">
                <a16:creationId xmlns:a16="http://schemas.microsoft.com/office/drawing/2014/main" id="{B11EBE45-29EF-452E-832D-2B12EF3ECE78}"/>
              </a:ext>
            </a:extLst>
          </p:cNvPr>
          <p:cNvSpPr>
            <a:spLocks noGrp="1"/>
          </p:cNvSpPr>
          <p:nvPr>
            <p:ph type="sldNum" sz="quarter" idx="12"/>
          </p:nvPr>
        </p:nvSpPr>
        <p:spPr/>
        <p:txBody>
          <a:bodyPr/>
          <a:lstStyle/>
          <a:p>
            <a:fld id="{9CD8D479-8942-46E8-A226-A4E01F7A105C}" type="slidenum">
              <a:rPr lang="en-US" smtClean="0"/>
              <a:t>52</a:t>
            </a:fld>
            <a:endParaRPr lang="en-US"/>
          </a:p>
        </p:txBody>
      </p:sp>
      <p:sp>
        <p:nvSpPr>
          <p:cNvPr id="5" name="Date Placeholder 4">
            <a:extLst>
              <a:ext uri="{FF2B5EF4-FFF2-40B4-BE49-F238E27FC236}">
                <a16:creationId xmlns:a16="http://schemas.microsoft.com/office/drawing/2014/main" id="{58CBA86A-AEAA-4B16-AC57-B3FB25CE9360}"/>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AA0233E-F72F-4DB4-978F-EB40F5BF107E}"/>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AF1715BB-4969-4904-A7B9-44D30457BEFE}"/>
              </a:ext>
            </a:extLst>
          </p:cNvPr>
          <p:cNvSpPr txBox="1"/>
          <p:nvPr/>
        </p:nvSpPr>
        <p:spPr>
          <a:xfrm>
            <a:off x="445541" y="6321623"/>
            <a:ext cx="3574953" cy="307777"/>
          </a:xfrm>
          <a:prstGeom prst="rect">
            <a:avLst/>
          </a:prstGeom>
          <a:noFill/>
        </p:spPr>
        <p:txBody>
          <a:bodyPr wrap="none" rtlCol="0">
            <a:spAutoFit/>
          </a:bodyPr>
          <a:lstStyle/>
          <a:p>
            <a:r>
              <a:rPr lang="en-US" sz="1400" dirty="0"/>
              <a:t>(see </a:t>
            </a:r>
            <a:r>
              <a:rPr lang="en-US" sz="1400" dirty="0" err="1"/>
              <a:t>Mosavel</a:t>
            </a:r>
            <a:r>
              <a:rPr lang="en-US" sz="1400" dirty="0"/>
              <a:t>, 2004; </a:t>
            </a:r>
            <a:r>
              <a:rPr lang="en-US" sz="1400" dirty="0" err="1"/>
              <a:t>VanDemark</a:t>
            </a:r>
            <a:r>
              <a:rPr lang="en-US" sz="1400" dirty="0"/>
              <a:t> et al., 2010)</a:t>
            </a:r>
          </a:p>
        </p:txBody>
      </p:sp>
      <p:pic>
        <p:nvPicPr>
          <p:cNvPr id="8" name="Picture 7">
            <a:extLst>
              <a:ext uri="{FF2B5EF4-FFF2-40B4-BE49-F238E27FC236}">
                <a16:creationId xmlns:a16="http://schemas.microsoft.com/office/drawing/2014/main" id="{371EA1EC-E818-4BDE-A62A-C9E4E02DC9B0}"/>
              </a:ext>
            </a:extLst>
          </p:cNvPr>
          <p:cNvPicPr>
            <a:picLocks noChangeAspect="1"/>
          </p:cNvPicPr>
          <p:nvPr/>
        </p:nvPicPr>
        <p:blipFill>
          <a:blip r:embed="rId3"/>
          <a:stretch>
            <a:fillRect/>
          </a:stretch>
        </p:blipFill>
        <p:spPr>
          <a:xfrm flipH="1">
            <a:off x="55571" y="2506717"/>
            <a:ext cx="3948870" cy="3679967"/>
          </a:xfrm>
          <a:prstGeom prst="rect">
            <a:avLst/>
          </a:prstGeom>
        </p:spPr>
      </p:pic>
      <p:pic>
        <p:nvPicPr>
          <p:cNvPr id="9" name="Picture 8">
            <a:extLst>
              <a:ext uri="{FF2B5EF4-FFF2-40B4-BE49-F238E27FC236}">
                <a16:creationId xmlns:a16="http://schemas.microsoft.com/office/drawing/2014/main" id="{D917B799-BDAC-4324-80B9-DE1D462E7C22}"/>
              </a:ext>
            </a:extLst>
          </p:cNvPr>
          <p:cNvPicPr>
            <a:picLocks noChangeAspect="1"/>
          </p:cNvPicPr>
          <p:nvPr/>
        </p:nvPicPr>
        <p:blipFill>
          <a:blip r:embed="rId4"/>
          <a:stretch>
            <a:fillRect/>
          </a:stretch>
        </p:blipFill>
        <p:spPr>
          <a:xfrm>
            <a:off x="3648035" y="3425004"/>
            <a:ext cx="5517931" cy="2643465"/>
          </a:xfrm>
          <a:prstGeom prst="rect">
            <a:avLst/>
          </a:prstGeom>
        </p:spPr>
      </p:pic>
      <p:sp>
        <p:nvSpPr>
          <p:cNvPr id="15" name="Freeform: Shape 14">
            <a:extLst>
              <a:ext uri="{FF2B5EF4-FFF2-40B4-BE49-F238E27FC236}">
                <a16:creationId xmlns:a16="http://schemas.microsoft.com/office/drawing/2014/main" id="{B5DFE41E-B183-4511-93BC-ADDA96AF145C}"/>
              </a:ext>
            </a:extLst>
          </p:cNvPr>
          <p:cNvSpPr/>
          <p:nvPr/>
        </p:nvSpPr>
        <p:spPr>
          <a:xfrm>
            <a:off x="1809925" y="5108028"/>
            <a:ext cx="2422024" cy="1092612"/>
          </a:xfrm>
          <a:custGeom>
            <a:avLst/>
            <a:gdLst>
              <a:gd name="connsiteX0" fmla="*/ 3537139 w 3537139"/>
              <a:gd name="connsiteY0" fmla="*/ 0 h 2125029"/>
              <a:gd name="connsiteX1" fmla="*/ 3380385 w 3537139"/>
              <a:gd name="connsiteY1" fmla="*/ 8709 h 2125029"/>
              <a:gd name="connsiteX2" fmla="*/ 3406510 w 3537139"/>
              <a:gd name="connsiteY2" fmla="*/ 26126 h 2125029"/>
              <a:gd name="connsiteX3" fmla="*/ 3336842 w 3537139"/>
              <a:gd name="connsiteY3" fmla="*/ 34835 h 2125029"/>
              <a:gd name="connsiteX4" fmla="*/ 3345550 w 3537139"/>
              <a:gd name="connsiteY4" fmla="*/ 121920 h 2125029"/>
              <a:gd name="connsiteX5" fmla="*/ 3371676 w 3537139"/>
              <a:gd name="connsiteY5" fmla="*/ 130629 h 2125029"/>
              <a:gd name="connsiteX6" fmla="*/ 3319425 w 3537139"/>
              <a:gd name="connsiteY6" fmla="*/ 95795 h 2125029"/>
              <a:gd name="connsiteX7" fmla="*/ 3232339 w 3537139"/>
              <a:gd name="connsiteY7" fmla="*/ 104503 h 2125029"/>
              <a:gd name="connsiteX8" fmla="*/ 3258465 w 3537139"/>
              <a:gd name="connsiteY8" fmla="*/ 200298 h 2125029"/>
              <a:gd name="connsiteX9" fmla="*/ 3284590 w 3537139"/>
              <a:gd name="connsiteY9" fmla="*/ 209006 h 2125029"/>
              <a:gd name="connsiteX10" fmla="*/ 3319425 w 3537139"/>
              <a:gd name="connsiteY10" fmla="*/ 200298 h 2125029"/>
              <a:gd name="connsiteX11" fmla="*/ 3267173 w 3537139"/>
              <a:gd name="connsiteY11" fmla="*/ 182880 h 2125029"/>
              <a:gd name="connsiteX12" fmla="*/ 3162670 w 3537139"/>
              <a:gd name="connsiteY12" fmla="*/ 200298 h 2125029"/>
              <a:gd name="connsiteX13" fmla="*/ 3136545 w 3537139"/>
              <a:gd name="connsiteY13" fmla="*/ 217715 h 2125029"/>
              <a:gd name="connsiteX14" fmla="*/ 3171379 w 3537139"/>
              <a:gd name="connsiteY14" fmla="*/ 278675 h 2125029"/>
              <a:gd name="connsiteX15" fmla="*/ 3188796 w 3537139"/>
              <a:gd name="connsiteY15" fmla="*/ 304800 h 2125029"/>
              <a:gd name="connsiteX16" fmla="*/ 3214922 w 3537139"/>
              <a:gd name="connsiteY16" fmla="*/ 313509 h 2125029"/>
              <a:gd name="connsiteX17" fmla="*/ 3188796 w 3537139"/>
              <a:gd name="connsiteY17" fmla="*/ 296092 h 2125029"/>
              <a:gd name="connsiteX18" fmla="*/ 3093002 w 3537139"/>
              <a:gd name="connsiteY18" fmla="*/ 304800 h 2125029"/>
              <a:gd name="connsiteX19" fmla="*/ 3066876 w 3537139"/>
              <a:gd name="connsiteY19" fmla="*/ 313509 h 2125029"/>
              <a:gd name="connsiteX20" fmla="*/ 3093002 w 3537139"/>
              <a:gd name="connsiteY20" fmla="*/ 365760 h 2125029"/>
              <a:gd name="connsiteX21" fmla="*/ 3101710 w 3537139"/>
              <a:gd name="connsiteY21" fmla="*/ 391886 h 2125029"/>
              <a:gd name="connsiteX22" fmla="*/ 3197505 w 3537139"/>
              <a:gd name="connsiteY22" fmla="*/ 400595 h 2125029"/>
              <a:gd name="connsiteX23" fmla="*/ 3040750 w 3537139"/>
              <a:gd name="connsiteY23" fmla="*/ 391886 h 2125029"/>
              <a:gd name="connsiteX24" fmla="*/ 3014625 w 3537139"/>
              <a:gd name="connsiteY24" fmla="*/ 409303 h 2125029"/>
              <a:gd name="connsiteX25" fmla="*/ 2988499 w 3537139"/>
              <a:gd name="connsiteY25" fmla="*/ 418012 h 2125029"/>
              <a:gd name="connsiteX26" fmla="*/ 2971082 w 3537139"/>
              <a:gd name="connsiteY26" fmla="*/ 444138 h 2125029"/>
              <a:gd name="connsiteX27" fmla="*/ 2979790 w 3537139"/>
              <a:gd name="connsiteY27" fmla="*/ 470263 h 2125029"/>
              <a:gd name="connsiteX28" fmla="*/ 3075585 w 3537139"/>
              <a:gd name="connsiteY28" fmla="*/ 470263 h 2125029"/>
              <a:gd name="connsiteX29" fmla="*/ 3023333 w 3537139"/>
              <a:gd name="connsiteY29" fmla="*/ 452846 h 2125029"/>
              <a:gd name="connsiteX30" fmla="*/ 2892705 w 3537139"/>
              <a:gd name="connsiteY30" fmla="*/ 470263 h 2125029"/>
              <a:gd name="connsiteX31" fmla="*/ 2866579 w 3537139"/>
              <a:gd name="connsiteY31" fmla="*/ 478972 h 2125029"/>
              <a:gd name="connsiteX32" fmla="*/ 2831745 w 3537139"/>
              <a:gd name="connsiteY32" fmla="*/ 531223 h 2125029"/>
              <a:gd name="connsiteX33" fmla="*/ 2840453 w 3537139"/>
              <a:gd name="connsiteY33" fmla="*/ 609600 h 2125029"/>
              <a:gd name="connsiteX34" fmla="*/ 2875287 w 3537139"/>
              <a:gd name="connsiteY34" fmla="*/ 618309 h 2125029"/>
              <a:gd name="connsiteX35" fmla="*/ 2953665 w 3537139"/>
              <a:gd name="connsiteY35" fmla="*/ 609600 h 2125029"/>
              <a:gd name="connsiteX36" fmla="*/ 2936247 w 3537139"/>
              <a:gd name="connsiteY36" fmla="*/ 592183 h 2125029"/>
              <a:gd name="connsiteX37" fmla="*/ 2788202 w 3537139"/>
              <a:gd name="connsiteY37" fmla="*/ 592183 h 2125029"/>
              <a:gd name="connsiteX38" fmla="*/ 2727242 w 3537139"/>
              <a:gd name="connsiteY38" fmla="*/ 609600 h 2125029"/>
              <a:gd name="connsiteX39" fmla="*/ 2701116 w 3537139"/>
              <a:gd name="connsiteY39" fmla="*/ 627018 h 2125029"/>
              <a:gd name="connsiteX40" fmla="*/ 2683699 w 3537139"/>
              <a:gd name="connsiteY40" fmla="*/ 653143 h 2125029"/>
              <a:gd name="connsiteX41" fmla="*/ 2701116 w 3537139"/>
              <a:gd name="connsiteY41" fmla="*/ 705395 h 2125029"/>
              <a:gd name="connsiteX42" fmla="*/ 2727242 w 3537139"/>
              <a:gd name="connsiteY42" fmla="*/ 748938 h 2125029"/>
              <a:gd name="connsiteX43" fmla="*/ 2823036 w 3537139"/>
              <a:gd name="connsiteY43" fmla="*/ 740229 h 2125029"/>
              <a:gd name="connsiteX44" fmla="*/ 2796910 w 3537139"/>
              <a:gd name="connsiteY44" fmla="*/ 731520 h 2125029"/>
              <a:gd name="connsiteX45" fmla="*/ 2640156 w 3537139"/>
              <a:gd name="connsiteY45" fmla="*/ 740229 h 2125029"/>
              <a:gd name="connsiteX46" fmla="*/ 2587905 w 3537139"/>
              <a:gd name="connsiteY46" fmla="*/ 757646 h 2125029"/>
              <a:gd name="connsiteX47" fmla="*/ 2509527 w 3537139"/>
              <a:gd name="connsiteY47" fmla="*/ 801189 h 2125029"/>
              <a:gd name="connsiteX48" fmla="*/ 2500819 w 3537139"/>
              <a:gd name="connsiteY48" fmla="*/ 827315 h 2125029"/>
              <a:gd name="connsiteX49" fmla="*/ 2526945 w 3537139"/>
              <a:gd name="connsiteY49" fmla="*/ 879566 h 2125029"/>
              <a:gd name="connsiteX50" fmla="*/ 2579196 w 3537139"/>
              <a:gd name="connsiteY50" fmla="*/ 896983 h 2125029"/>
              <a:gd name="connsiteX51" fmla="*/ 2640156 w 3537139"/>
              <a:gd name="connsiteY51" fmla="*/ 888275 h 2125029"/>
              <a:gd name="connsiteX52" fmla="*/ 2614030 w 3537139"/>
              <a:gd name="connsiteY52" fmla="*/ 870858 h 2125029"/>
              <a:gd name="connsiteX53" fmla="*/ 2579196 w 3537139"/>
              <a:gd name="connsiteY53" fmla="*/ 862149 h 2125029"/>
              <a:gd name="connsiteX54" fmla="*/ 2553070 w 3537139"/>
              <a:gd name="connsiteY54" fmla="*/ 853440 h 2125029"/>
              <a:gd name="connsiteX55" fmla="*/ 2465985 w 3537139"/>
              <a:gd name="connsiteY55" fmla="*/ 862149 h 2125029"/>
              <a:gd name="connsiteX56" fmla="*/ 2413733 w 3537139"/>
              <a:gd name="connsiteY56" fmla="*/ 879566 h 2125029"/>
              <a:gd name="connsiteX57" fmla="*/ 2387607 w 3537139"/>
              <a:gd name="connsiteY57" fmla="*/ 905692 h 2125029"/>
              <a:gd name="connsiteX58" fmla="*/ 2361482 w 3537139"/>
              <a:gd name="connsiteY58" fmla="*/ 923109 h 2125029"/>
              <a:gd name="connsiteX59" fmla="*/ 2335356 w 3537139"/>
              <a:gd name="connsiteY59" fmla="*/ 975360 h 2125029"/>
              <a:gd name="connsiteX60" fmla="*/ 2344065 w 3537139"/>
              <a:gd name="connsiteY60" fmla="*/ 1018903 h 2125029"/>
              <a:gd name="connsiteX61" fmla="*/ 2457276 w 3537139"/>
              <a:gd name="connsiteY61" fmla="*/ 1027612 h 2125029"/>
              <a:gd name="connsiteX62" fmla="*/ 2405025 w 3537139"/>
              <a:gd name="connsiteY62" fmla="*/ 1001486 h 2125029"/>
              <a:gd name="connsiteX63" fmla="*/ 2378899 w 3537139"/>
              <a:gd name="connsiteY63" fmla="*/ 992778 h 2125029"/>
              <a:gd name="connsiteX64" fmla="*/ 2265687 w 3537139"/>
              <a:gd name="connsiteY64" fmla="*/ 1010195 h 2125029"/>
              <a:gd name="connsiteX65" fmla="*/ 2213436 w 3537139"/>
              <a:gd name="connsiteY65" fmla="*/ 1045029 h 2125029"/>
              <a:gd name="connsiteX66" fmla="*/ 2196019 w 3537139"/>
              <a:gd name="connsiteY66" fmla="*/ 1105989 h 2125029"/>
              <a:gd name="connsiteX67" fmla="*/ 2204727 w 3537139"/>
              <a:gd name="connsiteY67" fmla="*/ 1140823 h 2125029"/>
              <a:gd name="connsiteX68" fmla="*/ 2213436 w 3537139"/>
              <a:gd name="connsiteY68" fmla="*/ 1166949 h 2125029"/>
              <a:gd name="connsiteX69" fmla="*/ 2239562 w 3537139"/>
              <a:gd name="connsiteY69" fmla="*/ 1184366 h 2125029"/>
              <a:gd name="connsiteX70" fmla="*/ 2283105 w 3537139"/>
              <a:gd name="connsiteY70" fmla="*/ 1175658 h 2125029"/>
              <a:gd name="connsiteX71" fmla="*/ 2256979 w 3537139"/>
              <a:gd name="connsiteY71" fmla="*/ 1158240 h 2125029"/>
              <a:gd name="connsiteX72" fmla="*/ 2204727 w 3537139"/>
              <a:gd name="connsiteY72" fmla="*/ 1140823 h 2125029"/>
              <a:gd name="connsiteX73" fmla="*/ 2100225 w 3537139"/>
              <a:gd name="connsiteY73" fmla="*/ 1158240 h 2125029"/>
              <a:gd name="connsiteX74" fmla="*/ 2047973 w 3537139"/>
              <a:gd name="connsiteY74" fmla="*/ 1175658 h 2125029"/>
              <a:gd name="connsiteX75" fmla="*/ 2021847 w 3537139"/>
              <a:gd name="connsiteY75" fmla="*/ 1193075 h 2125029"/>
              <a:gd name="connsiteX76" fmla="*/ 2047973 w 3537139"/>
              <a:gd name="connsiteY76" fmla="*/ 1288869 h 2125029"/>
              <a:gd name="connsiteX77" fmla="*/ 2100225 w 3537139"/>
              <a:gd name="connsiteY77" fmla="*/ 1306286 h 2125029"/>
              <a:gd name="connsiteX78" fmla="*/ 2135059 w 3537139"/>
              <a:gd name="connsiteY78" fmla="*/ 1323703 h 2125029"/>
              <a:gd name="connsiteX79" fmla="*/ 2108933 w 3537139"/>
              <a:gd name="connsiteY79" fmla="*/ 1306286 h 2125029"/>
              <a:gd name="connsiteX80" fmla="*/ 2082807 w 3537139"/>
              <a:gd name="connsiteY80" fmla="*/ 1297578 h 2125029"/>
              <a:gd name="connsiteX81" fmla="*/ 2030556 w 3537139"/>
              <a:gd name="connsiteY81" fmla="*/ 1314995 h 2125029"/>
              <a:gd name="connsiteX82" fmla="*/ 2004430 w 3537139"/>
              <a:gd name="connsiteY82" fmla="*/ 1323703 h 2125029"/>
              <a:gd name="connsiteX83" fmla="*/ 1987013 w 3537139"/>
              <a:gd name="connsiteY83" fmla="*/ 1349829 h 2125029"/>
              <a:gd name="connsiteX84" fmla="*/ 1960887 w 3537139"/>
              <a:gd name="connsiteY84" fmla="*/ 1367246 h 2125029"/>
              <a:gd name="connsiteX85" fmla="*/ 1943470 w 3537139"/>
              <a:gd name="connsiteY85" fmla="*/ 1419498 h 2125029"/>
              <a:gd name="connsiteX86" fmla="*/ 2021847 w 3537139"/>
              <a:gd name="connsiteY86" fmla="*/ 1436915 h 2125029"/>
              <a:gd name="connsiteX87" fmla="*/ 2004430 w 3537139"/>
              <a:gd name="connsiteY87" fmla="*/ 1410789 h 2125029"/>
              <a:gd name="connsiteX88" fmla="*/ 1952179 w 3537139"/>
              <a:gd name="connsiteY88" fmla="*/ 1393372 h 2125029"/>
              <a:gd name="connsiteX89" fmla="*/ 1926053 w 3537139"/>
              <a:gd name="connsiteY89" fmla="*/ 1384663 h 2125029"/>
              <a:gd name="connsiteX90" fmla="*/ 1873802 w 3537139"/>
              <a:gd name="connsiteY90" fmla="*/ 1393372 h 2125029"/>
              <a:gd name="connsiteX91" fmla="*/ 1847676 w 3537139"/>
              <a:gd name="connsiteY91" fmla="*/ 1419498 h 2125029"/>
              <a:gd name="connsiteX92" fmla="*/ 1821550 w 3537139"/>
              <a:gd name="connsiteY92" fmla="*/ 1428206 h 2125029"/>
              <a:gd name="connsiteX93" fmla="*/ 1769299 w 3537139"/>
              <a:gd name="connsiteY93" fmla="*/ 1454332 h 2125029"/>
              <a:gd name="connsiteX94" fmla="*/ 1717047 w 3537139"/>
              <a:gd name="connsiteY94" fmla="*/ 1480458 h 2125029"/>
              <a:gd name="connsiteX95" fmla="*/ 1708339 w 3537139"/>
              <a:gd name="connsiteY95" fmla="*/ 1506583 h 2125029"/>
              <a:gd name="connsiteX96" fmla="*/ 1690922 w 3537139"/>
              <a:gd name="connsiteY96" fmla="*/ 1532709 h 2125029"/>
              <a:gd name="connsiteX97" fmla="*/ 1708339 w 3537139"/>
              <a:gd name="connsiteY97" fmla="*/ 1619795 h 2125029"/>
              <a:gd name="connsiteX98" fmla="*/ 1725756 w 3537139"/>
              <a:gd name="connsiteY98" fmla="*/ 1645920 h 2125029"/>
              <a:gd name="connsiteX99" fmla="*/ 1751882 w 3537139"/>
              <a:gd name="connsiteY99" fmla="*/ 1654629 h 2125029"/>
              <a:gd name="connsiteX100" fmla="*/ 1795425 w 3537139"/>
              <a:gd name="connsiteY100" fmla="*/ 1645920 h 2125029"/>
              <a:gd name="connsiteX101" fmla="*/ 1751882 w 3537139"/>
              <a:gd name="connsiteY101" fmla="*/ 1637212 h 2125029"/>
              <a:gd name="connsiteX102" fmla="*/ 1638670 w 3537139"/>
              <a:gd name="connsiteY102" fmla="*/ 1645920 h 2125029"/>
              <a:gd name="connsiteX103" fmla="*/ 1595127 w 3537139"/>
              <a:gd name="connsiteY103" fmla="*/ 1672046 h 2125029"/>
              <a:gd name="connsiteX104" fmla="*/ 1586419 w 3537139"/>
              <a:gd name="connsiteY104" fmla="*/ 1698172 h 2125029"/>
              <a:gd name="connsiteX105" fmla="*/ 1595127 w 3537139"/>
              <a:gd name="connsiteY105" fmla="*/ 1724298 h 2125029"/>
              <a:gd name="connsiteX106" fmla="*/ 1621253 w 3537139"/>
              <a:gd name="connsiteY106" fmla="*/ 1733006 h 2125029"/>
              <a:gd name="connsiteX107" fmla="*/ 1333870 w 3537139"/>
              <a:gd name="connsiteY107" fmla="*/ 1750423 h 2125029"/>
              <a:gd name="connsiteX108" fmla="*/ 1307745 w 3537139"/>
              <a:gd name="connsiteY108" fmla="*/ 1767840 h 2125029"/>
              <a:gd name="connsiteX109" fmla="*/ 1342579 w 3537139"/>
              <a:gd name="connsiteY109" fmla="*/ 1846218 h 2125029"/>
              <a:gd name="connsiteX110" fmla="*/ 1368705 w 3537139"/>
              <a:gd name="connsiteY110" fmla="*/ 1863635 h 2125029"/>
              <a:gd name="connsiteX111" fmla="*/ 1394830 w 3537139"/>
              <a:gd name="connsiteY111" fmla="*/ 1872343 h 2125029"/>
              <a:gd name="connsiteX112" fmla="*/ 1481916 w 3537139"/>
              <a:gd name="connsiteY112" fmla="*/ 1863635 h 2125029"/>
              <a:gd name="connsiteX113" fmla="*/ 1499333 w 3537139"/>
              <a:gd name="connsiteY113" fmla="*/ 1837509 h 2125029"/>
              <a:gd name="connsiteX114" fmla="*/ 1464499 w 3537139"/>
              <a:gd name="connsiteY114" fmla="*/ 1828800 h 2125029"/>
              <a:gd name="connsiteX115" fmla="*/ 1438373 w 3537139"/>
              <a:gd name="connsiteY115" fmla="*/ 1811383 h 2125029"/>
              <a:gd name="connsiteX116" fmla="*/ 1342579 w 3537139"/>
              <a:gd name="connsiteY116" fmla="*/ 1811383 h 2125029"/>
              <a:gd name="connsiteX117" fmla="*/ 1281619 w 3537139"/>
              <a:gd name="connsiteY117" fmla="*/ 1846218 h 2125029"/>
              <a:gd name="connsiteX118" fmla="*/ 1229367 w 3537139"/>
              <a:gd name="connsiteY118" fmla="*/ 1872343 h 2125029"/>
              <a:gd name="connsiteX119" fmla="*/ 1203242 w 3537139"/>
              <a:gd name="connsiteY119" fmla="*/ 1924595 h 2125029"/>
              <a:gd name="connsiteX120" fmla="*/ 1255493 w 3537139"/>
              <a:gd name="connsiteY120" fmla="*/ 1942012 h 2125029"/>
              <a:gd name="connsiteX121" fmla="*/ 1272910 w 3537139"/>
              <a:gd name="connsiteY121" fmla="*/ 1915886 h 2125029"/>
              <a:gd name="connsiteX122" fmla="*/ 1220659 w 3537139"/>
              <a:gd name="connsiteY122" fmla="*/ 1881052 h 2125029"/>
              <a:gd name="connsiteX123" fmla="*/ 1185825 w 3537139"/>
              <a:gd name="connsiteY123" fmla="*/ 1863635 h 2125029"/>
              <a:gd name="connsiteX124" fmla="*/ 1150990 w 3537139"/>
              <a:gd name="connsiteY124" fmla="*/ 1872343 h 2125029"/>
              <a:gd name="connsiteX125" fmla="*/ 1098739 w 3537139"/>
              <a:gd name="connsiteY125" fmla="*/ 1889760 h 2125029"/>
              <a:gd name="connsiteX126" fmla="*/ 1037779 w 3537139"/>
              <a:gd name="connsiteY126" fmla="*/ 1907178 h 2125029"/>
              <a:gd name="connsiteX127" fmla="*/ 1011653 w 3537139"/>
              <a:gd name="connsiteY127" fmla="*/ 1959429 h 2125029"/>
              <a:gd name="connsiteX128" fmla="*/ 1037779 w 3537139"/>
              <a:gd name="connsiteY128" fmla="*/ 1968138 h 2125029"/>
              <a:gd name="connsiteX129" fmla="*/ 1124865 w 3537139"/>
              <a:gd name="connsiteY129" fmla="*/ 1959429 h 2125029"/>
              <a:gd name="connsiteX130" fmla="*/ 1072613 w 3537139"/>
              <a:gd name="connsiteY130" fmla="*/ 1942012 h 2125029"/>
              <a:gd name="connsiteX131" fmla="*/ 1046487 w 3537139"/>
              <a:gd name="connsiteY131" fmla="*/ 1933303 h 2125029"/>
              <a:gd name="connsiteX132" fmla="*/ 924567 w 3537139"/>
              <a:gd name="connsiteY132" fmla="*/ 1942012 h 2125029"/>
              <a:gd name="connsiteX133" fmla="*/ 872316 w 3537139"/>
              <a:gd name="connsiteY133" fmla="*/ 1959429 h 2125029"/>
              <a:gd name="connsiteX134" fmla="*/ 846190 w 3537139"/>
              <a:gd name="connsiteY134" fmla="*/ 2011680 h 2125029"/>
              <a:gd name="connsiteX135" fmla="*/ 863607 w 3537139"/>
              <a:gd name="connsiteY135" fmla="*/ 2029098 h 2125029"/>
              <a:gd name="connsiteX136" fmla="*/ 933276 w 3537139"/>
              <a:gd name="connsiteY136" fmla="*/ 2020389 h 2125029"/>
              <a:gd name="connsiteX137" fmla="*/ 907150 w 3537139"/>
              <a:gd name="connsiteY137" fmla="*/ 1994263 h 2125029"/>
              <a:gd name="connsiteX138" fmla="*/ 698145 w 3537139"/>
              <a:gd name="connsiteY138" fmla="*/ 2011680 h 2125029"/>
              <a:gd name="connsiteX139" fmla="*/ 637185 w 3537139"/>
              <a:gd name="connsiteY139" fmla="*/ 2029098 h 2125029"/>
              <a:gd name="connsiteX140" fmla="*/ 602350 w 3537139"/>
              <a:gd name="connsiteY140" fmla="*/ 2063932 h 2125029"/>
              <a:gd name="connsiteX141" fmla="*/ 611059 w 3537139"/>
              <a:gd name="connsiteY141" fmla="*/ 2090058 h 2125029"/>
              <a:gd name="connsiteX142" fmla="*/ 663310 w 3537139"/>
              <a:gd name="connsiteY142" fmla="*/ 2107475 h 2125029"/>
              <a:gd name="connsiteX143" fmla="*/ 706853 w 3537139"/>
              <a:gd name="connsiteY143" fmla="*/ 2098766 h 2125029"/>
              <a:gd name="connsiteX144" fmla="*/ 637185 w 3537139"/>
              <a:gd name="connsiteY144" fmla="*/ 2029098 h 2125029"/>
              <a:gd name="connsiteX145" fmla="*/ 454305 w 3537139"/>
              <a:gd name="connsiteY145" fmla="*/ 2020389 h 2125029"/>
              <a:gd name="connsiteX146" fmla="*/ 419470 w 3537139"/>
              <a:gd name="connsiteY146" fmla="*/ 2029098 h 2125029"/>
              <a:gd name="connsiteX147" fmla="*/ 428179 w 3537139"/>
              <a:gd name="connsiteY147" fmla="*/ 2063932 h 2125029"/>
              <a:gd name="connsiteX148" fmla="*/ 489139 w 3537139"/>
              <a:gd name="connsiteY148" fmla="*/ 2090058 h 2125029"/>
              <a:gd name="connsiteX149" fmla="*/ 541390 w 3537139"/>
              <a:gd name="connsiteY149" fmla="*/ 2081349 h 2125029"/>
              <a:gd name="connsiteX150" fmla="*/ 506556 w 3537139"/>
              <a:gd name="connsiteY150" fmla="*/ 2063932 h 2125029"/>
              <a:gd name="connsiteX151" fmla="*/ 480430 w 3537139"/>
              <a:gd name="connsiteY151" fmla="*/ 2046515 h 2125029"/>
              <a:gd name="connsiteX152" fmla="*/ 419470 w 3537139"/>
              <a:gd name="connsiteY152" fmla="*/ 2029098 h 2125029"/>
              <a:gd name="connsiteX153" fmla="*/ 306259 w 3537139"/>
              <a:gd name="connsiteY153" fmla="*/ 2037806 h 2125029"/>
              <a:gd name="connsiteX154" fmla="*/ 288842 w 3537139"/>
              <a:gd name="connsiteY154" fmla="*/ 2063932 h 2125029"/>
              <a:gd name="connsiteX155" fmla="*/ 262716 w 3537139"/>
              <a:gd name="connsiteY155" fmla="*/ 2090058 h 2125029"/>
              <a:gd name="connsiteX156" fmla="*/ 280133 w 3537139"/>
              <a:gd name="connsiteY156" fmla="*/ 2116183 h 2125029"/>
              <a:gd name="connsiteX157" fmla="*/ 367219 w 3537139"/>
              <a:gd name="connsiteY157" fmla="*/ 2116183 h 2125029"/>
              <a:gd name="connsiteX158" fmla="*/ 158213 w 3537139"/>
              <a:gd name="connsiteY158" fmla="*/ 2090058 h 2125029"/>
              <a:gd name="connsiteX159" fmla="*/ 210465 w 3537139"/>
              <a:gd name="connsiteY159" fmla="*/ 2116183 h 2125029"/>
              <a:gd name="connsiteX160" fmla="*/ 245299 w 3537139"/>
              <a:gd name="connsiteY160" fmla="*/ 2107475 h 2125029"/>
              <a:gd name="connsiteX161" fmla="*/ 236590 w 3537139"/>
              <a:gd name="connsiteY161" fmla="*/ 2072640 h 2125029"/>
              <a:gd name="connsiteX162" fmla="*/ 149505 w 3537139"/>
              <a:gd name="connsiteY162" fmla="*/ 2046515 h 2125029"/>
              <a:gd name="connsiteX163" fmla="*/ 45002 w 3537139"/>
              <a:gd name="connsiteY163" fmla="*/ 2055223 h 2125029"/>
              <a:gd name="connsiteX164" fmla="*/ 1459 w 3537139"/>
              <a:gd name="connsiteY164" fmla="*/ 2063932 h 2125029"/>
              <a:gd name="connsiteX165" fmla="*/ 18876 w 3537139"/>
              <a:gd name="connsiteY165" fmla="*/ 2090058 h 2125029"/>
              <a:gd name="connsiteX166" fmla="*/ 45002 w 3537139"/>
              <a:gd name="connsiteY166" fmla="*/ 2098766 h 2125029"/>
              <a:gd name="connsiteX167" fmla="*/ 36293 w 3537139"/>
              <a:gd name="connsiteY167" fmla="*/ 2072640 h 2125029"/>
              <a:gd name="connsiteX168" fmla="*/ 10167 w 3537139"/>
              <a:gd name="connsiteY168" fmla="*/ 2063932 h 212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537139" h="2125029">
                <a:moveTo>
                  <a:pt x="3537139" y="0"/>
                </a:moveTo>
                <a:cubicBezTo>
                  <a:pt x="3484888" y="2903"/>
                  <a:pt x="3431701" y="-1554"/>
                  <a:pt x="3380385" y="8709"/>
                </a:cubicBezTo>
                <a:cubicBezTo>
                  <a:pt x="3370122" y="10762"/>
                  <a:pt x="3406510" y="26126"/>
                  <a:pt x="3406510" y="26126"/>
                </a:cubicBezTo>
                <a:cubicBezTo>
                  <a:pt x="3383287" y="29029"/>
                  <a:pt x="3349407" y="15090"/>
                  <a:pt x="3336842" y="34835"/>
                </a:cubicBezTo>
                <a:cubicBezTo>
                  <a:pt x="3321180" y="59447"/>
                  <a:pt x="3335580" y="94503"/>
                  <a:pt x="3345550" y="121920"/>
                </a:cubicBezTo>
                <a:cubicBezTo>
                  <a:pt x="3348687" y="130547"/>
                  <a:pt x="3378167" y="137120"/>
                  <a:pt x="3371676" y="130629"/>
                </a:cubicBezTo>
                <a:cubicBezTo>
                  <a:pt x="3356874" y="115827"/>
                  <a:pt x="3319425" y="95795"/>
                  <a:pt x="3319425" y="95795"/>
                </a:cubicBezTo>
                <a:cubicBezTo>
                  <a:pt x="3290396" y="98698"/>
                  <a:pt x="3251855" y="82819"/>
                  <a:pt x="3232339" y="104503"/>
                </a:cubicBezTo>
                <a:cubicBezTo>
                  <a:pt x="3212082" y="127011"/>
                  <a:pt x="3231791" y="184293"/>
                  <a:pt x="3258465" y="200298"/>
                </a:cubicBezTo>
                <a:cubicBezTo>
                  <a:pt x="3266336" y="205021"/>
                  <a:pt x="3275882" y="206103"/>
                  <a:pt x="3284590" y="209006"/>
                </a:cubicBezTo>
                <a:cubicBezTo>
                  <a:pt x="3296202" y="206103"/>
                  <a:pt x="3326064" y="210257"/>
                  <a:pt x="3319425" y="200298"/>
                </a:cubicBezTo>
                <a:cubicBezTo>
                  <a:pt x="3309241" y="185022"/>
                  <a:pt x="3267173" y="182880"/>
                  <a:pt x="3267173" y="182880"/>
                </a:cubicBezTo>
                <a:cubicBezTo>
                  <a:pt x="3242337" y="185640"/>
                  <a:pt x="3191850" y="185708"/>
                  <a:pt x="3162670" y="200298"/>
                </a:cubicBezTo>
                <a:cubicBezTo>
                  <a:pt x="3153309" y="204979"/>
                  <a:pt x="3145253" y="211909"/>
                  <a:pt x="3136545" y="217715"/>
                </a:cubicBezTo>
                <a:cubicBezTo>
                  <a:pt x="3151835" y="294172"/>
                  <a:pt x="3129734" y="237031"/>
                  <a:pt x="3171379" y="278675"/>
                </a:cubicBezTo>
                <a:cubicBezTo>
                  <a:pt x="3178780" y="286076"/>
                  <a:pt x="3180623" y="298262"/>
                  <a:pt x="3188796" y="304800"/>
                </a:cubicBezTo>
                <a:cubicBezTo>
                  <a:pt x="3195964" y="310535"/>
                  <a:pt x="3222560" y="318601"/>
                  <a:pt x="3214922" y="313509"/>
                </a:cubicBezTo>
                <a:lnTo>
                  <a:pt x="3188796" y="296092"/>
                </a:lnTo>
                <a:cubicBezTo>
                  <a:pt x="3156865" y="298995"/>
                  <a:pt x="3124743" y="300266"/>
                  <a:pt x="3093002" y="304800"/>
                </a:cubicBezTo>
                <a:cubicBezTo>
                  <a:pt x="3083914" y="306098"/>
                  <a:pt x="3070981" y="305298"/>
                  <a:pt x="3066876" y="313509"/>
                </a:cubicBezTo>
                <a:cubicBezTo>
                  <a:pt x="3061725" y="323810"/>
                  <a:pt x="3090068" y="361360"/>
                  <a:pt x="3093002" y="365760"/>
                </a:cubicBezTo>
                <a:cubicBezTo>
                  <a:pt x="3095905" y="374469"/>
                  <a:pt x="3095976" y="384718"/>
                  <a:pt x="3101710" y="391886"/>
                </a:cubicBezTo>
                <a:cubicBezTo>
                  <a:pt x="3127963" y="424703"/>
                  <a:pt x="3160709" y="405194"/>
                  <a:pt x="3197505" y="400595"/>
                </a:cubicBezTo>
                <a:cubicBezTo>
                  <a:pt x="3112092" y="372124"/>
                  <a:pt x="3163549" y="381653"/>
                  <a:pt x="3040750" y="391886"/>
                </a:cubicBezTo>
                <a:cubicBezTo>
                  <a:pt x="3032042" y="397692"/>
                  <a:pt x="3023986" y="404622"/>
                  <a:pt x="3014625" y="409303"/>
                </a:cubicBezTo>
                <a:cubicBezTo>
                  <a:pt x="3006414" y="413408"/>
                  <a:pt x="2995667" y="412277"/>
                  <a:pt x="2988499" y="418012"/>
                </a:cubicBezTo>
                <a:cubicBezTo>
                  <a:pt x="2980326" y="424550"/>
                  <a:pt x="2976888" y="435429"/>
                  <a:pt x="2971082" y="444138"/>
                </a:cubicBezTo>
                <a:cubicBezTo>
                  <a:pt x="2973985" y="452846"/>
                  <a:pt x="2973299" y="463772"/>
                  <a:pt x="2979790" y="470263"/>
                </a:cubicBezTo>
                <a:cubicBezTo>
                  <a:pt x="2999480" y="489953"/>
                  <a:pt x="3069821" y="470984"/>
                  <a:pt x="3075585" y="470263"/>
                </a:cubicBezTo>
                <a:cubicBezTo>
                  <a:pt x="3058168" y="464457"/>
                  <a:pt x="3041580" y="450818"/>
                  <a:pt x="3023333" y="452846"/>
                </a:cubicBezTo>
                <a:cubicBezTo>
                  <a:pt x="2927407" y="463505"/>
                  <a:pt x="2970885" y="457234"/>
                  <a:pt x="2892705" y="470263"/>
                </a:cubicBezTo>
                <a:cubicBezTo>
                  <a:pt x="2883996" y="473166"/>
                  <a:pt x="2873070" y="472481"/>
                  <a:pt x="2866579" y="478972"/>
                </a:cubicBezTo>
                <a:cubicBezTo>
                  <a:pt x="2851777" y="493774"/>
                  <a:pt x="2831745" y="531223"/>
                  <a:pt x="2831745" y="531223"/>
                </a:cubicBezTo>
                <a:cubicBezTo>
                  <a:pt x="2834648" y="557349"/>
                  <a:pt x="2828698" y="586089"/>
                  <a:pt x="2840453" y="609600"/>
                </a:cubicBezTo>
                <a:cubicBezTo>
                  <a:pt x="2845805" y="620305"/>
                  <a:pt x="2863318" y="618309"/>
                  <a:pt x="2875287" y="618309"/>
                </a:cubicBezTo>
                <a:cubicBezTo>
                  <a:pt x="2901574" y="618309"/>
                  <a:pt x="2927539" y="612503"/>
                  <a:pt x="2953665" y="609600"/>
                </a:cubicBezTo>
                <a:cubicBezTo>
                  <a:pt x="2947859" y="603794"/>
                  <a:pt x="2943591" y="595855"/>
                  <a:pt x="2936247" y="592183"/>
                </a:cubicBezTo>
                <a:cubicBezTo>
                  <a:pt x="2895701" y="571911"/>
                  <a:pt x="2815294" y="590099"/>
                  <a:pt x="2788202" y="592183"/>
                </a:cubicBezTo>
                <a:cubicBezTo>
                  <a:pt x="2777046" y="594972"/>
                  <a:pt x="2739732" y="603355"/>
                  <a:pt x="2727242" y="609600"/>
                </a:cubicBezTo>
                <a:cubicBezTo>
                  <a:pt x="2717880" y="614281"/>
                  <a:pt x="2709825" y="621212"/>
                  <a:pt x="2701116" y="627018"/>
                </a:cubicBezTo>
                <a:cubicBezTo>
                  <a:pt x="2695310" y="635726"/>
                  <a:pt x="2683699" y="642677"/>
                  <a:pt x="2683699" y="653143"/>
                </a:cubicBezTo>
                <a:cubicBezTo>
                  <a:pt x="2683699" y="671502"/>
                  <a:pt x="2695310" y="687978"/>
                  <a:pt x="2701116" y="705395"/>
                </a:cubicBezTo>
                <a:cubicBezTo>
                  <a:pt x="2712421" y="739308"/>
                  <a:pt x="2703335" y="725030"/>
                  <a:pt x="2727242" y="748938"/>
                </a:cubicBezTo>
                <a:cubicBezTo>
                  <a:pt x="2759173" y="746035"/>
                  <a:pt x="2791930" y="748006"/>
                  <a:pt x="2823036" y="740229"/>
                </a:cubicBezTo>
                <a:cubicBezTo>
                  <a:pt x="2831942" y="738002"/>
                  <a:pt x="2806090" y="731520"/>
                  <a:pt x="2796910" y="731520"/>
                </a:cubicBezTo>
                <a:cubicBezTo>
                  <a:pt x="2744578" y="731520"/>
                  <a:pt x="2692407" y="737326"/>
                  <a:pt x="2640156" y="740229"/>
                </a:cubicBezTo>
                <a:cubicBezTo>
                  <a:pt x="2622739" y="746035"/>
                  <a:pt x="2603181" y="747462"/>
                  <a:pt x="2587905" y="757646"/>
                </a:cubicBezTo>
                <a:cubicBezTo>
                  <a:pt x="2528015" y="797572"/>
                  <a:pt x="2555512" y="785860"/>
                  <a:pt x="2509527" y="801189"/>
                </a:cubicBezTo>
                <a:cubicBezTo>
                  <a:pt x="2506624" y="809898"/>
                  <a:pt x="2500819" y="818135"/>
                  <a:pt x="2500819" y="827315"/>
                </a:cubicBezTo>
                <a:cubicBezTo>
                  <a:pt x="2500819" y="845903"/>
                  <a:pt x="2508404" y="870295"/>
                  <a:pt x="2526945" y="879566"/>
                </a:cubicBezTo>
                <a:cubicBezTo>
                  <a:pt x="2543366" y="887776"/>
                  <a:pt x="2579196" y="896983"/>
                  <a:pt x="2579196" y="896983"/>
                </a:cubicBezTo>
                <a:cubicBezTo>
                  <a:pt x="2599516" y="894080"/>
                  <a:pt x="2623735" y="900591"/>
                  <a:pt x="2640156" y="888275"/>
                </a:cubicBezTo>
                <a:cubicBezTo>
                  <a:pt x="2648529" y="881995"/>
                  <a:pt x="2623650" y="874981"/>
                  <a:pt x="2614030" y="870858"/>
                </a:cubicBezTo>
                <a:cubicBezTo>
                  <a:pt x="2603029" y="866143"/>
                  <a:pt x="2590704" y="865437"/>
                  <a:pt x="2579196" y="862149"/>
                </a:cubicBezTo>
                <a:cubicBezTo>
                  <a:pt x="2570369" y="859627"/>
                  <a:pt x="2561779" y="856343"/>
                  <a:pt x="2553070" y="853440"/>
                </a:cubicBezTo>
                <a:cubicBezTo>
                  <a:pt x="2524042" y="856343"/>
                  <a:pt x="2494658" y="856773"/>
                  <a:pt x="2465985" y="862149"/>
                </a:cubicBezTo>
                <a:cubicBezTo>
                  <a:pt x="2447940" y="865532"/>
                  <a:pt x="2413733" y="879566"/>
                  <a:pt x="2413733" y="879566"/>
                </a:cubicBezTo>
                <a:cubicBezTo>
                  <a:pt x="2405024" y="888275"/>
                  <a:pt x="2397068" y="897807"/>
                  <a:pt x="2387607" y="905692"/>
                </a:cubicBezTo>
                <a:cubicBezTo>
                  <a:pt x="2379567" y="912392"/>
                  <a:pt x="2368883" y="915708"/>
                  <a:pt x="2361482" y="923109"/>
                </a:cubicBezTo>
                <a:cubicBezTo>
                  <a:pt x="2344601" y="939990"/>
                  <a:pt x="2342439" y="954112"/>
                  <a:pt x="2335356" y="975360"/>
                </a:cubicBezTo>
                <a:cubicBezTo>
                  <a:pt x="2338259" y="989874"/>
                  <a:pt x="2336721" y="1006051"/>
                  <a:pt x="2344065" y="1018903"/>
                </a:cubicBezTo>
                <a:cubicBezTo>
                  <a:pt x="2364951" y="1055454"/>
                  <a:pt x="2442039" y="1029136"/>
                  <a:pt x="2457276" y="1027612"/>
                </a:cubicBezTo>
                <a:cubicBezTo>
                  <a:pt x="2391600" y="1005719"/>
                  <a:pt x="2472560" y="1035253"/>
                  <a:pt x="2405025" y="1001486"/>
                </a:cubicBezTo>
                <a:cubicBezTo>
                  <a:pt x="2396814" y="997381"/>
                  <a:pt x="2387608" y="995681"/>
                  <a:pt x="2378899" y="992778"/>
                </a:cubicBezTo>
                <a:cubicBezTo>
                  <a:pt x="2366080" y="994060"/>
                  <a:pt x="2293246" y="994884"/>
                  <a:pt x="2265687" y="1010195"/>
                </a:cubicBezTo>
                <a:cubicBezTo>
                  <a:pt x="2247389" y="1020361"/>
                  <a:pt x="2213436" y="1045029"/>
                  <a:pt x="2213436" y="1045029"/>
                </a:cubicBezTo>
                <a:cubicBezTo>
                  <a:pt x="2209328" y="1057351"/>
                  <a:pt x="2196019" y="1095051"/>
                  <a:pt x="2196019" y="1105989"/>
                </a:cubicBezTo>
                <a:cubicBezTo>
                  <a:pt x="2196019" y="1117958"/>
                  <a:pt x="2201439" y="1129315"/>
                  <a:pt x="2204727" y="1140823"/>
                </a:cubicBezTo>
                <a:cubicBezTo>
                  <a:pt x="2207249" y="1149650"/>
                  <a:pt x="2207701" y="1159781"/>
                  <a:pt x="2213436" y="1166949"/>
                </a:cubicBezTo>
                <a:cubicBezTo>
                  <a:pt x="2219974" y="1175122"/>
                  <a:pt x="2230853" y="1178560"/>
                  <a:pt x="2239562" y="1184366"/>
                </a:cubicBezTo>
                <a:cubicBezTo>
                  <a:pt x="2254076" y="1181463"/>
                  <a:pt x="2274895" y="1187974"/>
                  <a:pt x="2283105" y="1175658"/>
                </a:cubicBezTo>
                <a:cubicBezTo>
                  <a:pt x="2288911" y="1166949"/>
                  <a:pt x="2266544" y="1162491"/>
                  <a:pt x="2256979" y="1158240"/>
                </a:cubicBezTo>
                <a:cubicBezTo>
                  <a:pt x="2240202" y="1150783"/>
                  <a:pt x="2204727" y="1140823"/>
                  <a:pt x="2204727" y="1140823"/>
                </a:cubicBezTo>
                <a:cubicBezTo>
                  <a:pt x="2155340" y="1146997"/>
                  <a:pt x="2141318" y="1145912"/>
                  <a:pt x="2100225" y="1158240"/>
                </a:cubicBezTo>
                <a:cubicBezTo>
                  <a:pt x="2082640" y="1163516"/>
                  <a:pt x="2063249" y="1165474"/>
                  <a:pt x="2047973" y="1175658"/>
                </a:cubicBezTo>
                <a:lnTo>
                  <a:pt x="2021847" y="1193075"/>
                </a:lnTo>
                <a:cubicBezTo>
                  <a:pt x="2023789" y="1208610"/>
                  <a:pt x="2021181" y="1272124"/>
                  <a:pt x="2047973" y="1288869"/>
                </a:cubicBezTo>
                <a:cubicBezTo>
                  <a:pt x="2063542" y="1298599"/>
                  <a:pt x="2083804" y="1298075"/>
                  <a:pt x="2100225" y="1306286"/>
                </a:cubicBezTo>
                <a:cubicBezTo>
                  <a:pt x="2111836" y="1312092"/>
                  <a:pt x="2122077" y="1323703"/>
                  <a:pt x="2135059" y="1323703"/>
                </a:cubicBezTo>
                <a:cubicBezTo>
                  <a:pt x="2145525" y="1323703"/>
                  <a:pt x="2118295" y="1310967"/>
                  <a:pt x="2108933" y="1306286"/>
                </a:cubicBezTo>
                <a:cubicBezTo>
                  <a:pt x="2100722" y="1302181"/>
                  <a:pt x="2091516" y="1300481"/>
                  <a:pt x="2082807" y="1297578"/>
                </a:cubicBezTo>
                <a:lnTo>
                  <a:pt x="2030556" y="1314995"/>
                </a:lnTo>
                <a:lnTo>
                  <a:pt x="2004430" y="1323703"/>
                </a:lnTo>
                <a:cubicBezTo>
                  <a:pt x="1998624" y="1332412"/>
                  <a:pt x="1994414" y="1342428"/>
                  <a:pt x="1987013" y="1349829"/>
                </a:cubicBezTo>
                <a:cubicBezTo>
                  <a:pt x="1979612" y="1357230"/>
                  <a:pt x="1966434" y="1358370"/>
                  <a:pt x="1960887" y="1367246"/>
                </a:cubicBezTo>
                <a:cubicBezTo>
                  <a:pt x="1951157" y="1382815"/>
                  <a:pt x="1943470" y="1419498"/>
                  <a:pt x="1943470" y="1419498"/>
                </a:cubicBezTo>
                <a:cubicBezTo>
                  <a:pt x="1955015" y="1454132"/>
                  <a:pt x="1954709" y="1481674"/>
                  <a:pt x="2021847" y="1436915"/>
                </a:cubicBezTo>
                <a:cubicBezTo>
                  <a:pt x="2030556" y="1431109"/>
                  <a:pt x="2013306" y="1416336"/>
                  <a:pt x="2004430" y="1410789"/>
                </a:cubicBezTo>
                <a:cubicBezTo>
                  <a:pt x="1988862" y="1401059"/>
                  <a:pt x="1969596" y="1399178"/>
                  <a:pt x="1952179" y="1393372"/>
                </a:cubicBezTo>
                <a:lnTo>
                  <a:pt x="1926053" y="1384663"/>
                </a:lnTo>
                <a:cubicBezTo>
                  <a:pt x="1908636" y="1387566"/>
                  <a:pt x="1889937" y="1386201"/>
                  <a:pt x="1873802" y="1393372"/>
                </a:cubicBezTo>
                <a:cubicBezTo>
                  <a:pt x="1862548" y="1398374"/>
                  <a:pt x="1857924" y="1412666"/>
                  <a:pt x="1847676" y="1419498"/>
                </a:cubicBezTo>
                <a:cubicBezTo>
                  <a:pt x="1840038" y="1424590"/>
                  <a:pt x="1830259" y="1425303"/>
                  <a:pt x="1821550" y="1428206"/>
                </a:cubicBezTo>
                <a:cubicBezTo>
                  <a:pt x="1746686" y="1478116"/>
                  <a:pt x="1841404" y="1418280"/>
                  <a:pt x="1769299" y="1454332"/>
                </a:cubicBezTo>
                <a:cubicBezTo>
                  <a:pt x="1701771" y="1488096"/>
                  <a:pt x="1782716" y="1458568"/>
                  <a:pt x="1717047" y="1480458"/>
                </a:cubicBezTo>
                <a:cubicBezTo>
                  <a:pt x="1714144" y="1489166"/>
                  <a:pt x="1712444" y="1498373"/>
                  <a:pt x="1708339" y="1506583"/>
                </a:cubicBezTo>
                <a:cubicBezTo>
                  <a:pt x="1703658" y="1515945"/>
                  <a:pt x="1691963" y="1522294"/>
                  <a:pt x="1690922" y="1532709"/>
                </a:cubicBezTo>
                <a:cubicBezTo>
                  <a:pt x="1689584" y="1546084"/>
                  <a:pt x="1698212" y="1599541"/>
                  <a:pt x="1708339" y="1619795"/>
                </a:cubicBezTo>
                <a:cubicBezTo>
                  <a:pt x="1713020" y="1629156"/>
                  <a:pt x="1717583" y="1639382"/>
                  <a:pt x="1725756" y="1645920"/>
                </a:cubicBezTo>
                <a:cubicBezTo>
                  <a:pt x="1732924" y="1651655"/>
                  <a:pt x="1743173" y="1651726"/>
                  <a:pt x="1751882" y="1654629"/>
                </a:cubicBezTo>
                <a:cubicBezTo>
                  <a:pt x="1766396" y="1651726"/>
                  <a:pt x="1795425" y="1660722"/>
                  <a:pt x="1795425" y="1645920"/>
                </a:cubicBezTo>
                <a:cubicBezTo>
                  <a:pt x="1795425" y="1631118"/>
                  <a:pt x="1766684" y="1637212"/>
                  <a:pt x="1751882" y="1637212"/>
                </a:cubicBezTo>
                <a:cubicBezTo>
                  <a:pt x="1714033" y="1637212"/>
                  <a:pt x="1676407" y="1643017"/>
                  <a:pt x="1638670" y="1645920"/>
                </a:cubicBezTo>
                <a:cubicBezTo>
                  <a:pt x="1618122" y="1652770"/>
                  <a:pt x="1607080" y="1652124"/>
                  <a:pt x="1595127" y="1672046"/>
                </a:cubicBezTo>
                <a:cubicBezTo>
                  <a:pt x="1590404" y="1679917"/>
                  <a:pt x="1589322" y="1689463"/>
                  <a:pt x="1586419" y="1698172"/>
                </a:cubicBezTo>
                <a:cubicBezTo>
                  <a:pt x="1589322" y="1706881"/>
                  <a:pt x="1588636" y="1717807"/>
                  <a:pt x="1595127" y="1724298"/>
                </a:cubicBezTo>
                <a:cubicBezTo>
                  <a:pt x="1601618" y="1730789"/>
                  <a:pt x="1630285" y="1731364"/>
                  <a:pt x="1621253" y="1733006"/>
                </a:cubicBezTo>
                <a:cubicBezTo>
                  <a:pt x="1595488" y="1737690"/>
                  <a:pt x="1334996" y="1750364"/>
                  <a:pt x="1333870" y="1750423"/>
                </a:cubicBezTo>
                <a:cubicBezTo>
                  <a:pt x="1325162" y="1756229"/>
                  <a:pt x="1308901" y="1757438"/>
                  <a:pt x="1307745" y="1767840"/>
                </a:cubicBezTo>
                <a:cubicBezTo>
                  <a:pt x="1304025" y="1801319"/>
                  <a:pt x="1319307" y="1827600"/>
                  <a:pt x="1342579" y="1846218"/>
                </a:cubicBezTo>
                <a:cubicBezTo>
                  <a:pt x="1350752" y="1852756"/>
                  <a:pt x="1359343" y="1858954"/>
                  <a:pt x="1368705" y="1863635"/>
                </a:cubicBezTo>
                <a:cubicBezTo>
                  <a:pt x="1376915" y="1867740"/>
                  <a:pt x="1386122" y="1869440"/>
                  <a:pt x="1394830" y="1872343"/>
                </a:cubicBezTo>
                <a:cubicBezTo>
                  <a:pt x="1423859" y="1869440"/>
                  <a:pt x="1454240" y="1872860"/>
                  <a:pt x="1481916" y="1863635"/>
                </a:cubicBezTo>
                <a:cubicBezTo>
                  <a:pt x="1491845" y="1860325"/>
                  <a:pt x="1504014" y="1846871"/>
                  <a:pt x="1499333" y="1837509"/>
                </a:cubicBezTo>
                <a:cubicBezTo>
                  <a:pt x="1493981" y="1826804"/>
                  <a:pt x="1476110" y="1831703"/>
                  <a:pt x="1464499" y="1828800"/>
                </a:cubicBezTo>
                <a:cubicBezTo>
                  <a:pt x="1455790" y="1822994"/>
                  <a:pt x="1447735" y="1816064"/>
                  <a:pt x="1438373" y="1811383"/>
                </a:cubicBezTo>
                <a:cubicBezTo>
                  <a:pt x="1402933" y="1793664"/>
                  <a:pt x="1388496" y="1805644"/>
                  <a:pt x="1342579" y="1811383"/>
                </a:cubicBezTo>
                <a:cubicBezTo>
                  <a:pt x="1278927" y="1853817"/>
                  <a:pt x="1358962" y="1802021"/>
                  <a:pt x="1281619" y="1846218"/>
                </a:cubicBezTo>
                <a:cubicBezTo>
                  <a:pt x="1234355" y="1873227"/>
                  <a:pt x="1277263" y="1856379"/>
                  <a:pt x="1229367" y="1872343"/>
                </a:cubicBezTo>
                <a:cubicBezTo>
                  <a:pt x="1228783" y="1873220"/>
                  <a:pt x="1196031" y="1917384"/>
                  <a:pt x="1203242" y="1924595"/>
                </a:cubicBezTo>
                <a:cubicBezTo>
                  <a:pt x="1216224" y="1937577"/>
                  <a:pt x="1255493" y="1942012"/>
                  <a:pt x="1255493" y="1942012"/>
                </a:cubicBezTo>
                <a:cubicBezTo>
                  <a:pt x="1261299" y="1933303"/>
                  <a:pt x="1271189" y="1926210"/>
                  <a:pt x="1272910" y="1915886"/>
                </a:cubicBezTo>
                <a:cubicBezTo>
                  <a:pt x="1278957" y="1879605"/>
                  <a:pt x="1241865" y="1885293"/>
                  <a:pt x="1220659" y="1881052"/>
                </a:cubicBezTo>
                <a:cubicBezTo>
                  <a:pt x="1209048" y="1875246"/>
                  <a:pt x="1198707" y="1865245"/>
                  <a:pt x="1185825" y="1863635"/>
                </a:cubicBezTo>
                <a:cubicBezTo>
                  <a:pt x="1173948" y="1862150"/>
                  <a:pt x="1162454" y="1868904"/>
                  <a:pt x="1150990" y="1872343"/>
                </a:cubicBezTo>
                <a:cubicBezTo>
                  <a:pt x="1133405" y="1877618"/>
                  <a:pt x="1116550" y="1885307"/>
                  <a:pt x="1098739" y="1889760"/>
                </a:cubicBezTo>
                <a:cubicBezTo>
                  <a:pt x="1054999" y="1900696"/>
                  <a:pt x="1075259" y="1894684"/>
                  <a:pt x="1037779" y="1907178"/>
                </a:cubicBezTo>
                <a:cubicBezTo>
                  <a:pt x="1034845" y="1911578"/>
                  <a:pt x="1006502" y="1949128"/>
                  <a:pt x="1011653" y="1959429"/>
                </a:cubicBezTo>
                <a:cubicBezTo>
                  <a:pt x="1015758" y="1967640"/>
                  <a:pt x="1029070" y="1965235"/>
                  <a:pt x="1037779" y="1968138"/>
                </a:cubicBezTo>
                <a:cubicBezTo>
                  <a:pt x="1066808" y="1965235"/>
                  <a:pt x="1101526" y="1976933"/>
                  <a:pt x="1124865" y="1959429"/>
                </a:cubicBezTo>
                <a:cubicBezTo>
                  <a:pt x="1139552" y="1948413"/>
                  <a:pt x="1090030" y="1947818"/>
                  <a:pt x="1072613" y="1942012"/>
                </a:cubicBezTo>
                <a:lnTo>
                  <a:pt x="1046487" y="1933303"/>
                </a:lnTo>
                <a:cubicBezTo>
                  <a:pt x="1005847" y="1936206"/>
                  <a:pt x="964860" y="1935968"/>
                  <a:pt x="924567" y="1942012"/>
                </a:cubicBezTo>
                <a:cubicBezTo>
                  <a:pt x="906411" y="1944735"/>
                  <a:pt x="872316" y="1959429"/>
                  <a:pt x="872316" y="1959429"/>
                </a:cubicBezTo>
                <a:cubicBezTo>
                  <a:pt x="866673" y="1967894"/>
                  <a:pt x="843417" y="1997814"/>
                  <a:pt x="846190" y="2011680"/>
                </a:cubicBezTo>
                <a:cubicBezTo>
                  <a:pt x="847800" y="2019731"/>
                  <a:pt x="857801" y="2023292"/>
                  <a:pt x="863607" y="2029098"/>
                </a:cubicBezTo>
                <a:lnTo>
                  <a:pt x="933276" y="2020389"/>
                </a:lnTo>
                <a:cubicBezTo>
                  <a:pt x="942893" y="2012695"/>
                  <a:pt x="919457" y="1994719"/>
                  <a:pt x="907150" y="1994263"/>
                </a:cubicBezTo>
                <a:cubicBezTo>
                  <a:pt x="837288" y="1991675"/>
                  <a:pt x="767813" y="2005874"/>
                  <a:pt x="698145" y="2011680"/>
                </a:cubicBezTo>
                <a:cubicBezTo>
                  <a:pt x="697843" y="2011755"/>
                  <a:pt x="641350" y="2024933"/>
                  <a:pt x="637185" y="2029098"/>
                </a:cubicBezTo>
                <a:cubicBezTo>
                  <a:pt x="590740" y="2075543"/>
                  <a:pt x="672019" y="2040708"/>
                  <a:pt x="602350" y="2063932"/>
                </a:cubicBezTo>
                <a:cubicBezTo>
                  <a:pt x="605253" y="2072641"/>
                  <a:pt x="603589" y="2084722"/>
                  <a:pt x="611059" y="2090058"/>
                </a:cubicBezTo>
                <a:cubicBezTo>
                  <a:pt x="625998" y="2100729"/>
                  <a:pt x="663310" y="2107475"/>
                  <a:pt x="663310" y="2107475"/>
                </a:cubicBezTo>
                <a:cubicBezTo>
                  <a:pt x="677824" y="2104572"/>
                  <a:pt x="704760" y="2113419"/>
                  <a:pt x="706853" y="2098766"/>
                </a:cubicBezTo>
                <a:cubicBezTo>
                  <a:pt x="710391" y="2073998"/>
                  <a:pt x="662478" y="2032133"/>
                  <a:pt x="637185" y="2029098"/>
                </a:cubicBezTo>
                <a:cubicBezTo>
                  <a:pt x="576591" y="2021827"/>
                  <a:pt x="515265" y="2023292"/>
                  <a:pt x="454305" y="2020389"/>
                </a:cubicBezTo>
                <a:cubicBezTo>
                  <a:pt x="442693" y="2023292"/>
                  <a:pt x="425628" y="2018835"/>
                  <a:pt x="419470" y="2029098"/>
                </a:cubicBezTo>
                <a:cubicBezTo>
                  <a:pt x="413312" y="2039361"/>
                  <a:pt x="421540" y="2053974"/>
                  <a:pt x="428179" y="2063932"/>
                </a:cubicBezTo>
                <a:cubicBezTo>
                  <a:pt x="440207" y="2081973"/>
                  <a:pt x="471661" y="2085688"/>
                  <a:pt x="489139" y="2090058"/>
                </a:cubicBezTo>
                <a:cubicBezTo>
                  <a:pt x="506556" y="2087155"/>
                  <a:pt x="531596" y="2096041"/>
                  <a:pt x="541390" y="2081349"/>
                </a:cubicBezTo>
                <a:cubicBezTo>
                  <a:pt x="548591" y="2070547"/>
                  <a:pt x="517827" y="2070373"/>
                  <a:pt x="506556" y="2063932"/>
                </a:cubicBezTo>
                <a:cubicBezTo>
                  <a:pt x="497469" y="2058739"/>
                  <a:pt x="489791" y="2051196"/>
                  <a:pt x="480430" y="2046515"/>
                </a:cubicBezTo>
                <a:cubicBezTo>
                  <a:pt x="467931" y="2040266"/>
                  <a:pt x="430638" y="2031890"/>
                  <a:pt x="419470" y="2029098"/>
                </a:cubicBezTo>
                <a:cubicBezTo>
                  <a:pt x="381733" y="2032001"/>
                  <a:pt x="342830" y="2028054"/>
                  <a:pt x="306259" y="2037806"/>
                </a:cubicBezTo>
                <a:cubicBezTo>
                  <a:pt x="296146" y="2040503"/>
                  <a:pt x="295542" y="2055891"/>
                  <a:pt x="288842" y="2063932"/>
                </a:cubicBezTo>
                <a:cubicBezTo>
                  <a:pt x="280958" y="2073393"/>
                  <a:pt x="271425" y="2081349"/>
                  <a:pt x="262716" y="2090058"/>
                </a:cubicBezTo>
                <a:cubicBezTo>
                  <a:pt x="268522" y="2098766"/>
                  <a:pt x="271960" y="2109645"/>
                  <a:pt x="280133" y="2116183"/>
                </a:cubicBezTo>
                <a:cubicBezTo>
                  <a:pt x="303164" y="2134607"/>
                  <a:pt x="347635" y="2118981"/>
                  <a:pt x="367219" y="2116183"/>
                </a:cubicBezTo>
                <a:cubicBezTo>
                  <a:pt x="271424" y="2052321"/>
                  <a:pt x="335868" y="2080188"/>
                  <a:pt x="158213" y="2090058"/>
                </a:cubicBezTo>
                <a:cubicBezTo>
                  <a:pt x="171423" y="2098865"/>
                  <a:pt x="192436" y="2116183"/>
                  <a:pt x="210465" y="2116183"/>
                </a:cubicBezTo>
                <a:cubicBezTo>
                  <a:pt x="222434" y="2116183"/>
                  <a:pt x="233688" y="2110378"/>
                  <a:pt x="245299" y="2107475"/>
                </a:cubicBezTo>
                <a:cubicBezTo>
                  <a:pt x="242396" y="2095863"/>
                  <a:pt x="245678" y="2080429"/>
                  <a:pt x="236590" y="2072640"/>
                </a:cubicBezTo>
                <a:cubicBezTo>
                  <a:pt x="227859" y="2065156"/>
                  <a:pt x="166377" y="2050733"/>
                  <a:pt x="149505" y="2046515"/>
                </a:cubicBezTo>
                <a:cubicBezTo>
                  <a:pt x="114671" y="2049418"/>
                  <a:pt x="79718" y="2051139"/>
                  <a:pt x="45002" y="2055223"/>
                </a:cubicBezTo>
                <a:cubicBezTo>
                  <a:pt x="30302" y="2056952"/>
                  <a:pt x="10340" y="2052091"/>
                  <a:pt x="1459" y="2063932"/>
                </a:cubicBezTo>
                <a:cubicBezTo>
                  <a:pt x="-4821" y="2072305"/>
                  <a:pt x="10703" y="2083520"/>
                  <a:pt x="18876" y="2090058"/>
                </a:cubicBezTo>
                <a:cubicBezTo>
                  <a:pt x="26044" y="2095792"/>
                  <a:pt x="36293" y="2095863"/>
                  <a:pt x="45002" y="2098766"/>
                </a:cubicBezTo>
                <a:cubicBezTo>
                  <a:pt x="42099" y="2090057"/>
                  <a:pt x="42784" y="2079131"/>
                  <a:pt x="36293" y="2072640"/>
                </a:cubicBezTo>
                <a:cubicBezTo>
                  <a:pt x="29802" y="2066149"/>
                  <a:pt x="10167" y="2063932"/>
                  <a:pt x="10167" y="206393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5377D1-0A79-46B1-8908-C7E89C46D116}"/>
              </a:ext>
            </a:extLst>
          </p:cNvPr>
          <p:cNvSpPr>
            <a:spLocks noGrp="1"/>
          </p:cNvSpPr>
          <p:nvPr>
            <p:ph idx="1"/>
          </p:nvPr>
        </p:nvSpPr>
        <p:spPr>
          <a:xfrm>
            <a:off x="1106314" y="1767430"/>
            <a:ext cx="7356041" cy="4794501"/>
          </a:xfrm>
        </p:spPr>
        <p:txBody>
          <a:bodyPr>
            <a:normAutofit/>
          </a:bodyPr>
          <a:lstStyle/>
          <a:p>
            <a:pPr marL="0" indent="0">
              <a:buNone/>
            </a:pPr>
            <a:r>
              <a:rPr lang="en-US" sz="3200" dirty="0"/>
              <a:t>Primary/stand-alone intervention or intervention extender/enhancer?</a:t>
            </a:r>
          </a:p>
        </p:txBody>
      </p:sp>
      <p:sp>
        <p:nvSpPr>
          <p:cNvPr id="10" name="TextBox 9">
            <a:extLst>
              <a:ext uri="{FF2B5EF4-FFF2-40B4-BE49-F238E27FC236}">
                <a16:creationId xmlns:a16="http://schemas.microsoft.com/office/drawing/2014/main" id="{2B6E7652-2C46-4AB1-900D-BE91D305C9D4}"/>
              </a:ext>
            </a:extLst>
          </p:cNvPr>
          <p:cNvSpPr txBox="1"/>
          <p:nvPr/>
        </p:nvSpPr>
        <p:spPr>
          <a:xfrm>
            <a:off x="5835965" y="4066924"/>
            <a:ext cx="1766830" cy="523220"/>
          </a:xfrm>
          <a:prstGeom prst="rect">
            <a:avLst/>
          </a:prstGeom>
          <a:noFill/>
        </p:spPr>
        <p:txBody>
          <a:bodyPr wrap="none" rtlCol="0">
            <a:spAutoFit/>
          </a:bodyPr>
          <a:lstStyle/>
          <a:p>
            <a:r>
              <a:rPr lang="en-US" sz="2800" dirty="0">
                <a:latin typeface="Modern Love" panose="04090805081005020601" pitchFamily="82" charset="0"/>
              </a:rPr>
              <a:t>CONNECT</a:t>
            </a:r>
          </a:p>
        </p:txBody>
      </p:sp>
    </p:spTree>
    <p:extLst>
      <p:ext uri="{BB962C8B-B14F-4D97-AF65-F5344CB8AC3E}">
        <p14:creationId xmlns:p14="http://schemas.microsoft.com/office/powerpoint/2010/main" val="349912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F5ED8940-3953-4FE7-9ED9-30C8FCFEA71D}"/>
              </a:ext>
            </a:extLst>
          </p:cNvPr>
          <p:cNvSpPr/>
          <p:nvPr/>
        </p:nvSpPr>
        <p:spPr>
          <a:xfrm>
            <a:off x="1004833" y="1618171"/>
            <a:ext cx="7305103" cy="4605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t>Recovery Support Services (RSS)</a:t>
            </a:r>
          </a:p>
        </p:txBody>
      </p:sp>
      <p:sp>
        <p:nvSpPr>
          <p:cNvPr id="2" name="Title 1">
            <a:extLst>
              <a:ext uri="{FF2B5EF4-FFF2-40B4-BE49-F238E27FC236}">
                <a16:creationId xmlns:a16="http://schemas.microsoft.com/office/drawing/2014/main" id="{2502C803-3F54-4606-AC71-78ABCB2C4C1E}"/>
              </a:ext>
            </a:extLst>
          </p:cNvPr>
          <p:cNvSpPr>
            <a:spLocks noGrp="1"/>
          </p:cNvSpPr>
          <p:nvPr>
            <p:ph type="title"/>
          </p:nvPr>
        </p:nvSpPr>
        <p:spPr/>
        <p:txBody>
          <a:bodyPr>
            <a:normAutofit/>
          </a:bodyPr>
          <a:lstStyle/>
          <a:p>
            <a:r>
              <a:rPr lang="en-US" sz="3600" dirty="0"/>
              <a:t>Recovery Support</a:t>
            </a:r>
          </a:p>
        </p:txBody>
      </p:sp>
      <p:sp>
        <p:nvSpPr>
          <p:cNvPr id="4" name="Slide Number Placeholder 3">
            <a:extLst>
              <a:ext uri="{FF2B5EF4-FFF2-40B4-BE49-F238E27FC236}">
                <a16:creationId xmlns:a16="http://schemas.microsoft.com/office/drawing/2014/main" id="{F009478D-E79B-42E5-A8C4-A7B640F4BB1B}"/>
              </a:ext>
            </a:extLst>
          </p:cNvPr>
          <p:cNvSpPr>
            <a:spLocks noGrp="1"/>
          </p:cNvSpPr>
          <p:nvPr>
            <p:ph type="sldNum" sz="quarter" idx="12"/>
          </p:nvPr>
        </p:nvSpPr>
        <p:spPr/>
        <p:txBody>
          <a:bodyPr/>
          <a:lstStyle/>
          <a:p>
            <a:fld id="{9CD8D479-8942-46E8-A226-A4E01F7A105C}" type="slidenum">
              <a:rPr lang="en-US" smtClean="0"/>
              <a:t>53</a:t>
            </a:fld>
            <a:endParaRPr lang="en-US"/>
          </a:p>
        </p:txBody>
      </p:sp>
      <p:sp>
        <p:nvSpPr>
          <p:cNvPr id="5" name="Date Placeholder 4">
            <a:extLst>
              <a:ext uri="{FF2B5EF4-FFF2-40B4-BE49-F238E27FC236}">
                <a16:creationId xmlns:a16="http://schemas.microsoft.com/office/drawing/2014/main" id="{8B3EA5F2-C116-466E-A996-C490A3B26D85}"/>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743A991-E3AE-4717-9BEF-8DD45A591D68}"/>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4F6A73DE-4B36-49C3-A25B-AEB86629E954}"/>
              </a:ext>
            </a:extLst>
          </p:cNvPr>
          <p:cNvSpPr txBox="1"/>
          <p:nvPr/>
        </p:nvSpPr>
        <p:spPr>
          <a:xfrm>
            <a:off x="547874" y="6321623"/>
            <a:ext cx="3548857" cy="307777"/>
          </a:xfrm>
          <a:prstGeom prst="rect">
            <a:avLst/>
          </a:prstGeom>
          <a:noFill/>
        </p:spPr>
        <p:txBody>
          <a:bodyPr wrap="none" rtlCol="0">
            <a:spAutoFit/>
          </a:bodyPr>
          <a:lstStyle/>
          <a:p>
            <a:r>
              <a:rPr lang="en-US" sz="1400" dirty="0"/>
              <a:t>(see Ashford et al., 2019; </a:t>
            </a:r>
            <a:r>
              <a:rPr lang="en-US" sz="1400" dirty="0" err="1"/>
              <a:t>Begman</a:t>
            </a:r>
            <a:r>
              <a:rPr lang="en-US" sz="1400" dirty="0"/>
              <a:t> et al., 2018)</a:t>
            </a:r>
          </a:p>
        </p:txBody>
      </p:sp>
      <p:sp>
        <p:nvSpPr>
          <p:cNvPr id="24" name="Oval 23">
            <a:extLst>
              <a:ext uri="{FF2B5EF4-FFF2-40B4-BE49-F238E27FC236}">
                <a16:creationId xmlns:a16="http://schemas.microsoft.com/office/drawing/2014/main" id="{864E8DDC-7113-4E38-B1F9-24E98C16BC48}"/>
              </a:ext>
            </a:extLst>
          </p:cNvPr>
          <p:cNvSpPr/>
          <p:nvPr/>
        </p:nvSpPr>
        <p:spPr>
          <a:xfrm>
            <a:off x="3376057" y="2888342"/>
            <a:ext cx="4518991" cy="269713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2">
                    <a:lumMod val="50000"/>
                  </a:schemeClr>
                </a:solidFill>
              </a:rPr>
              <a:t>Digital Recovery Support Services (D-RSS)</a:t>
            </a:r>
          </a:p>
          <a:p>
            <a:pPr algn="r"/>
            <a:r>
              <a:rPr lang="en-US" sz="2800" dirty="0">
                <a:solidFill>
                  <a:schemeClr val="bg2">
                    <a:lumMod val="50000"/>
                  </a:schemeClr>
                </a:solidFill>
              </a:rPr>
              <a:t>11% of adults resolving SUD</a:t>
            </a:r>
          </a:p>
        </p:txBody>
      </p:sp>
    </p:spTree>
    <p:extLst>
      <p:ext uri="{BB962C8B-B14F-4D97-AF65-F5344CB8AC3E}">
        <p14:creationId xmlns:p14="http://schemas.microsoft.com/office/powerpoint/2010/main" val="268160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C803-3F54-4606-AC71-78ABCB2C4C1E}"/>
              </a:ext>
            </a:extLst>
          </p:cNvPr>
          <p:cNvSpPr>
            <a:spLocks noGrp="1"/>
          </p:cNvSpPr>
          <p:nvPr>
            <p:ph type="title"/>
          </p:nvPr>
        </p:nvSpPr>
        <p:spPr>
          <a:xfrm>
            <a:off x="1057519" y="276087"/>
            <a:ext cx="7392797" cy="1183566"/>
          </a:xfrm>
        </p:spPr>
        <p:txBody>
          <a:bodyPr>
            <a:normAutofit/>
          </a:bodyPr>
          <a:lstStyle/>
          <a:p>
            <a:r>
              <a:rPr lang="en-US" sz="3600" dirty="0"/>
              <a:t>Supportive Text Messaging Examples</a:t>
            </a:r>
          </a:p>
        </p:txBody>
      </p:sp>
      <p:sp>
        <p:nvSpPr>
          <p:cNvPr id="4" name="Slide Number Placeholder 3">
            <a:extLst>
              <a:ext uri="{FF2B5EF4-FFF2-40B4-BE49-F238E27FC236}">
                <a16:creationId xmlns:a16="http://schemas.microsoft.com/office/drawing/2014/main" id="{F009478D-E79B-42E5-A8C4-A7B640F4BB1B}"/>
              </a:ext>
            </a:extLst>
          </p:cNvPr>
          <p:cNvSpPr>
            <a:spLocks noGrp="1"/>
          </p:cNvSpPr>
          <p:nvPr>
            <p:ph type="sldNum" sz="quarter" idx="12"/>
          </p:nvPr>
        </p:nvSpPr>
        <p:spPr/>
        <p:txBody>
          <a:bodyPr/>
          <a:lstStyle/>
          <a:p>
            <a:fld id="{9CD8D479-8942-46E8-A226-A4E01F7A105C}" type="slidenum">
              <a:rPr lang="en-US" smtClean="0"/>
              <a:t>54</a:t>
            </a:fld>
            <a:endParaRPr lang="en-US"/>
          </a:p>
        </p:txBody>
      </p:sp>
      <p:sp>
        <p:nvSpPr>
          <p:cNvPr id="5" name="Date Placeholder 4">
            <a:extLst>
              <a:ext uri="{FF2B5EF4-FFF2-40B4-BE49-F238E27FC236}">
                <a16:creationId xmlns:a16="http://schemas.microsoft.com/office/drawing/2014/main" id="{8B3EA5F2-C116-466E-A996-C490A3B26D85}"/>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743A991-E3AE-4717-9BEF-8DD45A591D68}"/>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4F6A73DE-4B36-49C3-A25B-AEB86629E954}"/>
              </a:ext>
            </a:extLst>
          </p:cNvPr>
          <p:cNvSpPr txBox="1"/>
          <p:nvPr/>
        </p:nvSpPr>
        <p:spPr>
          <a:xfrm>
            <a:off x="715300" y="6260068"/>
            <a:ext cx="3498458" cy="369332"/>
          </a:xfrm>
          <a:prstGeom prst="rect">
            <a:avLst/>
          </a:prstGeom>
          <a:noFill/>
        </p:spPr>
        <p:txBody>
          <a:bodyPr wrap="none" rtlCol="0">
            <a:spAutoFit/>
          </a:bodyPr>
          <a:lstStyle/>
          <a:p>
            <a:r>
              <a:rPr lang="en-US" dirty="0"/>
              <a:t>(see Agyapong et al., 2013a, 2013b)</a:t>
            </a:r>
          </a:p>
        </p:txBody>
      </p:sp>
      <p:sp>
        <p:nvSpPr>
          <p:cNvPr id="8" name="TextBox 7">
            <a:extLst>
              <a:ext uri="{FF2B5EF4-FFF2-40B4-BE49-F238E27FC236}">
                <a16:creationId xmlns:a16="http://schemas.microsoft.com/office/drawing/2014/main" id="{DB87589A-B234-4843-BBFE-00C1EBF7A1D9}"/>
              </a:ext>
            </a:extLst>
          </p:cNvPr>
          <p:cNvSpPr txBox="1"/>
          <p:nvPr/>
        </p:nvSpPr>
        <p:spPr>
          <a:xfrm>
            <a:off x="548386" y="2524590"/>
            <a:ext cx="4313900" cy="830997"/>
          </a:xfrm>
          <a:prstGeom prst="rect">
            <a:avLst/>
          </a:prstGeom>
          <a:noFill/>
        </p:spPr>
        <p:txBody>
          <a:bodyPr wrap="square" rtlCol="0">
            <a:spAutoFit/>
          </a:bodyPr>
          <a:lstStyle/>
          <a:p>
            <a:r>
              <a:rPr lang="en-US" sz="2400" i="1" dirty="0"/>
              <a:t>Practice distraction techniques; do not give in to your cravings.</a:t>
            </a:r>
          </a:p>
        </p:txBody>
      </p:sp>
      <p:sp>
        <p:nvSpPr>
          <p:cNvPr id="9" name="TextBox 8">
            <a:extLst>
              <a:ext uri="{FF2B5EF4-FFF2-40B4-BE49-F238E27FC236}">
                <a16:creationId xmlns:a16="http://schemas.microsoft.com/office/drawing/2014/main" id="{719F2925-3FB3-4156-B54E-71E88E8CCC64}"/>
              </a:ext>
            </a:extLst>
          </p:cNvPr>
          <p:cNvSpPr txBox="1"/>
          <p:nvPr/>
        </p:nvSpPr>
        <p:spPr>
          <a:xfrm>
            <a:off x="4590144" y="1951088"/>
            <a:ext cx="3974516" cy="461665"/>
          </a:xfrm>
          <a:prstGeom prst="rect">
            <a:avLst/>
          </a:prstGeom>
          <a:noFill/>
        </p:spPr>
        <p:txBody>
          <a:bodyPr wrap="square" rtlCol="0">
            <a:spAutoFit/>
          </a:bodyPr>
          <a:lstStyle/>
          <a:p>
            <a:r>
              <a:rPr lang="en-US" sz="2400" i="1" dirty="0"/>
              <a:t>Stay active; remain positive.</a:t>
            </a:r>
          </a:p>
        </p:txBody>
      </p:sp>
      <p:sp>
        <p:nvSpPr>
          <p:cNvPr id="10" name="TextBox 9">
            <a:extLst>
              <a:ext uri="{FF2B5EF4-FFF2-40B4-BE49-F238E27FC236}">
                <a16:creationId xmlns:a16="http://schemas.microsoft.com/office/drawing/2014/main" id="{1E5266AB-D884-4C6A-9C45-0F6F83A5220B}"/>
              </a:ext>
            </a:extLst>
          </p:cNvPr>
          <p:cNvSpPr txBox="1"/>
          <p:nvPr/>
        </p:nvSpPr>
        <p:spPr>
          <a:xfrm>
            <a:off x="4590144" y="3371902"/>
            <a:ext cx="4103443" cy="1569660"/>
          </a:xfrm>
          <a:prstGeom prst="rect">
            <a:avLst/>
          </a:prstGeom>
          <a:noFill/>
        </p:spPr>
        <p:txBody>
          <a:bodyPr wrap="square" rtlCol="0">
            <a:spAutoFit/>
          </a:bodyPr>
          <a:lstStyle/>
          <a:p>
            <a:r>
              <a:rPr lang="en-US" sz="2400" i="1" dirty="0"/>
              <a:t>The alcohol that you just got away from will return to test you. Remember to never give up in the face of temptation.</a:t>
            </a:r>
          </a:p>
        </p:txBody>
      </p:sp>
      <p:sp>
        <p:nvSpPr>
          <p:cNvPr id="11" name="TextBox 10">
            <a:extLst>
              <a:ext uri="{FF2B5EF4-FFF2-40B4-BE49-F238E27FC236}">
                <a16:creationId xmlns:a16="http://schemas.microsoft.com/office/drawing/2014/main" id="{7433A26B-9CE3-4225-97D4-041BF545690E}"/>
              </a:ext>
            </a:extLst>
          </p:cNvPr>
          <p:cNvSpPr txBox="1"/>
          <p:nvPr/>
        </p:nvSpPr>
        <p:spPr>
          <a:xfrm>
            <a:off x="548386" y="4887086"/>
            <a:ext cx="4103444" cy="1200329"/>
          </a:xfrm>
          <a:prstGeom prst="rect">
            <a:avLst/>
          </a:prstGeom>
          <a:noFill/>
        </p:spPr>
        <p:txBody>
          <a:bodyPr wrap="square" rtlCol="0">
            <a:spAutoFit/>
          </a:bodyPr>
          <a:lstStyle/>
          <a:p>
            <a:r>
              <a:rPr lang="en-US" sz="2400" i="1" dirty="0"/>
              <a:t>Stress cannot be avoided; learn to cope better by adopting new strategies.</a:t>
            </a:r>
          </a:p>
        </p:txBody>
      </p:sp>
      <p:sp>
        <p:nvSpPr>
          <p:cNvPr id="12" name="Rectangle: Rounded Corners 11">
            <a:extLst>
              <a:ext uri="{FF2B5EF4-FFF2-40B4-BE49-F238E27FC236}">
                <a16:creationId xmlns:a16="http://schemas.microsoft.com/office/drawing/2014/main" id="{5CCAC0EF-BBE6-4F85-8871-9E9FAEFD545F}"/>
              </a:ext>
            </a:extLst>
          </p:cNvPr>
          <p:cNvSpPr/>
          <p:nvPr/>
        </p:nvSpPr>
        <p:spPr>
          <a:xfrm>
            <a:off x="548387" y="2440615"/>
            <a:ext cx="4103443" cy="96896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7A91085-5930-44A6-A151-37A4B0A6453F}"/>
              </a:ext>
            </a:extLst>
          </p:cNvPr>
          <p:cNvSpPr/>
          <p:nvPr/>
        </p:nvSpPr>
        <p:spPr>
          <a:xfrm>
            <a:off x="4572000" y="1858019"/>
            <a:ext cx="4059901" cy="63870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8A265F6-B732-4D05-A759-2CFDD302E856}"/>
              </a:ext>
            </a:extLst>
          </p:cNvPr>
          <p:cNvSpPr/>
          <p:nvPr/>
        </p:nvSpPr>
        <p:spPr>
          <a:xfrm>
            <a:off x="4528458" y="3306563"/>
            <a:ext cx="4103443" cy="163647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BC33FA-9E2B-4369-86C2-CEECF135F043}"/>
              </a:ext>
            </a:extLst>
          </p:cNvPr>
          <p:cNvSpPr/>
          <p:nvPr/>
        </p:nvSpPr>
        <p:spPr>
          <a:xfrm>
            <a:off x="548386" y="4797136"/>
            <a:ext cx="4103444" cy="123433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0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7241A35-B4D7-497F-AA4D-D6EFB8DA7CB8}"/>
              </a:ext>
            </a:extLst>
          </p:cNvPr>
          <p:cNvSpPr>
            <a:spLocks noGrp="1"/>
          </p:cNvSpPr>
          <p:nvPr>
            <p:ph type="sldNum" sz="quarter" idx="12"/>
          </p:nvPr>
        </p:nvSpPr>
        <p:spPr/>
        <p:txBody>
          <a:bodyPr/>
          <a:lstStyle/>
          <a:p>
            <a:fld id="{9CD8D479-8942-46E8-A226-A4E01F7A105C}" type="slidenum">
              <a:rPr lang="en-US" smtClean="0"/>
              <a:t>55</a:t>
            </a:fld>
            <a:endParaRPr lang="en-US" dirty="0"/>
          </a:p>
        </p:txBody>
      </p:sp>
      <p:sp>
        <p:nvSpPr>
          <p:cNvPr id="8" name="Date Placeholder 7">
            <a:extLst>
              <a:ext uri="{FF2B5EF4-FFF2-40B4-BE49-F238E27FC236}">
                <a16:creationId xmlns:a16="http://schemas.microsoft.com/office/drawing/2014/main" id="{19BBD190-F8EB-4F5F-84D2-B4D1C99DD6A7}"/>
              </a:ext>
            </a:extLst>
          </p:cNvPr>
          <p:cNvSpPr>
            <a:spLocks noGrp="1"/>
          </p:cNvSpPr>
          <p:nvPr>
            <p:ph type="dt" sz="half" idx="10"/>
          </p:nvPr>
        </p:nvSpPr>
        <p:spPr/>
        <p:txBody>
          <a:bodyPr/>
          <a:lstStyle/>
          <a:p>
            <a:fld id="{98641E90-549F-4FBC-A015-CD9031710F72}" type="datetime1">
              <a:rPr lang="en-US" smtClean="0"/>
              <a:t>9/4/2020</a:t>
            </a:fld>
            <a:endParaRPr lang="en-US" dirty="0"/>
          </a:p>
        </p:txBody>
      </p:sp>
      <p:sp>
        <p:nvSpPr>
          <p:cNvPr id="9" name="Footer Placeholder 8">
            <a:extLst>
              <a:ext uri="{FF2B5EF4-FFF2-40B4-BE49-F238E27FC236}">
                <a16:creationId xmlns:a16="http://schemas.microsoft.com/office/drawing/2014/main" id="{8E081835-EDD2-4954-9B26-7EFBAAB0F3CF}"/>
              </a:ext>
            </a:extLst>
          </p:cNvPr>
          <p:cNvSpPr>
            <a:spLocks noGrp="1"/>
          </p:cNvSpPr>
          <p:nvPr>
            <p:ph type="ftr" sz="quarter" idx="11"/>
          </p:nvPr>
        </p:nvSpPr>
        <p:spPr/>
        <p:txBody>
          <a:bodyPr/>
          <a:lstStyle/>
          <a:p>
            <a:r>
              <a:rPr lang="en-US"/>
              <a:t>Council on Social Work Education                                                                                                                                                                                                                       www.cswe.org</a:t>
            </a:r>
            <a:endParaRPr lang="en-US" dirty="0"/>
          </a:p>
        </p:txBody>
      </p:sp>
      <p:sp>
        <p:nvSpPr>
          <p:cNvPr id="11" name="TextBox 10">
            <a:extLst>
              <a:ext uri="{FF2B5EF4-FFF2-40B4-BE49-F238E27FC236}">
                <a16:creationId xmlns:a16="http://schemas.microsoft.com/office/drawing/2014/main" id="{5093A52A-4C97-4C14-A6F1-BE17FF8B594A}"/>
              </a:ext>
            </a:extLst>
          </p:cNvPr>
          <p:cNvSpPr txBox="1"/>
          <p:nvPr/>
        </p:nvSpPr>
        <p:spPr>
          <a:xfrm>
            <a:off x="547875" y="6321623"/>
            <a:ext cx="7177478" cy="307777"/>
          </a:xfrm>
          <a:prstGeom prst="rect">
            <a:avLst/>
          </a:prstGeom>
          <a:noFill/>
        </p:spPr>
        <p:txBody>
          <a:bodyPr wrap="none" rtlCol="0">
            <a:spAutoFit/>
          </a:bodyPr>
          <a:lstStyle/>
          <a:p>
            <a:r>
              <a:rPr lang="en-US" sz="1400" dirty="0"/>
              <a:t>(see smokefree.gov; </a:t>
            </a:r>
            <a:r>
              <a:rPr lang="en-US" sz="1400" dirty="0">
                <a:hlinkClick r:id="rId3"/>
              </a:rPr>
              <a:t>https://radio.wosu.org/post/new-way-help-black-smokers-quit#stream/0</a:t>
            </a:r>
            <a:r>
              <a:rPr lang="en-US" sz="1400" dirty="0"/>
              <a:t>)</a:t>
            </a:r>
          </a:p>
        </p:txBody>
      </p:sp>
      <p:sp>
        <p:nvSpPr>
          <p:cNvPr id="5" name="Content Placeholder 4">
            <a:extLst>
              <a:ext uri="{FF2B5EF4-FFF2-40B4-BE49-F238E27FC236}">
                <a16:creationId xmlns:a16="http://schemas.microsoft.com/office/drawing/2014/main" id="{F04EDD50-B5AC-485F-BFF6-A1283572FE10}"/>
              </a:ext>
            </a:extLst>
          </p:cNvPr>
          <p:cNvSpPr>
            <a:spLocks noGrp="1"/>
          </p:cNvSpPr>
          <p:nvPr>
            <p:ph sz="half" idx="2"/>
          </p:nvPr>
        </p:nvSpPr>
        <p:spPr>
          <a:xfrm>
            <a:off x="4136614" y="3249233"/>
            <a:ext cx="1725883" cy="959636"/>
          </a:xfrm>
        </p:spPr>
        <p:txBody>
          <a:bodyPr>
            <a:normAutofit/>
          </a:bodyPr>
          <a:lstStyle/>
          <a:p>
            <a:pPr marL="0" indent="0">
              <a:buNone/>
            </a:pPr>
            <a:r>
              <a:rPr lang="en-US" sz="3600" dirty="0"/>
              <a:t>vs.</a:t>
            </a:r>
          </a:p>
        </p:txBody>
      </p:sp>
      <p:sp>
        <p:nvSpPr>
          <p:cNvPr id="12" name="Rectangle: Rounded Corners 11">
            <a:extLst>
              <a:ext uri="{FF2B5EF4-FFF2-40B4-BE49-F238E27FC236}">
                <a16:creationId xmlns:a16="http://schemas.microsoft.com/office/drawing/2014/main" id="{398B6960-A9C2-425C-882B-DDADDBFDF2A3}"/>
              </a:ext>
            </a:extLst>
          </p:cNvPr>
          <p:cNvSpPr/>
          <p:nvPr/>
        </p:nvSpPr>
        <p:spPr>
          <a:xfrm>
            <a:off x="4554901" y="4073721"/>
            <a:ext cx="4219576" cy="18669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culturally congruent messaging</a:t>
            </a:r>
          </a:p>
        </p:txBody>
      </p:sp>
      <p:sp>
        <p:nvSpPr>
          <p:cNvPr id="14" name="Rectangle: Rounded Corners 13">
            <a:extLst>
              <a:ext uri="{FF2B5EF4-FFF2-40B4-BE49-F238E27FC236}">
                <a16:creationId xmlns:a16="http://schemas.microsoft.com/office/drawing/2014/main" id="{2629B70D-9FCE-4637-BDED-3130215F4860}"/>
              </a:ext>
            </a:extLst>
          </p:cNvPr>
          <p:cNvSpPr/>
          <p:nvPr/>
        </p:nvSpPr>
        <p:spPr>
          <a:xfrm>
            <a:off x="715300" y="928393"/>
            <a:ext cx="4313900" cy="21856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one-size-fits-all messaging</a:t>
            </a:r>
          </a:p>
        </p:txBody>
      </p:sp>
    </p:spTree>
    <p:extLst>
      <p:ext uri="{BB962C8B-B14F-4D97-AF65-F5344CB8AC3E}">
        <p14:creationId xmlns:p14="http://schemas.microsoft.com/office/powerpoint/2010/main" val="4811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C9FB-0B28-4137-B394-A10196F28822}"/>
              </a:ext>
            </a:extLst>
          </p:cNvPr>
          <p:cNvSpPr>
            <a:spLocks noGrp="1"/>
          </p:cNvSpPr>
          <p:nvPr>
            <p:ph type="title"/>
          </p:nvPr>
        </p:nvSpPr>
        <p:spPr>
          <a:xfrm>
            <a:off x="1057520" y="276087"/>
            <a:ext cx="7377032" cy="1183566"/>
          </a:xfrm>
        </p:spPr>
        <p:txBody>
          <a:bodyPr>
            <a:normAutofit/>
          </a:bodyPr>
          <a:lstStyle/>
          <a:p>
            <a:r>
              <a:rPr lang="en-US" sz="3600" u="sng" dirty="0"/>
              <a:t>Why</a:t>
            </a:r>
            <a:r>
              <a:rPr lang="en-US" sz="3600" dirty="0"/>
              <a:t> Mobile Recovery Support Apps?</a:t>
            </a:r>
          </a:p>
        </p:txBody>
      </p:sp>
      <p:sp>
        <p:nvSpPr>
          <p:cNvPr id="4" name="Content Placeholder 3">
            <a:extLst>
              <a:ext uri="{FF2B5EF4-FFF2-40B4-BE49-F238E27FC236}">
                <a16:creationId xmlns:a16="http://schemas.microsoft.com/office/drawing/2014/main" id="{2DA8F03E-82B9-43F9-852D-7312DE59C2EE}"/>
              </a:ext>
            </a:extLst>
          </p:cNvPr>
          <p:cNvSpPr>
            <a:spLocks noGrp="1"/>
          </p:cNvSpPr>
          <p:nvPr>
            <p:ph sz="half" idx="2"/>
          </p:nvPr>
        </p:nvSpPr>
        <p:spPr>
          <a:xfrm>
            <a:off x="1057520" y="1641397"/>
            <a:ext cx="7028962" cy="4680226"/>
          </a:xfrm>
        </p:spPr>
        <p:txBody>
          <a:bodyPr>
            <a:noAutofit/>
          </a:bodyPr>
          <a:lstStyle/>
          <a:p>
            <a:pPr>
              <a:buClr>
                <a:srgbClr val="FF0000"/>
              </a:buClr>
              <a:buFont typeface="Wingdings" panose="05000000000000000000" pitchFamily="2" charset="2"/>
              <a:buChar char="Ø"/>
            </a:pPr>
            <a:r>
              <a:rPr lang="en-US" sz="2800" dirty="0"/>
              <a:t>critical timing access</a:t>
            </a:r>
          </a:p>
          <a:p>
            <a:pPr>
              <a:buClr>
                <a:srgbClr val="FF0000"/>
              </a:buClr>
              <a:buFont typeface="Wingdings" panose="05000000000000000000" pitchFamily="2" charset="2"/>
              <a:buChar char="Ø"/>
            </a:pPr>
            <a:r>
              <a:rPr lang="en-US" sz="2800" dirty="0"/>
              <a:t>ease of communication</a:t>
            </a:r>
          </a:p>
          <a:p>
            <a:pPr>
              <a:buClr>
                <a:srgbClr val="FF0000"/>
              </a:buClr>
              <a:buFont typeface="Wingdings" panose="05000000000000000000" pitchFamily="2" charset="2"/>
              <a:buChar char="Ø"/>
            </a:pPr>
            <a:r>
              <a:rPr lang="en-US" sz="2800" dirty="0"/>
              <a:t>information &amp; recovery support suggestions</a:t>
            </a:r>
          </a:p>
          <a:p>
            <a:pPr>
              <a:buClr>
                <a:srgbClr val="FF0000"/>
              </a:buClr>
              <a:buFont typeface="Wingdings" panose="05000000000000000000" pitchFamily="2" charset="2"/>
              <a:buChar char="Ø"/>
            </a:pPr>
            <a:r>
              <a:rPr lang="en-US" sz="2800" dirty="0"/>
              <a:t>link to peer support system</a:t>
            </a:r>
          </a:p>
          <a:p>
            <a:pPr>
              <a:buClr>
                <a:srgbClr val="FF0000"/>
              </a:buClr>
              <a:buFont typeface="Wingdings" panose="05000000000000000000" pitchFamily="2" charset="2"/>
              <a:buChar char="Ø"/>
            </a:pPr>
            <a:r>
              <a:rPr lang="en-US" sz="2800" dirty="0"/>
              <a:t>person-centered</a:t>
            </a:r>
          </a:p>
          <a:p>
            <a:pPr>
              <a:buClr>
                <a:srgbClr val="FF0000"/>
              </a:buClr>
              <a:buFont typeface="Wingdings" panose="05000000000000000000" pitchFamily="2" charset="2"/>
              <a:buChar char="Ø"/>
            </a:pPr>
            <a:r>
              <a:rPr lang="en-US" sz="2800" dirty="0"/>
              <a:t>strengths-based</a:t>
            </a:r>
          </a:p>
          <a:p>
            <a:pPr>
              <a:buClr>
                <a:srgbClr val="FF0000"/>
              </a:buClr>
              <a:buFont typeface="Wingdings" panose="05000000000000000000" pitchFamily="2" charset="2"/>
              <a:buChar char="Ø"/>
            </a:pPr>
            <a:r>
              <a:rPr lang="en-US" sz="2800" dirty="0"/>
              <a:t>orienting clients to app</a:t>
            </a:r>
          </a:p>
          <a:p>
            <a:pPr>
              <a:buClr>
                <a:srgbClr val="FF0000"/>
              </a:buClr>
              <a:buFont typeface="Wingdings" panose="05000000000000000000" pitchFamily="2" charset="2"/>
              <a:buChar char="Ø"/>
            </a:pPr>
            <a:r>
              <a:rPr lang="en-US" sz="2800" dirty="0"/>
              <a:t>app use “contracts”/establish mutual                                                                            expectations for app use</a:t>
            </a:r>
          </a:p>
          <a:p>
            <a:pPr>
              <a:buClr>
                <a:srgbClr val="FF0000"/>
              </a:buClr>
              <a:buFont typeface="Wingdings" panose="05000000000000000000" pitchFamily="2" charset="2"/>
              <a:buChar char="Ø"/>
            </a:pPr>
            <a:r>
              <a:rPr lang="en-US" sz="2800" dirty="0"/>
              <a:t>metadata</a:t>
            </a:r>
          </a:p>
        </p:txBody>
      </p:sp>
      <p:sp>
        <p:nvSpPr>
          <p:cNvPr id="7" name="Slide Number Placeholder 6">
            <a:extLst>
              <a:ext uri="{FF2B5EF4-FFF2-40B4-BE49-F238E27FC236}">
                <a16:creationId xmlns:a16="http://schemas.microsoft.com/office/drawing/2014/main" id="{A7241A35-B4D7-497F-AA4D-D6EFB8DA7CB8}"/>
              </a:ext>
            </a:extLst>
          </p:cNvPr>
          <p:cNvSpPr>
            <a:spLocks noGrp="1"/>
          </p:cNvSpPr>
          <p:nvPr>
            <p:ph type="sldNum" sz="quarter" idx="12"/>
          </p:nvPr>
        </p:nvSpPr>
        <p:spPr/>
        <p:txBody>
          <a:bodyPr/>
          <a:lstStyle/>
          <a:p>
            <a:fld id="{9CD8D479-8942-46E8-A226-A4E01F7A105C}" type="slidenum">
              <a:rPr lang="en-US" smtClean="0"/>
              <a:t>56</a:t>
            </a:fld>
            <a:endParaRPr lang="en-US" dirty="0"/>
          </a:p>
        </p:txBody>
      </p:sp>
      <p:sp>
        <p:nvSpPr>
          <p:cNvPr id="8" name="Date Placeholder 7">
            <a:extLst>
              <a:ext uri="{FF2B5EF4-FFF2-40B4-BE49-F238E27FC236}">
                <a16:creationId xmlns:a16="http://schemas.microsoft.com/office/drawing/2014/main" id="{19BBD190-F8EB-4F5F-84D2-B4D1C99DD6A7}"/>
              </a:ext>
            </a:extLst>
          </p:cNvPr>
          <p:cNvSpPr>
            <a:spLocks noGrp="1"/>
          </p:cNvSpPr>
          <p:nvPr>
            <p:ph type="dt" sz="half" idx="10"/>
          </p:nvPr>
        </p:nvSpPr>
        <p:spPr/>
        <p:txBody>
          <a:bodyPr/>
          <a:lstStyle/>
          <a:p>
            <a:fld id="{98641E90-549F-4FBC-A015-CD9031710F72}" type="datetime1">
              <a:rPr lang="en-US" smtClean="0"/>
              <a:t>9/4/2020</a:t>
            </a:fld>
            <a:endParaRPr lang="en-US" dirty="0"/>
          </a:p>
        </p:txBody>
      </p:sp>
      <p:sp>
        <p:nvSpPr>
          <p:cNvPr id="9" name="Footer Placeholder 8">
            <a:extLst>
              <a:ext uri="{FF2B5EF4-FFF2-40B4-BE49-F238E27FC236}">
                <a16:creationId xmlns:a16="http://schemas.microsoft.com/office/drawing/2014/main" id="{8E081835-EDD2-4954-9B26-7EFBAAB0F3CF}"/>
              </a:ext>
            </a:extLst>
          </p:cNvPr>
          <p:cNvSpPr>
            <a:spLocks noGrp="1"/>
          </p:cNvSpPr>
          <p:nvPr>
            <p:ph type="ftr" sz="quarter" idx="11"/>
          </p:nvPr>
        </p:nvSpPr>
        <p:spPr/>
        <p:txBody>
          <a:bodyPr/>
          <a:lstStyle/>
          <a:p>
            <a:r>
              <a:rPr lang="en-US"/>
              <a:t>Council on Social Work Education                                                                                                                                                                                                                       www.cswe.org</a:t>
            </a:r>
            <a:endParaRPr lang="en-US" dirty="0"/>
          </a:p>
        </p:txBody>
      </p:sp>
      <p:sp>
        <p:nvSpPr>
          <p:cNvPr id="11" name="TextBox 10">
            <a:extLst>
              <a:ext uri="{FF2B5EF4-FFF2-40B4-BE49-F238E27FC236}">
                <a16:creationId xmlns:a16="http://schemas.microsoft.com/office/drawing/2014/main" id="{5093A52A-4C97-4C14-A6F1-BE17FF8B594A}"/>
              </a:ext>
            </a:extLst>
          </p:cNvPr>
          <p:cNvSpPr txBox="1"/>
          <p:nvPr/>
        </p:nvSpPr>
        <p:spPr>
          <a:xfrm>
            <a:off x="547875" y="6321623"/>
            <a:ext cx="1766509" cy="307777"/>
          </a:xfrm>
          <a:prstGeom prst="rect">
            <a:avLst/>
          </a:prstGeom>
          <a:noFill/>
        </p:spPr>
        <p:txBody>
          <a:bodyPr wrap="none" rtlCol="0">
            <a:spAutoFit/>
          </a:bodyPr>
          <a:lstStyle/>
          <a:p>
            <a:r>
              <a:rPr lang="en-US" sz="1400" dirty="0"/>
              <a:t>(see Lord et al., 2016)</a:t>
            </a:r>
          </a:p>
        </p:txBody>
      </p:sp>
    </p:spTree>
    <p:extLst>
      <p:ext uri="{BB962C8B-B14F-4D97-AF65-F5344CB8AC3E}">
        <p14:creationId xmlns:p14="http://schemas.microsoft.com/office/powerpoint/2010/main" val="31405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C4E0876-C2AC-43D9-B3AC-8D893DDBC9C1}"/>
              </a:ext>
            </a:extLst>
          </p:cNvPr>
          <p:cNvSpPr>
            <a:spLocks noGrp="1"/>
          </p:cNvSpPr>
          <p:nvPr>
            <p:ph type="title"/>
          </p:nvPr>
        </p:nvSpPr>
        <p:spPr/>
        <p:txBody>
          <a:bodyPr>
            <a:normAutofit/>
          </a:bodyPr>
          <a:lstStyle/>
          <a:p>
            <a:r>
              <a:rPr lang="en-US" sz="3600" dirty="0"/>
              <a:t>Smartphone Recovery Apps</a:t>
            </a:r>
          </a:p>
        </p:txBody>
      </p:sp>
      <p:sp>
        <p:nvSpPr>
          <p:cNvPr id="7" name="Slide Number Placeholder 6">
            <a:extLst>
              <a:ext uri="{FF2B5EF4-FFF2-40B4-BE49-F238E27FC236}">
                <a16:creationId xmlns:a16="http://schemas.microsoft.com/office/drawing/2014/main" id="{88338AD7-87D6-41F5-BD28-D0D4A79F72B8}"/>
              </a:ext>
            </a:extLst>
          </p:cNvPr>
          <p:cNvSpPr>
            <a:spLocks noGrp="1"/>
          </p:cNvSpPr>
          <p:nvPr>
            <p:ph type="sldNum" sz="quarter" idx="12"/>
          </p:nvPr>
        </p:nvSpPr>
        <p:spPr/>
        <p:txBody>
          <a:bodyPr/>
          <a:lstStyle/>
          <a:p>
            <a:fld id="{9CD8D479-8942-46E8-A226-A4E01F7A105C}" type="slidenum">
              <a:rPr lang="en-US" smtClean="0"/>
              <a:t>57</a:t>
            </a:fld>
            <a:endParaRPr lang="en-US" dirty="0"/>
          </a:p>
        </p:txBody>
      </p:sp>
      <p:sp>
        <p:nvSpPr>
          <p:cNvPr id="8" name="Date Placeholder 7">
            <a:extLst>
              <a:ext uri="{FF2B5EF4-FFF2-40B4-BE49-F238E27FC236}">
                <a16:creationId xmlns:a16="http://schemas.microsoft.com/office/drawing/2014/main" id="{85900C79-8E34-4E78-9056-6D91C04F458C}"/>
              </a:ext>
            </a:extLst>
          </p:cNvPr>
          <p:cNvSpPr>
            <a:spLocks noGrp="1"/>
          </p:cNvSpPr>
          <p:nvPr>
            <p:ph type="dt" sz="half" idx="10"/>
          </p:nvPr>
        </p:nvSpPr>
        <p:spPr/>
        <p:txBody>
          <a:bodyPr/>
          <a:lstStyle/>
          <a:p>
            <a:fld id="{98641E90-549F-4FBC-A015-CD9031710F72}" type="datetime1">
              <a:rPr lang="en-US" smtClean="0"/>
              <a:t>9/4/2020</a:t>
            </a:fld>
            <a:endParaRPr lang="en-US" dirty="0"/>
          </a:p>
        </p:txBody>
      </p:sp>
      <p:sp>
        <p:nvSpPr>
          <p:cNvPr id="9" name="Footer Placeholder 8">
            <a:extLst>
              <a:ext uri="{FF2B5EF4-FFF2-40B4-BE49-F238E27FC236}">
                <a16:creationId xmlns:a16="http://schemas.microsoft.com/office/drawing/2014/main" id="{E2BF4AF4-1788-4B08-9FC4-2C78DE3B175A}"/>
              </a:ext>
            </a:extLst>
          </p:cNvPr>
          <p:cNvSpPr>
            <a:spLocks noGrp="1"/>
          </p:cNvSpPr>
          <p:nvPr>
            <p:ph type="ftr" sz="quarter" idx="11"/>
          </p:nvPr>
        </p:nvSpPr>
        <p:spPr/>
        <p:txBody>
          <a:bodyPr/>
          <a:lstStyle/>
          <a:p>
            <a:r>
              <a:rPr lang="en-US"/>
              <a:t>Council on Social Work Education                                                                                                                                                                                                                       www.cswe.org</a:t>
            </a:r>
            <a:endParaRPr lang="en-US" dirty="0"/>
          </a:p>
        </p:txBody>
      </p:sp>
      <p:sp>
        <p:nvSpPr>
          <p:cNvPr id="13" name="TextBox 12">
            <a:extLst>
              <a:ext uri="{FF2B5EF4-FFF2-40B4-BE49-F238E27FC236}">
                <a16:creationId xmlns:a16="http://schemas.microsoft.com/office/drawing/2014/main" id="{B881A925-0269-45B3-A217-F920663D2575}"/>
              </a:ext>
            </a:extLst>
          </p:cNvPr>
          <p:cNvSpPr txBox="1"/>
          <p:nvPr/>
        </p:nvSpPr>
        <p:spPr>
          <a:xfrm>
            <a:off x="445541" y="5983069"/>
            <a:ext cx="6172200" cy="646331"/>
          </a:xfrm>
          <a:prstGeom prst="rect">
            <a:avLst/>
          </a:prstGeom>
          <a:noFill/>
        </p:spPr>
        <p:txBody>
          <a:bodyPr wrap="square" rtlCol="0">
            <a:spAutoFit/>
          </a:bodyPr>
          <a:lstStyle/>
          <a:p>
            <a:r>
              <a:rPr lang="en-US" dirty="0"/>
              <a:t>(see SAMHSA, 2015;  </a:t>
            </a:r>
            <a:r>
              <a:rPr lang="en-US" dirty="0">
                <a:solidFill>
                  <a:srgbClr val="92D050"/>
                </a:solidFill>
                <a:hlinkClick r:id="rId3">
                  <a:extLst>
                    <a:ext uri="{A12FA001-AC4F-418D-AE19-62706E023703}">
                      <ahyp:hlinkClr xmlns:ahyp="http://schemas.microsoft.com/office/drawing/2018/hyperlinkcolor" val="tx"/>
                    </a:ext>
                  </a:extLst>
                </a:hlinkClick>
              </a:rPr>
              <a:t>https://www.rehabs.com/smartphone-apps-for-recovery</a:t>
            </a:r>
            <a:r>
              <a:rPr lang="en-US" dirty="0">
                <a:solidFill>
                  <a:srgbClr val="9F6715"/>
                </a:solidFill>
                <a:hlinkClick r:id="rId3">
                  <a:extLst>
                    <a:ext uri="{A12FA001-AC4F-418D-AE19-62706E023703}">
                      <ahyp:hlinkClr xmlns:ahyp="http://schemas.microsoft.com/office/drawing/2018/hyperlinkcolor" val="tx"/>
                    </a:ext>
                  </a:extLst>
                </a:hlinkClick>
              </a:rPr>
              <a:t>/</a:t>
            </a:r>
            <a:r>
              <a:rPr lang="en-US" dirty="0"/>
              <a:t>)</a:t>
            </a:r>
          </a:p>
        </p:txBody>
      </p:sp>
      <p:graphicFrame>
        <p:nvGraphicFramePr>
          <p:cNvPr id="3" name="Diagram 2">
            <a:extLst>
              <a:ext uri="{FF2B5EF4-FFF2-40B4-BE49-F238E27FC236}">
                <a16:creationId xmlns:a16="http://schemas.microsoft.com/office/drawing/2014/main" id="{DE861242-836F-4AEC-9EBB-D45F8E38423B}"/>
              </a:ext>
            </a:extLst>
          </p:cNvPr>
          <p:cNvGraphicFramePr/>
          <p:nvPr>
            <p:extLst>
              <p:ext uri="{D42A27DB-BD31-4B8C-83A1-F6EECF244321}">
                <p14:modId xmlns:p14="http://schemas.microsoft.com/office/powerpoint/2010/main" val="3610057520"/>
              </p:ext>
            </p:extLst>
          </p:nvPr>
        </p:nvGraphicFramePr>
        <p:xfrm>
          <a:off x="1" y="1717036"/>
          <a:ext cx="9143999" cy="3819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08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p:txBody>
          <a:bodyPr>
            <a:normAutofit/>
          </a:bodyPr>
          <a:lstStyle/>
          <a:p>
            <a:r>
              <a:rPr lang="en-US" sz="3600" dirty="0"/>
              <a:t>Sober Social Living &amp; Wellness</a:t>
            </a:r>
          </a:p>
        </p:txBody>
      </p:sp>
      <p:graphicFrame>
        <p:nvGraphicFramePr>
          <p:cNvPr id="8" name="Content Placeholder 7">
            <a:extLst>
              <a:ext uri="{FF2B5EF4-FFF2-40B4-BE49-F238E27FC236}">
                <a16:creationId xmlns:a16="http://schemas.microsoft.com/office/drawing/2014/main" id="{A6523E12-7EFF-49D8-AB63-45730D7CCF2E}"/>
              </a:ext>
            </a:extLst>
          </p:cNvPr>
          <p:cNvGraphicFramePr>
            <a:graphicFrameLocks noGrp="1"/>
          </p:cNvGraphicFramePr>
          <p:nvPr>
            <p:ph idx="1"/>
            <p:extLst>
              <p:ext uri="{D42A27DB-BD31-4B8C-83A1-F6EECF244321}">
                <p14:modId xmlns:p14="http://schemas.microsoft.com/office/powerpoint/2010/main" val="2978381199"/>
              </p:ext>
            </p:extLst>
          </p:nvPr>
        </p:nvGraphicFramePr>
        <p:xfrm>
          <a:off x="-524656" y="1748363"/>
          <a:ext cx="7015397" cy="436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58</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0CB9F136-1CCA-4CA9-8433-CCE708A8FA13}"/>
              </a:ext>
            </a:extLst>
          </p:cNvPr>
          <p:cNvSpPr txBox="1"/>
          <p:nvPr/>
        </p:nvSpPr>
        <p:spPr>
          <a:xfrm>
            <a:off x="445541" y="6136070"/>
            <a:ext cx="4693593" cy="523220"/>
          </a:xfrm>
          <a:prstGeom prst="rect">
            <a:avLst/>
          </a:prstGeom>
          <a:noFill/>
        </p:spPr>
        <p:txBody>
          <a:bodyPr wrap="none" rtlCol="0">
            <a:spAutoFit/>
          </a:bodyPr>
          <a:lstStyle/>
          <a:p>
            <a:r>
              <a:rPr lang="en-US" sz="1400" dirty="0"/>
              <a:t>(see  Gustafson et al., 2008; New York Center for Living, 2018;</a:t>
            </a:r>
            <a:r>
              <a:rPr lang="en-US" sz="1400" dirty="0">
                <a:hlinkClick r:id="rId8"/>
              </a:rPr>
              <a:t> </a:t>
            </a:r>
          </a:p>
          <a:p>
            <a:r>
              <a:rPr lang="en-US" sz="1400" dirty="0">
                <a:hlinkClick r:id="rId8"/>
              </a:rPr>
              <a:t>https://www.rehabs.com/smartphone-apps-for-recovery/</a:t>
            </a:r>
            <a:endParaRPr lang="en-US" sz="1400" dirty="0"/>
          </a:p>
        </p:txBody>
      </p:sp>
    </p:spTree>
    <p:extLst>
      <p:ext uri="{BB962C8B-B14F-4D97-AF65-F5344CB8AC3E}">
        <p14:creationId xmlns:p14="http://schemas.microsoft.com/office/powerpoint/2010/main" val="8978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530-0619-4693-A572-5B4625634003}"/>
              </a:ext>
            </a:extLst>
          </p:cNvPr>
          <p:cNvSpPr>
            <a:spLocks noGrp="1"/>
          </p:cNvSpPr>
          <p:nvPr>
            <p:ph type="title"/>
          </p:nvPr>
        </p:nvSpPr>
        <p:spPr/>
        <p:txBody>
          <a:bodyPr>
            <a:normAutofit/>
          </a:bodyPr>
          <a:lstStyle/>
          <a:p>
            <a:r>
              <a:rPr lang="en-US" sz="3600" dirty="0"/>
              <a:t>Sober Social Living &amp; Wellness</a:t>
            </a:r>
          </a:p>
        </p:txBody>
      </p:sp>
      <p:graphicFrame>
        <p:nvGraphicFramePr>
          <p:cNvPr id="8" name="Content Placeholder 7">
            <a:extLst>
              <a:ext uri="{FF2B5EF4-FFF2-40B4-BE49-F238E27FC236}">
                <a16:creationId xmlns:a16="http://schemas.microsoft.com/office/drawing/2014/main" id="{A6523E12-7EFF-49D8-AB63-45730D7CCF2E}"/>
              </a:ext>
            </a:extLst>
          </p:cNvPr>
          <p:cNvGraphicFramePr>
            <a:graphicFrameLocks noGrp="1"/>
          </p:cNvGraphicFramePr>
          <p:nvPr>
            <p:ph idx="1"/>
            <p:extLst>
              <p:ext uri="{D42A27DB-BD31-4B8C-83A1-F6EECF244321}">
                <p14:modId xmlns:p14="http://schemas.microsoft.com/office/powerpoint/2010/main" val="424052507"/>
              </p:ext>
            </p:extLst>
          </p:nvPr>
        </p:nvGraphicFramePr>
        <p:xfrm>
          <a:off x="-524656" y="1748363"/>
          <a:ext cx="7015397" cy="436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9B9FF53-086C-4223-8184-1541C5601412}"/>
              </a:ext>
            </a:extLst>
          </p:cNvPr>
          <p:cNvSpPr>
            <a:spLocks noGrp="1"/>
          </p:cNvSpPr>
          <p:nvPr>
            <p:ph type="sldNum" sz="quarter" idx="12"/>
          </p:nvPr>
        </p:nvSpPr>
        <p:spPr/>
        <p:txBody>
          <a:bodyPr/>
          <a:lstStyle/>
          <a:p>
            <a:fld id="{9CD8D479-8942-46E8-A226-A4E01F7A105C}" type="slidenum">
              <a:rPr lang="en-US" smtClean="0"/>
              <a:t>59</a:t>
            </a:fld>
            <a:endParaRPr lang="en-US"/>
          </a:p>
        </p:txBody>
      </p:sp>
      <p:sp>
        <p:nvSpPr>
          <p:cNvPr id="5" name="Date Placeholder 4">
            <a:extLst>
              <a:ext uri="{FF2B5EF4-FFF2-40B4-BE49-F238E27FC236}">
                <a16:creationId xmlns:a16="http://schemas.microsoft.com/office/drawing/2014/main" id="{DE3E1925-B8D4-4E37-83F0-2D0A97D6B08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7B58CE1-3668-4DC5-A6AC-2D7489D45665}"/>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0CB9F136-1CCA-4CA9-8433-CCE708A8FA13}"/>
              </a:ext>
            </a:extLst>
          </p:cNvPr>
          <p:cNvSpPr txBox="1"/>
          <p:nvPr/>
        </p:nvSpPr>
        <p:spPr>
          <a:xfrm>
            <a:off x="445541" y="6136070"/>
            <a:ext cx="4693593" cy="523220"/>
          </a:xfrm>
          <a:prstGeom prst="rect">
            <a:avLst/>
          </a:prstGeom>
          <a:noFill/>
        </p:spPr>
        <p:txBody>
          <a:bodyPr wrap="none" rtlCol="0">
            <a:spAutoFit/>
          </a:bodyPr>
          <a:lstStyle/>
          <a:p>
            <a:r>
              <a:rPr lang="en-US" sz="1400" dirty="0"/>
              <a:t>(see  Gustafson et al., 2008; New York Center for Living, 2018;</a:t>
            </a:r>
            <a:r>
              <a:rPr lang="en-US" sz="1400" dirty="0">
                <a:hlinkClick r:id="rId8"/>
              </a:rPr>
              <a:t> </a:t>
            </a:r>
          </a:p>
          <a:p>
            <a:r>
              <a:rPr lang="en-US" sz="1400" dirty="0">
                <a:hlinkClick r:id="rId8"/>
              </a:rPr>
              <a:t>https://www.rehabs.com/smartphone-apps-for-recovery/</a:t>
            </a:r>
            <a:endParaRPr lang="en-US" sz="1400" dirty="0"/>
          </a:p>
        </p:txBody>
      </p:sp>
      <p:sp>
        <p:nvSpPr>
          <p:cNvPr id="3" name="Rectangle: Rounded Corners 2">
            <a:extLst>
              <a:ext uri="{FF2B5EF4-FFF2-40B4-BE49-F238E27FC236}">
                <a16:creationId xmlns:a16="http://schemas.microsoft.com/office/drawing/2014/main" id="{0B1FFD79-BC5E-4AE4-92E8-67F5B4544B78}"/>
              </a:ext>
            </a:extLst>
          </p:cNvPr>
          <p:cNvSpPr/>
          <p:nvPr/>
        </p:nvSpPr>
        <p:spPr>
          <a:xfrm>
            <a:off x="6490740" y="3054246"/>
            <a:ext cx="2054743" cy="149628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MMOs</a:t>
            </a:r>
          </a:p>
          <a:p>
            <a:pPr algn="ctr"/>
            <a:r>
              <a:rPr lang="en-US" sz="2800" dirty="0"/>
              <a:t>&amp;</a:t>
            </a:r>
          </a:p>
          <a:p>
            <a:pPr algn="ctr"/>
            <a:r>
              <a:rPr lang="en-US" sz="2800" dirty="0"/>
              <a:t>MMORPGs</a:t>
            </a:r>
          </a:p>
        </p:txBody>
      </p:sp>
      <p:cxnSp>
        <p:nvCxnSpPr>
          <p:cNvPr id="10" name="Straight Connector 9">
            <a:extLst>
              <a:ext uri="{FF2B5EF4-FFF2-40B4-BE49-F238E27FC236}">
                <a16:creationId xmlns:a16="http://schemas.microsoft.com/office/drawing/2014/main" id="{0B454740-BD1D-4B62-A62A-EEF58A9EAC49}"/>
              </a:ext>
            </a:extLst>
          </p:cNvPr>
          <p:cNvCxnSpPr/>
          <p:nvPr/>
        </p:nvCxnSpPr>
        <p:spPr>
          <a:xfrm>
            <a:off x="6026046" y="1729296"/>
            <a:ext cx="0" cy="40718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97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FA0E833-3C32-449E-9018-2E104EF1C897}"/>
              </a:ext>
            </a:extLst>
          </p:cNvPr>
          <p:cNvSpPr>
            <a:spLocks noGrp="1"/>
          </p:cNvSpPr>
          <p:nvPr>
            <p:ph type="title"/>
          </p:nvPr>
        </p:nvSpPr>
        <p:spPr/>
        <p:txBody>
          <a:bodyPr>
            <a:normAutofit/>
          </a:bodyPr>
          <a:lstStyle/>
          <a:p>
            <a:r>
              <a:rPr lang="en-US" sz="3600" dirty="0"/>
              <a:t>It </a:t>
            </a:r>
            <a:r>
              <a:rPr lang="en-US" sz="4800" dirty="0"/>
              <a:t>IS</a:t>
            </a:r>
            <a:r>
              <a:rPr lang="en-US" sz="3600" dirty="0"/>
              <a:t> About:</a:t>
            </a:r>
          </a:p>
        </p:txBody>
      </p:sp>
      <p:sp>
        <p:nvSpPr>
          <p:cNvPr id="11" name="Content Placeholder 10">
            <a:extLst>
              <a:ext uri="{FF2B5EF4-FFF2-40B4-BE49-F238E27FC236}">
                <a16:creationId xmlns:a16="http://schemas.microsoft.com/office/drawing/2014/main" id="{E8F9568B-0B69-41EC-A3EC-311197B4D7AE}"/>
              </a:ext>
            </a:extLst>
          </p:cNvPr>
          <p:cNvSpPr>
            <a:spLocks noGrp="1"/>
          </p:cNvSpPr>
          <p:nvPr>
            <p:ph idx="1"/>
          </p:nvPr>
        </p:nvSpPr>
        <p:spPr>
          <a:xfrm>
            <a:off x="1057518" y="2079335"/>
            <a:ext cx="7028962" cy="4620682"/>
          </a:xfrm>
        </p:spPr>
        <p:txBody>
          <a:bodyPr>
            <a:normAutofit/>
          </a:bodyPr>
          <a:lstStyle/>
          <a:p>
            <a:pPr>
              <a:buClr>
                <a:srgbClr val="FF0000"/>
              </a:buClr>
              <a:buFont typeface="Wingdings" panose="05000000000000000000" pitchFamily="2" charset="2"/>
              <a:buChar char="Ø"/>
            </a:pPr>
            <a:r>
              <a:rPr lang="en-US" sz="3200" dirty="0"/>
              <a:t>Context of Technology in Practice</a:t>
            </a:r>
          </a:p>
          <a:p>
            <a:pPr>
              <a:buClr>
                <a:srgbClr val="FF0000"/>
              </a:buClr>
              <a:buFont typeface="Wingdings" panose="05000000000000000000" pitchFamily="2" charset="2"/>
              <a:buChar char="Ø"/>
            </a:pPr>
            <a:r>
              <a:rPr lang="en-US" sz="3200" dirty="0"/>
              <a:t>Access to Care</a:t>
            </a:r>
          </a:p>
          <a:p>
            <a:pPr>
              <a:buClr>
                <a:srgbClr val="FF0000"/>
              </a:buClr>
              <a:buFont typeface="Wingdings" panose="05000000000000000000" pitchFamily="2" charset="2"/>
              <a:buChar char="Ø"/>
            </a:pPr>
            <a:r>
              <a:rPr lang="en-US" sz="3200" dirty="0"/>
              <a:t>Technology Tool Options</a:t>
            </a:r>
          </a:p>
          <a:p>
            <a:pPr>
              <a:buClr>
                <a:srgbClr val="FF0000"/>
              </a:buClr>
              <a:buFont typeface="Wingdings" panose="05000000000000000000" pitchFamily="2" charset="2"/>
              <a:buChar char="Ø"/>
            </a:pPr>
            <a:r>
              <a:rPr lang="en-US" sz="3200" dirty="0"/>
              <a:t>Technology Use Across the                    	Social Work Process</a:t>
            </a:r>
          </a:p>
          <a:p>
            <a:pPr>
              <a:buClr>
                <a:srgbClr val="FF0000"/>
              </a:buClr>
              <a:buFont typeface="Wingdings" panose="05000000000000000000" pitchFamily="2" charset="2"/>
              <a:buChar char="Ø"/>
            </a:pPr>
            <a:r>
              <a:rPr lang="en-US" sz="3200" dirty="0"/>
              <a:t>Considerations &amp; Digital Divide Issues</a:t>
            </a:r>
          </a:p>
          <a:p>
            <a:endParaRPr lang="en-US" sz="2800" dirty="0"/>
          </a:p>
        </p:txBody>
      </p:sp>
      <p:sp>
        <p:nvSpPr>
          <p:cNvPr id="7" name="Slide Number Placeholder 6">
            <a:extLst>
              <a:ext uri="{FF2B5EF4-FFF2-40B4-BE49-F238E27FC236}">
                <a16:creationId xmlns:a16="http://schemas.microsoft.com/office/drawing/2014/main" id="{FE829D85-6E9C-40A9-82BE-00115D44AE01}"/>
              </a:ext>
            </a:extLst>
          </p:cNvPr>
          <p:cNvSpPr>
            <a:spLocks noGrp="1"/>
          </p:cNvSpPr>
          <p:nvPr>
            <p:ph type="sldNum" sz="quarter" idx="12"/>
          </p:nvPr>
        </p:nvSpPr>
        <p:spPr/>
        <p:txBody>
          <a:bodyPr/>
          <a:lstStyle/>
          <a:p>
            <a:fld id="{9CD8D479-8942-46E8-A226-A4E01F7A105C}" type="slidenum">
              <a:rPr lang="en-US" smtClean="0"/>
              <a:t>6</a:t>
            </a:fld>
            <a:endParaRPr lang="en-US" dirty="0"/>
          </a:p>
        </p:txBody>
      </p:sp>
      <p:sp>
        <p:nvSpPr>
          <p:cNvPr id="8" name="Date Placeholder 7">
            <a:extLst>
              <a:ext uri="{FF2B5EF4-FFF2-40B4-BE49-F238E27FC236}">
                <a16:creationId xmlns:a16="http://schemas.microsoft.com/office/drawing/2014/main" id="{203BEA81-7756-41FC-87B3-4A2781DAC396}"/>
              </a:ext>
            </a:extLst>
          </p:cNvPr>
          <p:cNvSpPr>
            <a:spLocks noGrp="1"/>
          </p:cNvSpPr>
          <p:nvPr>
            <p:ph type="dt" sz="half" idx="10"/>
          </p:nvPr>
        </p:nvSpPr>
        <p:spPr/>
        <p:txBody>
          <a:bodyPr/>
          <a:lstStyle/>
          <a:p>
            <a:fld id="{98641E90-549F-4FBC-A015-CD9031710F72}" type="datetime1">
              <a:rPr lang="en-US" smtClean="0"/>
              <a:t>9/4/2020</a:t>
            </a:fld>
            <a:endParaRPr lang="en-US" dirty="0"/>
          </a:p>
        </p:txBody>
      </p:sp>
      <p:sp>
        <p:nvSpPr>
          <p:cNvPr id="9" name="Footer Placeholder 8">
            <a:extLst>
              <a:ext uri="{FF2B5EF4-FFF2-40B4-BE49-F238E27FC236}">
                <a16:creationId xmlns:a16="http://schemas.microsoft.com/office/drawing/2014/main" id="{44142F91-6A83-438D-8A7E-C55BA02FD060}"/>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378835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265E-E47F-4632-A4A1-2BF5E9834340}"/>
              </a:ext>
            </a:extLst>
          </p:cNvPr>
          <p:cNvSpPr>
            <a:spLocks noGrp="1"/>
          </p:cNvSpPr>
          <p:nvPr>
            <p:ph type="title"/>
          </p:nvPr>
        </p:nvSpPr>
        <p:spPr/>
        <p:txBody>
          <a:bodyPr>
            <a:normAutofit/>
          </a:bodyPr>
          <a:lstStyle/>
          <a:p>
            <a:r>
              <a:rPr lang="en-US" sz="3600" dirty="0"/>
              <a:t>Evaluating Practice</a:t>
            </a:r>
          </a:p>
        </p:txBody>
      </p:sp>
      <p:sp>
        <p:nvSpPr>
          <p:cNvPr id="3" name="Content Placeholder 2">
            <a:extLst>
              <a:ext uri="{FF2B5EF4-FFF2-40B4-BE49-F238E27FC236}">
                <a16:creationId xmlns:a16="http://schemas.microsoft.com/office/drawing/2014/main" id="{835ADAFF-C98B-4B32-98B5-C8D312C6C7F7}"/>
              </a:ext>
            </a:extLst>
          </p:cNvPr>
          <p:cNvSpPr>
            <a:spLocks noGrp="1"/>
          </p:cNvSpPr>
          <p:nvPr>
            <p:ph idx="1"/>
          </p:nvPr>
        </p:nvSpPr>
        <p:spPr>
          <a:xfrm>
            <a:off x="1057521" y="1822238"/>
            <a:ext cx="7028961" cy="4620682"/>
          </a:xfrm>
        </p:spPr>
        <p:txBody>
          <a:bodyPr/>
          <a:lstStyle/>
          <a:p>
            <a:pPr>
              <a:buClr>
                <a:srgbClr val="FF0000"/>
              </a:buClr>
              <a:buFont typeface="Wingdings" panose="05000000000000000000" pitchFamily="2" charset="2"/>
              <a:buChar char="Ø"/>
            </a:pPr>
            <a:r>
              <a:rPr lang="en-US" sz="2800" dirty="0"/>
              <a:t>Improved intervention fidelity</a:t>
            </a:r>
          </a:p>
          <a:p>
            <a:pPr>
              <a:buClr>
                <a:srgbClr val="FF0000"/>
              </a:buClr>
              <a:buFont typeface="Wingdings" panose="05000000000000000000" pitchFamily="2" charset="2"/>
              <a:buChar char="Ø"/>
            </a:pPr>
            <a:r>
              <a:rPr lang="en-US" sz="2800" dirty="0"/>
              <a:t>Data for practice/program evaluation</a:t>
            </a:r>
          </a:p>
          <a:p>
            <a:pPr>
              <a:buClr>
                <a:srgbClr val="FF0000"/>
              </a:buClr>
              <a:buFont typeface="Wingdings" panose="05000000000000000000" pitchFamily="2" charset="2"/>
              <a:buChar char="Ø"/>
            </a:pPr>
            <a:r>
              <a:rPr lang="en-US" sz="2800" dirty="0"/>
              <a:t>Data security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65E23C4-D0B8-4B95-B075-EFDE5FADE61D}"/>
              </a:ext>
            </a:extLst>
          </p:cNvPr>
          <p:cNvSpPr>
            <a:spLocks noGrp="1"/>
          </p:cNvSpPr>
          <p:nvPr>
            <p:ph type="sldNum" sz="quarter" idx="12"/>
          </p:nvPr>
        </p:nvSpPr>
        <p:spPr/>
        <p:txBody>
          <a:bodyPr/>
          <a:lstStyle/>
          <a:p>
            <a:fld id="{9CD8D479-8942-46E8-A226-A4E01F7A105C}" type="slidenum">
              <a:rPr lang="en-US" smtClean="0"/>
              <a:t>60</a:t>
            </a:fld>
            <a:endParaRPr lang="en-US"/>
          </a:p>
        </p:txBody>
      </p:sp>
      <p:sp>
        <p:nvSpPr>
          <p:cNvPr id="5" name="Date Placeholder 4">
            <a:extLst>
              <a:ext uri="{FF2B5EF4-FFF2-40B4-BE49-F238E27FC236}">
                <a16:creationId xmlns:a16="http://schemas.microsoft.com/office/drawing/2014/main" id="{F1E55B16-159D-4F49-824C-B4990D216730}"/>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E6CB0C1E-6A97-4729-8D66-2C4647A40E95}"/>
              </a:ext>
            </a:extLst>
          </p:cNvPr>
          <p:cNvSpPr>
            <a:spLocks noGrp="1"/>
          </p:cNvSpPr>
          <p:nvPr>
            <p:ph type="ftr" sz="quarter" idx="11"/>
          </p:nvPr>
        </p:nvSpPr>
        <p:spPr/>
        <p:txBody>
          <a:bodyPr/>
          <a:lstStyle/>
          <a:p>
            <a:r>
              <a:rPr lang="en-US"/>
              <a:t>Council on Social Work Education                                                                                                                                                                                                                       www.cswe.org</a:t>
            </a:r>
            <a:endParaRPr lang="en-US" dirty="0"/>
          </a:p>
        </p:txBody>
      </p:sp>
      <p:pic>
        <p:nvPicPr>
          <p:cNvPr id="8" name="Picture 7" descr="A picture containing drawing&#10;&#10;Description automatically generated">
            <a:extLst>
              <a:ext uri="{FF2B5EF4-FFF2-40B4-BE49-F238E27FC236}">
                <a16:creationId xmlns:a16="http://schemas.microsoft.com/office/drawing/2014/main" id="{51927A5E-6E84-44BC-879C-83EC08F38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37" y="3429000"/>
            <a:ext cx="5764696" cy="2882348"/>
          </a:xfrm>
          <a:prstGeom prst="rect">
            <a:avLst/>
          </a:prstGeom>
        </p:spPr>
      </p:pic>
    </p:spTree>
    <p:extLst>
      <p:ext uri="{BB962C8B-B14F-4D97-AF65-F5344CB8AC3E}">
        <p14:creationId xmlns:p14="http://schemas.microsoft.com/office/powerpoint/2010/main" val="33006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6448-EC13-4B85-BED1-B34A6427B1E1}"/>
              </a:ext>
            </a:extLst>
          </p:cNvPr>
          <p:cNvSpPr>
            <a:spLocks noGrp="1"/>
          </p:cNvSpPr>
          <p:nvPr>
            <p:ph type="title"/>
          </p:nvPr>
        </p:nvSpPr>
        <p:spPr/>
        <p:txBody>
          <a:bodyPr>
            <a:normAutofit/>
          </a:bodyPr>
          <a:lstStyle/>
          <a:p>
            <a:r>
              <a:rPr lang="en-US" sz="3600" dirty="0"/>
              <a:t>Considerations &amp; Concerns</a:t>
            </a:r>
          </a:p>
        </p:txBody>
      </p:sp>
      <p:sp>
        <p:nvSpPr>
          <p:cNvPr id="4" name="Slide Number Placeholder 3">
            <a:extLst>
              <a:ext uri="{FF2B5EF4-FFF2-40B4-BE49-F238E27FC236}">
                <a16:creationId xmlns:a16="http://schemas.microsoft.com/office/drawing/2014/main" id="{F8141CD9-FFB3-4720-9BCB-C19300F0FFC1}"/>
              </a:ext>
            </a:extLst>
          </p:cNvPr>
          <p:cNvSpPr>
            <a:spLocks noGrp="1"/>
          </p:cNvSpPr>
          <p:nvPr>
            <p:ph type="sldNum" sz="quarter" idx="12"/>
          </p:nvPr>
        </p:nvSpPr>
        <p:spPr/>
        <p:txBody>
          <a:bodyPr/>
          <a:lstStyle/>
          <a:p>
            <a:fld id="{9CD8D479-8942-46E8-A226-A4E01F7A105C}" type="slidenum">
              <a:rPr lang="en-US" smtClean="0"/>
              <a:t>61</a:t>
            </a:fld>
            <a:endParaRPr lang="en-US"/>
          </a:p>
        </p:txBody>
      </p:sp>
      <p:sp>
        <p:nvSpPr>
          <p:cNvPr id="5" name="Date Placeholder 4">
            <a:extLst>
              <a:ext uri="{FF2B5EF4-FFF2-40B4-BE49-F238E27FC236}">
                <a16:creationId xmlns:a16="http://schemas.microsoft.com/office/drawing/2014/main" id="{3E7DBB62-93FE-4027-808A-3FA7CA81849B}"/>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BC96C5-244D-4032-B3C5-76D3894A69FE}"/>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97944EA8-6D28-4A7B-B888-0698E4E6731C}"/>
              </a:ext>
            </a:extLst>
          </p:cNvPr>
          <p:cNvSpPr txBox="1"/>
          <p:nvPr/>
        </p:nvSpPr>
        <p:spPr>
          <a:xfrm>
            <a:off x="547875" y="6321623"/>
            <a:ext cx="2795124" cy="307777"/>
          </a:xfrm>
          <a:prstGeom prst="rect">
            <a:avLst/>
          </a:prstGeom>
          <a:noFill/>
        </p:spPr>
        <p:txBody>
          <a:bodyPr wrap="none" rtlCol="0">
            <a:spAutoFit/>
          </a:bodyPr>
          <a:lstStyle/>
          <a:p>
            <a:r>
              <a:rPr lang="en-US" sz="1400" dirty="0"/>
              <a:t>(see Holmes, 2020; SAMHSA, 2015)</a:t>
            </a:r>
          </a:p>
        </p:txBody>
      </p:sp>
      <p:graphicFrame>
        <p:nvGraphicFramePr>
          <p:cNvPr id="11" name="Diagram 10">
            <a:extLst>
              <a:ext uri="{FF2B5EF4-FFF2-40B4-BE49-F238E27FC236}">
                <a16:creationId xmlns:a16="http://schemas.microsoft.com/office/drawing/2014/main" id="{175FD81F-384A-4E2B-90D6-1600D648DAF7}"/>
              </a:ext>
            </a:extLst>
          </p:cNvPr>
          <p:cNvGraphicFramePr/>
          <p:nvPr>
            <p:extLst>
              <p:ext uri="{D42A27DB-BD31-4B8C-83A1-F6EECF244321}">
                <p14:modId xmlns:p14="http://schemas.microsoft.com/office/powerpoint/2010/main" val="2532945039"/>
              </p:ext>
            </p:extLst>
          </p:nvPr>
        </p:nvGraphicFramePr>
        <p:xfrm>
          <a:off x="1090549" y="1769123"/>
          <a:ext cx="7153904" cy="4325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30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6DCF-EAAB-464D-BF02-B9C513003438}"/>
              </a:ext>
            </a:extLst>
          </p:cNvPr>
          <p:cNvSpPr>
            <a:spLocks noGrp="1"/>
          </p:cNvSpPr>
          <p:nvPr>
            <p:ph type="title"/>
          </p:nvPr>
        </p:nvSpPr>
        <p:spPr/>
        <p:txBody>
          <a:bodyPr>
            <a:normAutofit/>
          </a:bodyPr>
          <a:lstStyle/>
          <a:p>
            <a:r>
              <a:rPr lang="en-US" sz="3600" dirty="0"/>
              <a:t>Addressing the Digital Divide</a:t>
            </a:r>
          </a:p>
        </p:txBody>
      </p:sp>
      <p:sp>
        <p:nvSpPr>
          <p:cNvPr id="4" name="Slide Number Placeholder 3">
            <a:extLst>
              <a:ext uri="{FF2B5EF4-FFF2-40B4-BE49-F238E27FC236}">
                <a16:creationId xmlns:a16="http://schemas.microsoft.com/office/drawing/2014/main" id="{E321C580-9D99-4C73-AC93-26C73F8405D1}"/>
              </a:ext>
            </a:extLst>
          </p:cNvPr>
          <p:cNvSpPr>
            <a:spLocks noGrp="1"/>
          </p:cNvSpPr>
          <p:nvPr>
            <p:ph type="sldNum" sz="quarter" idx="12"/>
          </p:nvPr>
        </p:nvSpPr>
        <p:spPr/>
        <p:txBody>
          <a:bodyPr/>
          <a:lstStyle/>
          <a:p>
            <a:fld id="{9CD8D479-8942-46E8-A226-A4E01F7A105C}" type="slidenum">
              <a:rPr lang="en-US" smtClean="0"/>
              <a:t>62</a:t>
            </a:fld>
            <a:endParaRPr lang="en-US"/>
          </a:p>
        </p:txBody>
      </p:sp>
      <p:sp>
        <p:nvSpPr>
          <p:cNvPr id="5" name="Date Placeholder 4">
            <a:extLst>
              <a:ext uri="{FF2B5EF4-FFF2-40B4-BE49-F238E27FC236}">
                <a16:creationId xmlns:a16="http://schemas.microsoft.com/office/drawing/2014/main" id="{CC006DD8-6CF8-4D48-BA96-261D608EDF33}"/>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1EA33788-913D-4071-BACA-C3255FD448C8}"/>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4620F5AC-73A8-4E72-B170-C35DA28303F4}"/>
              </a:ext>
            </a:extLst>
          </p:cNvPr>
          <p:cNvSpPr txBox="1"/>
          <p:nvPr/>
        </p:nvSpPr>
        <p:spPr>
          <a:xfrm>
            <a:off x="445541" y="6031468"/>
            <a:ext cx="5254836" cy="646331"/>
          </a:xfrm>
          <a:prstGeom prst="rect">
            <a:avLst/>
          </a:prstGeom>
          <a:noFill/>
        </p:spPr>
        <p:txBody>
          <a:bodyPr wrap="none" rtlCol="0">
            <a:spAutoFit/>
          </a:bodyPr>
          <a:lstStyle/>
          <a:p>
            <a:r>
              <a:rPr lang="en-US" dirty="0"/>
              <a:t>(see Klaus &amp; </a:t>
            </a:r>
            <a:r>
              <a:rPr lang="en-US" dirty="0" err="1"/>
              <a:t>Harshorne</a:t>
            </a:r>
            <a:r>
              <a:rPr lang="en-US" dirty="0"/>
              <a:t>, 2015; </a:t>
            </a:r>
            <a:r>
              <a:rPr lang="en-US" dirty="0" err="1"/>
              <a:t>Voshel</a:t>
            </a:r>
            <a:r>
              <a:rPr lang="en-US" dirty="0"/>
              <a:t> &amp; Wesala, 2015; </a:t>
            </a:r>
          </a:p>
          <a:p>
            <a:r>
              <a:rPr lang="en-US" dirty="0">
                <a:hlinkClick r:id="rId3"/>
              </a:rPr>
              <a:t>https://www.wired.com/story/guide-net-neutrality/</a:t>
            </a:r>
            <a:r>
              <a:rPr lang="en-US" dirty="0"/>
              <a:t> )</a:t>
            </a:r>
          </a:p>
        </p:txBody>
      </p:sp>
      <p:pic>
        <p:nvPicPr>
          <p:cNvPr id="12" name="Picture 11" descr="A picture containing food&#10;&#10;Description automatically generated">
            <a:extLst>
              <a:ext uri="{FF2B5EF4-FFF2-40B4-BE49-F238E27FC236}">
                <a16:creationId xmlns:a16="http://schemas.microsoft.com/office/drawing/2014/main" id="{E7AC4FFD-E116-4E9E-A3C5-30AE1B52C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261" y="1791419"/>
            <a:ext cx="5489477" cy="4240049"/>
          </a:xfrm>
          <a:prstGeom prst="rect">
            <a:avLst/>
          </a:prstGeom>
        </p:spPr>
      </p:pic>
    </p:spTree>
    <p:extLst>
      <p:ext uri="{BB962C8B-B14F-4D97-AF65-F5344CB8AC3E}">
        <p14:creationId xmlns:p14="http://schemas.microsoft.com/office/powerpoint/2010/main" val="257218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Summary</a:t>
            </a:r>
          </a:p>
        </p:txBody>
      </p:sp>
      <p:pic>
        <p:nvPicPr>
          <p:cNvPr id="4" name="Content Placeholder 3">
            <a:extLst>
              <a:ext uri="{FF2B5EF4-FFF2-40B4-BE49-F238E27FC236}">
                <a16:creationId xmlns:a16="http://schemas.microsoft.com/office/drawing/2014/main" id="{7E76E267-9C26-4024-8D93-3EE76BB45F84}"/>
              </a:ext>
            </a:extLst>
          </p:cNvPr>
          <p:cNvPicPr>
            <a:picLocks noGrp="1" noChangeAspect="1"/>
          </p:cNvPicPr>
          <p:nvPr>
            <p:ph sz="half" idx="1"/>
          </p:nvPr>
        </p:nvPicPr>
        <p:blipFill>
          <a:blip r:embed="rId3"/>
          <a:stretch>
            <a:fillRect/>
          </a:stretch>
        </p:blipFill>
        <p:spPr>
          <a:xfrm>
            <a:off x="970670" y="3832709"/>
            <a:ext cx="8173330" cy="2157590"/>
          </a:xfrm>
          <a:prstGeom prst="rect">
            <a:avLst/>
          </a:prstGeom>
        </p:spPr>
      </p:pic>
      <p:sp>
        <p:nvSpPr>
          <p:cNvPr id="7" name="Content Placeholder 6">
            <a:extLst>
              <a:ext uri="{FF2B5EF4-FFF2-40B4-BE49-F238E27FC236}">
                <a16:creationId xmlns:a16="http://schemas.microsoft.com/office/drawing/2014/main" id="{32CE8AC0-8CEA-458A-BF67-02D8ECB75408}"/>
              </a:ext>
            </a:extLst>
          </p:cNvPr>
          <p:cNvSpPr>
            <a:spLocks noGrp="1"/>
          </p:cNvSpPr>
          <p:nvPr>
            <p:ph sz="half" idx="2"/>
          </p:nvPr>
        </p:nvSpPr>
        <p:spPr>
          <a:xfrm>
            <a:off x="1114669" y="1725093"/>
            <a:ext cx="3457331" cy="2157590"/>
          </a:xfrm>
        </p:spPr>
        <p:txBody>
          <a:bodyPr/>
          <a:lstStyle/>
          <a:p>
            <a:pPr>
              <a:buClr>
                <a:srgbClr val="FF0000"/>
              </a:buClr>
              <a:buFont typeface="Wingdings" panose="05000000000000000000" pitchFamily="2" charset="2"/>
              <a:buChar char="Ø"/>
            </a:pPr>
            <a:r>
              <a:rPr lang="en-US" sz="2800" dirty="0"/>
              <a:t>Access</a:t>
            </a:r>
          </a:p>
          <a:p>
            <a:pPr>
              <a:buClr>
                <a:srgbClr val="FF0000"/>
              </a:buClr>
              <a:buFont typeface="Wingdings" panose="05000000000000000000" pitchFamily="2" charset="2"/>
              <a:buChar char="Ø"/>
            </a:pPr>
            <a:r>
              <a:rPr lang="en-US" sz="2800" dirty="0"/>
              <a:t>Tools</a:t>
            </a:r>
          </a:p>
          <a:p>
            <a:pPr>
              <a:buClr>
                <a:srgbClr val="FF0000"/>
              </a:buClr>
              <a:buFont typeface="Wingdings" panose="05000000000000000000" pitchFamily="2" charset="2"/>
              <a:buChar char="Ø"/>
            </a:pPr>
            <a:r>
              <a:rPr lang="en-US" sz="2800" dirty="0"/>
              <a:t>Social work process</a:t>
            </a:r>
          </a:p>
          <a:p>
            <a:pPr>
              <a:buClr>
                <a:srgbClr val="FF0000"/>
              </a:buClr>
              <a:buFont typeface="Wingdings" panose="05000000000000000000" pitchFamily="2" charset="2"/>
              <a:buChar char="Ø"/>
            </a:pPr>
            <a:r>
              <a:rPr lang="en-US" sz="2800" dirty="0"/>
              <a:t>Considerations</a:t>
            </a:r>
          </a:p>
          <a:p>
            <a:endParaRPr lang="en-US" sz="2800" dirty="0"/>
          </a:p>
          <a:p>
            <a:endParaRPr lang="en-US" dirty="0"/>
          </a:p>
        </p:txBody>
      </p:sp>
    </p:spTree>
    <p:extLst>
      <p:ext uri="{BB962C8B-B14F-4D97-AF65-F5344CB8AC3E}">
        <p14:creationId xmlns:p14="http://schemas.microsoft.com/office/powerpoint/2010/main" val="82967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References</a:t>
            </a:r>
          </a:p>
        </p:txBody>
      </p:sp>
      <p:sp>
        <p:nvSpPr>
          <p:cNvPr id="3" name="Content Placeholder 2"/>
          <p:cNvSpPr>
            <a:spLocks noGrp="1"/>
          </p:cNvSpPr>
          <p:nvPr>
            <p:ph idx="1"/>
          </p:nvPr>
        </p:nvSpPr>
        <p:spPr>
          <a:xfrm>
            <a:off x="560439" y="1566001"/>
            <a:ext cx="8243509" cy="5291999"/>
          </a:xfrm>
        </p:spPr>
        <p:txBody>
          <a:bodyPr>
            <a:normAutofit/>
          </a:bodyPr>
          <a:lstStyle/>
          <a:p>
            <a:r>
              <a:rPr lang="en-US" sz="1600" dirty="0"/>
              <a:t>Agyapong, V.I.O., Farren, C.K., &amp; McLoughlin, D.M. (2011). Mobile phone text messaging interventions in psychiatry—What are the possibilities? </a:t>
            </a:r>
            <a:r>
              <a:rPr lang="en-US" sz="1600" i="1" dirty="0"/>
              <a:t>Current Psychiatry Reviews, 7</a:t>
            </a:r>
            <a:r>
              <a:rPr lang="en-US" sz="1600" dirty="0"/>
              <a:t>, 50-56.</a:t>
            </a:r>
          </a:p>
          <a:p>
            <a:r>
              <a:rPr lang="en-US" sz="1600" dirty="0"/>
              <a:t>Agyapong, V.I.O., McLoughlin, D.M., &amp; Farren, C.K. (2013b). Six-months outcomes of a randomized trial of supportive text messaging for depression and comorbid alcohol use disorder. </a:t>
            </a:r>
            <a:r>
              <a:rPr lang="en-US" sz="1600" i="1" dirty="0"/>
              <a:t>Journal of Affective Disorders, 151</a:t>
            </a:r>
            <a:r>
              <a:rPr lang="en-US" sz="1600" dirty="0"/>
              <a:t>, 100-104.</a:t>
            </a:r>
          </a:p>
          <a:p>
            <a:r>
              <a:rPr lang="en-US" sz="1600" dirty="0"/>
              <a:t>Agyapong, V.I.O., Milnes, J., McLoughlin, D.M., &amp; Farren, C.K.  (2013a). Perception of patients with alcohol use disorder and comorbid depression about the usefulness of supportive text messages. </a:t>
            </a:r>
            <a:r>
              <a:rPr lang="en-US" sz="1600" i="1" dirty="0"/>
              <a:t>Technology and Health Care</a:t>
            </a:r>
            <a:r>
              <a:rPr lang="en-US" sz="1600" dirty="0"/>
              <a:t>, 31-29.</a:t>
            </a:r>
          </a:p>
          <a:p>
            <a:r>
              <a:rPr lang="en-US" sz="1600" dirty="0"/>
              <a:t>Anthony, W.L., Mills, D., &amp; </a:t>
            </a:r>
            <a:r>
              <a:rPr lang="en-US" sz="1600" dirty="0" err="1"/>
              <a:t>Nower</a:t>
            </a:r>
            <a:r>
              <a:rPr lang="en-US" sz="1600" dirty="0"/>
              <a:t>, L. (2020). Internet gaming disorder and problematic technology use. In A.L. Begun &amp; M.M. Murray, (Eds.), The Routledge handbook of social work and addictive behaviors, (pp. 142-156). NY: Routledge.</a:t>
            </a:r>
          </a:p>
          <a:p>
            <a:r>
              <a:rPr lang="en-US" sz="1600" dirty="0"/>
              <a:t>Ashford, R.D., Bergman, B.G., Kelly, J.F., &amp; Curtis, B. (2020). Systematic review: Digital recovery support services used to support substance use disorder recovery. </a:t>
            </a:r>
            <a:r>
              <a:rPr lang="en-US" sz="1600" i="1" dirty="0"/>
              <a:t>Human Behavior &amp; Emerging Technologies, 2</a:t>
            </a:r>
            <a:r>
              <a:rPr lang="en-US" sz="1600" dirty="0"/>
              <a:t>, 18-32.</a:t>
            </a:r>
          </a:p>
          <a:p>
            <a:r>
              <a:rPr lang="en-US" sz="1600" dirty="0"/>
              <a:t>Barak, A., Hen, L., </a:t>
            </a:r>
            <a:r>
              <a:rPr lang="en-US" sz="1600" dirty="0" err="1"/>
              <a:t>Boniel</a:t>
            </a:r>
            <a:r>
              <a:rPr lang="en-US" sz="1600" dirty="0"/>
              <a:t>-Nissim, M., &amp; Shapira, N. (2008). A comprehensive review and a meta-analysis of the effectiveness of Internet-based psychotherapeutic interventions.</a:t>
            </a:r>
            <a:r>
              <a:rPr lang="en-US" sz="1600" i="1" dirty="0"/>
              <a:t> Journal of Technology in Human Services, 26,</a:t>
            </a:r>
            <a:r>
              <a:rPr lang="en-US" sz="1600" dirty="0"/>
              <a:t> 109-160.</a:t>
            </a:r>
          </a:p>
          <a:p>
            <a:pPr marL="0" indent="0">
              <a:buNone/>
            </a:pPr>
            <a:endParaRPr lang="en-US" sz="1600" dirty="0"/>
          </a:p>
        </p:txBody>
      </p:sp>
      <p:sp>
        <p:nvSpPr>
          <p:cNvPr id="4" name="Slide Number Placeholder 3"/>
          <p:cNvSpPr>
            <a:spLocks noGrp="1"/>
          </p:cNvSpPr>
          <p:nvPr>
            <p:ph type="sldNum" sz="quarter" idx="12"/>
          </p:nvPr>
        </p:nvSpPr>
        <p:spPr/>
        <p:txBody>
          <a:bodyPr/>
          <a:lstStyle/>
          <a:p>
            <a:fld id="{9CD8D479-8942-46E8-A226-A4E01F7A105C}" type="slidenum">
              <a:rPr lang="en-US" smtClean="0"/>
              <a:t>64</a:t>
            </a:fld>
            <a:endParaRPr lang="en-US"/>
          </a:p>
        </p:txBody>
      </p:sp>
      <p:sp>
        <p:nvSpPr>
          <p:cNvPr id="5" name="Date Placeholder 4"/>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147614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445" y="575187"/>
            <a:ext cx="8302503" cy="6054213"/>
          </a:xfrm>
        </p:spPr>
        <p:txBody>
          <a:bodyPr>
            <a:normAutofit/>
          </a:bodyPr>
          <a:lstStyle/>
          <a:p>
            <a:r>
              <a:rPr lang="en-US" sz="1600" dirty="0"/>
              <a:t>Begun, A.L., Early, T.J., &amp; Hodge, A. (2016). Mental health and substance abuse service engagement by men and women during community reentry following incarceration. </a:t>
            </a:r>
            <a:r>
              <a:rPr lang="en-US" sz="1600" i="1" dirty="0"/>
              <a:t>Administration and Policy in Mental Health and Mental Health Services Research, 43</a:t>
            </a:r>
            <a:r>
              <a:rPr lang="en-US" sz="1600" dirty="0"/>
              <a:t>, 207-218.</a:t>
            </a:r>
          </a:p>
          <a:p>
            <a:r>
              <a:rPr lang="en-US" sz="1600" dirty="0"/>
              <a:t>Bergman, B.G., Greene, M.C., </a:t>
            </a:r>
            <a:r>
              <a:rPr lang="en-US" sz="1600" dirty="0" err="1"/>
              <a:t>Hoeppner</a:t>
            </a:r>
            <a:r>
              <a:rPr lang="en-US" sz="1600" dirty="0"/>
              <a:t>, B.B., &amp; Kelly, J.F. (2018). Expanding the reach of alcohol and other drug services: Prevalence and correlates of US adult engagement with online technology to address substance problems. Addictive Behaviors, 87, 74-81.</a:t>
            </a:r>
          </a:p>
          <a:p>
            <a:r>
              <a:rPr lang="en-US" sz="1600" dirty="0" err="1"/>
              <a:t>Berzin</a:t>
            </a:r>
            <a:r>
              <a:rPr lang="en-US" sz="1600" dirty="0"/>
              <a:t>, S.C., Singer, J., &amp; Chan, C. (2015). </a:t>
            </a:r>
            <a:r>
              <a:rPr lang="en-US" sz="1600" i="1" dirty="0"/>
              <a:t>Practice innovation through technology in the digital age: A grand challenge for social work.</a:t>
            </a:r>
            <a:r>
              <a:rPr lang="en-US" sz="1600" dirty="0"/>
              <a:t> (Grand Challenges for Social Work Initiative Working Paper No. 12, Harnessing Technology for Social Good). Cleveland, OH: American Academy of Social Work and Social Welfare.</a:t>
            </a:r>
          </a:p>
          <a:p>
            <a:r>
              <a:rPr lang="en-US" sz="1600" dirty="0" err="1"/>
              <a:t>Bisen</a:t>
            </a:r>
            <a:r>
              <a:rPr lang="en-US" sz="1600" dirty="0"/>
              <a:t>, S.S., &amp; Deshpande, Y. (2018). Effectiveness of internet based psychotherapeutic intervention in common psychiatric disorders. </a:t>
            </a:r>
            <a:r>
              <a:rPr lang="en-US" sz="1600" i="1" dirty="0"/>
              <a:t>International Journal of Cyber Behavior, Psychology and Learning, 8</a:t>
            </a:r>
            <a:r>
              <a:rPr lang="en-US" sz="1600" dirty="0"/>
              <a:t>(2), 51-62.</a:t>
            </a:r>
          </a:p>
          <a:p>
            <a:r>
              <a:rPr lang="en-US" sz="1600" dirty="0"/>
              <a:t>Bonar, E.E., </a:t>
            </a:r>
            <a:r>
              <a:rPr lang="en-US" sz="1600" dirty="0" err="1"/>
              <a:t>Koocherr</a:t>
            </a:r>
            <a:r>
              <a:rPr lang="en-US" sz="1600" dirty="0"/>
              <a:t>, G.P., Benoit, MF., Collins, R.L., Cranford, J.A., &amp; Walton, M.A. (2017). Perceived risks and benefits in a text message study of substance abuse and sexual behavior. Ethics &amp; Behavior, 28(3), 218-234.</a:t>
            </a:r>
          </a:p>
          <a:p>
            <a:r>
              <a:rPr lang="en-US" sz="1600" dirty="0" err="1"/>
              <a:t>Bordnick</a:t>
            </a:r>
            <a:r>
              <a:rPr lang="en-US" sz="1600" dirty="0"/>
              <a:t>, P.S., Traylor, A.C., Carter, B.L., &amp; </a:t>
            </a:r>
            <a:r>
              <a:rPr lang="en-US" sz="1600" dirty="0" err="1"/>
              <a:t>Graap</a:t>
            </a:r>
            <a:r>
              <a:rPr lang="en-US" sz="1600" dirty="0"/>
              <a:t>, K.M. (2012). A feasibility study of virtual reality-based coping skills training for nicotine dependence. </a:t>
            </a:r>
            <a:r>
              <a:rPr lang="en-US" sz="1600" i="1" dirty="0"/>
              <a:t>Research on Social Work Practice, 22</a:t>
            </a:r>
            <a:r>
              <a:rPr lang="en-US" sz="1600" dirty="0"/>
              <a:t>, 293-300.</a:t>
            </a:r>
          </a:p>
          <a:p>
            <a:r>
              <a:rPr lang="en-US" sz="1600" dirty="0" err="1"/>
              <a:t>Bordnick</a:t>
            </a:r>
            <a:r>
              <a:rPr lang="en-US" sz="1600" dirty="0"/>
              <a:t> , P.S., &amp; Washburn, M. (2019). Virtual environments for substance abuse assessment and treatment. In A. Rizzo &amp; S. Bouchard, (Eds.), Virtual reality for psychological and neurocognitive interventions, (pp. 131-161) . NY: Springer.</a:t>
            </a:r>
          </a:p>
          <a:p>
            <a:pPr marL="0" indent="0">
              <a:buNone/>
            </a:pP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65</a:t>
            </a:fld>
            <a:endParaRPr lang="en-US"/>
          </a:p>
        </p:txBody>
      </p:sp>
      <p:sp>
        <p:nvSpPr>
          <p:cNvPr id="5" name="Date Placeholder 4"/>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398508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CA934-6D28-4416-B0AE-10ADA9B15E59}"/>
              </a:ext>
            </a:extLst>
          </p:cNvPr>
          <p:cNvSpPr>
            <a:spLocks noGrp="1"/>
          </p:cNvSpPr>
          <p:nvPr>
            <p:ph idx="1"/>
          </p:nvPr>
        </p:nvSpPr>
        <p:spPr>
          <a:xfrm>
            <a:off x="575186" y="575187"/>
            <a:ext cx="8214853" cy="5898185"/>
          </a:xfrm>
        </p:spPr>
        <p:txBody>
          <a:bodyPr>
            <a:noAutofit/>
          </a:bodyPr>
          <a:lstStyle/>
          <a:p>
            <a:r>
              <a:rPr lang="en-US" sz="1600" dirty="0"/>
              <a:t>Brown, R. (2013). A picture tells a thousand stories: Young women, mobile technology, and drinking narratives. In W. Mistral (Ed.), </a:t>
            </a:r>
            <a:r>
              <a:rPr lang="en-US" sz="1600" i="1" dirty="0"/>
              <a:t>Emerging perspectives on substance misuse</a:t>
            </a:r>
            <a:r>
              <a:rPr lang="en-US" sz="1600" dirty="0"/>
              <a:t>, p. (59-79). Malden, MA: Wiley Blackwell.</a:t>
            </a:r>
          </a:p>
          <a:p>
            <a:r>
              <a:rPr lang="en-US" sz="1600" dirty="0" err="1"/>
              <a:t>Budney</a:t>
            </a:r>
            <a:r>
              <a:rPr lang="en-US" sz="1600" dirty="0"/>
              <a:t>, A.J., Stanger, C., Tilford, J.M., Scherer, E., Brown, P.C., Li, Z., …Walker, D. (2015). Computer-assisted behavioral therapy and contingency management for cannabis use disorder. </a:t>
            </a:r>
            <a:r>
              <a:rPr lang="en-US" sz="1600" i="1" dirty="0"/>
              <a:t>Psychology of Addictive Behavior, 29</a:t>
            </a:r>
            <a:r>
              <a:rPr lang="en-US" sz="1600" dirty="0"/>
              <a:t>(3), 501-511.</a:t>
            </a:r>
          </a:p>
          <a:p>
            <a:r>
              <a:rPr lang="en-US" sz="1600" dirty="0" err="1"/>
              <a:t>Cadigan</a:t>
            </a:r>
            <a:r>
              <a:rPr lang="en-US" sz="1600" dirty="0"/>
              <a:t>, J.M., </a:t>
            </a:r>
            <a:r>
              <a:rPr lang="en-US" sz="1600" dirty="0" err="1"/>
              <a:t>Haeny</a:t>
            </a:r>
            <a:r>
              <a:rPr lang="en-US" sz="1600" dirty="0"/>
              <a:t>, A.M., Martens, M.P., Weaver, C.C., Takamatsu, S.K., &amp; </a:t>
            </a:r>
            <a:r>
              <a:rPr lang="en-US" sz="1600" dirty="0" err="1"/>
              <a:t>Arterberry</a:t>
            </a:r>
            <a:r>
              <a:rPr lang="en-US" sz="1600" dirty="0"/>
              <a:t>, B.J. (2015). </a:t>
            </a:r>
            <a:r>
              <a:rPr lang="en-US" sz="1600" i="1" dirty="0"/>
              <a:t>Journal of Consulting and Clinical Psychology, 83</a:t>
            </a:r>
            <a:r>
              <a:rPr lang="en-US" sz="1600" dirty="0"/>
              <a:t>(2), 430-437.</a:t>
            </a:r>
          </a:p>
          <a:p>
            <a:r>
              <a:rPr lang="en-US" sz="1600" dirty="0"/>
              <a:t>Campbell, A.S., Kim, J., &amp; Wang, J. (2018). Wearable electrochemical alcohol biosensors. </a:t>
            </a:r>
            <a:r>
              <a:rPr lang="en-US" sz="1600" i="1" dirty="0"/>
              <a:t>Current </a:t>
            </a:r>
            <a:r>
              <a:rPr lang="en-US" sz="1600" i="1" dirty="0" err="1"/>
              <a:t>Opions</a:t>
            </a:r>
            <a:r>
              <a:rPr lang="en-US" sz="1600" i="1" dirty="0"/>
              <a:t> in Electrochemistry, 10</a:t>
            </a:r>
            <a:r>
              <a:rPr lang="en-US" sz="1600" dirty="0"/>
              <a:t>, 126-135.</a:t>
            </a:r>
          </a:p>
          <a:p>
            <a:r>
              <a:rPr lang="en-US" sz="1600" dirty="0" err="1"/>
              <a:t>Carreiro</a:t>
            </a:r>
            <a:r>
              <a:rPr lang="en-US" sz="1600" dirty="0"/>
              <a:t>, S., Fang, H., Zhang, J., </a:t>
            </a:r>
            <a:r>
              <a:rPr lang="en-US" sz="1600" dirty="0" err="1"/>
              <a:t>Wittbold</a:t>
            </a:r>
            <a:r>
              <a:rPr lang="en-US" sz="1600" dirty="0"/>
              <a:t>, K., Weng, S., Mullins., R.,…Boyer, E.W. (2015). </a:t>
            </a:r>
            <a:r>
              <a:rPr lang="en-US" sz="1600" dirty="0" err="1"/>
              <a:t>iMSTRONG</a:t>
            </a:r>
            <a:r>
              <a:rPr lang="en-US" sz="1600" dirty="0"/>
              <a:t>: Deployment of a biosensor system to detect cocaine use. </a:t>
            </a:r>
            <a:r>
              <a:rPr lang="en-US" sz="1600" i="1" dirty="0"/>
              <a:t>Journal of Medical Toxicology, 39</a:t>
            </a:r>
            <a:r>
              <a:rPr lang="en-US" sz="1600" dirty="0"/>
              <a:t>(12).</a:t>
            </a:r>
          </a:p>
          <a:p>
            <a:r>
              <a:rPr lang="en-US" sz="1600" dirty="0" err="1"/>
              <a:t>Carreiro</a:t>
            </a:r>
            <a:r>
              <a:rPr lang="en-US" sz="1600" dirty="0"/>
              <a:t>, S., </a:t>
            </a:r>
            <a:r>
              <a:rPr lang="en-US" sz="1600" dirty="0" err="1"/>
              <a:t>Wittbold</a:t>
            </a:r>
            <a:r>
              <a:rPr lang="en-US" sz="1600" dirty="0"/>
              <a:t>, K., Indic, P., Fang, H., Zhang, J., &amp; Boyer, E.W. (2016). Wearable biosensors to detect physiologic change during opioid use. </a:t>
            </a:r>
            <a:r>
              <a:rPr lang="en-US" sz="1600" i="1" dirty="0"/>
              <a:t>Journal of Medical Toxicology, 12</a:t>
            </a:r>
            <a:r>
              <a:rPr lang="en-US" sz="1600" dirty="0"/>
              <a:t>(3), 255-262.</a:t>
            </a:r>
          </a:p>
          <a:p>
            <a:r>
              <a:rPr lang="en-US" sz="1600" dirty="0"/>
              <a:t>Cason, J., &amp; Brannon, J.A. (2011). Telehealth regulatory and legal considerations: Frequently asked questions. </a:t>
            </a:r>
            <a:r>
              <a:rPr lang="en-US" sz="1600" i="1" dirty="0"/>
              <a:t>International Journal of </a:t>
            </a:r>
            <a:r>
              <a:rPr lang="en-US" sz="1600" i="1" dirty="0" err="1"/>
              <a:t>Telereabilitation</a:t>
            </a:r>
            <a:r>
              <a:rPr lang="en-US" sz="1600" i="1" dirty="0"/>
              <a:t>, 3</a:t>
            </a:r>
            <a:r>
              <a:rPr lang="en-US" sz="1600" dirty="0"/>
              <a:t>(2), 15-18.  </a:t>
            </a:r>
          </a:p>
          <a:p>
            <a:r>
              <a:rPr lang="en-US" sz="1600" dirty="0"/>
              <a:t>Cavazos-</a:t>
            </a:r>
            <a:r>
              <a:rPr lang="en-US" sz="1600" dirty="0" err="1"/>
              <a:t>Rehg</a:t>
            </a:r>
            <a:r>
              <a:rPr lang="en-US" sz="1600" dirty="0"/>
              <a:t>, P.A., Krauss, M.J., </a:t>
            </a:r>
            <a:r>
              <a:rPr lang="en-US" sz="1600" dirty="0" err="1"/>
              <a:t>Sowles</a:t>
            </a:r>
            <a:r>
              <a:rPr lang="en-US" sz="1600" dirty="0"/>
              <a:t>, S.J., &amp; </a:t>
            </a:r>
            <a:r>
              <a:rPr lang="en-US" sz="1600" dirty="0" err="1"/>
              <a:t>Bierut</a:t>
            </a:r>
            <a:r>
              <a:rPr lang="en-US" sz="1600" dirty="0"/>
              <a:t>, L.J. (2015). “Hey everyone, I’m drunk.” An evaluation of drinking-related Twitter chatter. </a:t>
            </a:r>
            <a:r>
              <a:rPr lang="en-US" sz="1600" i="1" dirty="0"/>
              <a:t>Journal of Studies on Alcohol and Drugs, 76</a:t>
            </a:r>
            <a:r>
              <a:rPr lang="en-US" sz="1600" dirty="0"/>
              <a:t>(4), 635-639.</a:t>
            </a:r>
          </a:p>
        </p:txBody>
      </p:sp>
      <p:sp>
        <p:nvSpPr>
          <p:cNvPr id="4" name="Slide Number Placeholder 3">
            <a:extLst>
              <a:ext uri="{FF2B5EF4-FFF2-40B4-BE49-F238E27FC236}">
                <a16:creationId xmlns:a16="http://schemas.microsoft.com/office/drawing/2014/main" id="{95191E59-2C94-4640-AB4F-CAD3E15BBCDD}"/>
              </a:ext>
            </a:extLst>
          </p:cNvPr>
          <p:cNvSpPr>
            <a:spLocks noGrp="1"/>
          </p:cNvSpPr>
          <p:nvPr>
            <p:ph type="sldNum" sz="quarter" idx="12"/>
          </p:nvPr>
        </p:nvSpPr>
        <p:spPr/>
        <p:txBody>
          <a:bodyPr/>
          <a:lstStyle/>
          <a:p>
            <a:fld id="{9CD8D479-8942-46E8-A226-A4E01F7A105C}" type="slidenum">
              <a:rPr lang="en-US" smtClean="0"/>
              <a:t>66</a:t>
            </a:fld>
            <a:endParaRPr lang="en-US"/>
          </a:p>
        </p:txBody>
      </p:sp>
      <p:sp>
        <p:nvSpPr>
          <p:cNvPr id="5" name="Date Placeholder 4">
            <a:extLst>
              <a:ext uri="{FF2B5EF4-FFF2-40B4-BE49-F238E27FC236}">
                <a16:creationId xmlns:a16="http://schemas.microsoft.com/office/drawing/2014/main" id="{B43F76EE-2CAB-407D-89D7-44BE8D603ECF}"/>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6A5335BC-F98D-467A-8F64-B67F65F2C4CB}"/>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1420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2CD8A-4D81-4314-A4E4-CFC1F2538C3E}"/>
              </a:ext>
            </a:extLst>
          </p:cNvPr>
          <p:cNvSpPr>
            <a:spLocks noGrp="1"/>
          </p:cNvSpPr>
          <p:nvPr>
            <p:ph idx="1"/>
          </p:nvPr>
        </p:nvSpPr>
        <p:spPr>
          <a:xfrm>
            <a:off x="516194" y="604684"/>
            <a:ext cx="8134320" cy="6024716"/>
          </a:xfrm>
        </p:spPr>
        <p:txBody>
          <a:bodyPr>
            <a:noAutofit/>
          </a:bodyPr>
          <a:lstStyle/>
          <a:p>
            <a:r>
              <a:rPr lang="en-US" sz="1600" dirty="0"/>
              <a:t>Chambers, M., Connor, S.L., &amp; </a:t>
            </a:r>
            <a:r>
              <a:rPr lang="en-US" sz="1600" dirty="0" err="1"/>
              <a:t>McElhinney</a:t>
            </a:r>
            <a:r>
              <a:rPr lang="en-US" sz="1600" dirty="0"/>
              <a:t>, A. (2005). Substance use and young people: The potential of technology. Journal of Psychiatric and Mental health Nursing, 12, 179-186.</a:t>
            </a:r>
          </a:p>
          <a:p>
            <a:r>
              <a:rPr lang="en-US" sz="1600" dirty="0"/>
              <a:t>Chan, C., &amp; </a:t>
            </a:r>
            <a:r>
              <a:rPr lang="en-US" sz="1600" dirty="0" err="1"/>
              <a:t>Holosko</a:t>
            </a:r>
            <a:r>
              <a:rPr lang="en-US" sz="1600" dirty="0"/>
              <a:t>, M.J. (2016). A review of information and communication technology enhanced social work interventions. </a:t>
            </a:r>
            <a:r>
              <a:rPr lang="en-US" sz="1600" i="1" dirty="0"/>
              <a:t>Research on Social Work Practice, 26</a:t>
            </a:r>
            <a:r>
              <a:rPr lang="en-US" sz="1600" dirty="0"/>
              <a:t>(1), 88-100.</a:t>
            </a:r>
          </a:p>
          <a:p>
            <a:r>
              <a:rPr lang="en-US" sz="1600" dirty="0"/>
              <a:t>Dolan, B. (2013). Pew: 35 percent of US adults are online </a:t>
            </a:r>
            <a:r>
              <a:rPr lang="en-US" sz="1600" dirty="0" err="1"/>
              <a:t>diagnosers</a:t>
            </a:r>
            <a:r>
              <a:rPr lang="en-US" sz="1600" dirty="0"/>
              <a:t>. Retrieved from </a:t>
            </a:r>
            <a:r>
              <a:rPr lang="en-US" sz="1600" dirty="0">
                <a:hlinkClick r:id="rId3"/>
              </a:rPr>
              <a:t>https://www.mobihealthnews.com/19854/pew-35-percent-of-us-adults-are-online-diagnosers</a:t>
            </a:r>
            <a:endParaRPr lang="en-US" sz="1600" dirty="0"/>
          </a:p>
          <a:p>
            <a:r>
              <a:rPr lang="en-US" sz="1600" dirty="0"/>
              <a:t>Dotson, K.B., Dunn, M.E., &amp; Bowers, C.A. (2015). Stand-alone personalized normative feedback for college student drinkers: A meta-analytic review, 2004 to 2014. </a:t>
            </a:r>
            <a:r>
              <a:rPr lang="en-US" sz="1600" dirty="0" err="1"/>
              <a:t>PlosOne</a:t>
            </a:r>
            <a:r>
              <a:rPr lang="en-US" sz="1600" dirty="0"/>
              <a:t>. Retrieved from </a:t>
            </a:r>
            <a:r>
              <a:rPr lang="en-US" sz="1600" dirty="0">
                <a:hlinkClick r:id="rId4"/>
              </a:rPr>
              <a:t>https://journals.plos.org/plosone/article?id=10.1371/journal.pone.0139518</a:t>
            </a:r>
            <a:endParaRPr lang="en-US" sz="1600" dirty="0"/>
          </a:p>
          <a:p>
            <a:r>
              <a:rPr lang="en-US" sz="1600" dirty="0"/>
              <a:t>Dugdale, S., </a:t>
            </a:r>
            <a:r>
              <a:rPr lang="en-US" sz="1600" dirty="0" err="1"/>
              <a:t>Elison</a:t>
            </a:r>
            <a:r>
              <a:rPr lang="en-US" sz="1600" dirty="0"/>
              <a:t>-Davies, S., Semper, H., Ward, J., &amp; Davies, G. (2019). Are computer-based treatment programs effective at reducing symptoms of substance misuse and mental health difficulties within adults? A systematic review.</a:t>
            </a:r>
            <a:r>
              <a:rPr lang="en-US" sz="1600" i="1" dirty="0"/>
              <a:t> Journal of Dual Diagnosis, 15</a:t>
            </a:r>
            <a:r>
              <a:rPr lang="en-US" sz="1600" dirty="0"/>
              <a:t>(4), 291-311.</a:t>
            </a:r>
          </a:p>
          <a:p>
            <a:r>
              <a:rPr lang="en-US" sz="1600" dirty="0"/>
              <a:t>Dunlop, A., </a:t>
            </a:r>
            <a:r>
              <a:rPr lang="en-US" sz="1600" dirty="0" err="1"/>
              <a:t>Lokuge</a:t>
            </a:r>
            <a:r>
              <a:rPr lang="en-US" sz="1600" dirty="0"/>
              <a:t>, B., Masters, D., </a:t>
            </a:r>
            <a:r>
              <a:rPr lang="en-US" sz="1600" dirty="0" err="1"/>
              <a:t>Sequeira</a:t>
            </a:r>
            <a:r>
              <a:rPr lang="en-US" sz="1600" dirty="0"/>
              <a:t>, M., Saul, P. Dunlop, G.,…Maher, L. (2020). Challenges in maintaining treatment services for people who use drugs during the COVID-19 pandemic. </a:t>
            </a:r>
            <a:r>
              <a:rPr lang="en-US" sz="1600" i="1" dirty="0"/>
              <a:t>Harm Reduction Journal, 1</a:t>
            </a:r>
            <a:r>
              <a:rPr lang="en-US" sz="1600" dirty="0"/>
              <a:t>7: 26.</a:t>
            </a:r>
          </a:p>
          <a:p>
            <a:r>
              <a:rPr lang="en-US" sz="1600" dirty="0"/>
              <a:t>Fulmer, R. (2018). Counseling with artificial intelligence. Counseling Today, January 16. Retrieved from </a:t>
            </a:r>
            <a:r>
              <a:rPr lang="en-US" sz="1800" dirty="0">
                <a:hlinkClick r:id="rId5"/>
              </a:rPr>
              <a:t>https://ct.counseling.org/2018/01/counseling-artificial-intelligence/</a:t>
            </a:r>
            <a:endParaRPr lang="en-US" sz="1800" dirty="0"/>
          </a:p>
          <a:p>
            <a:r>
              <a:rPr lang="en-US" sz="1800" dirty="0" err="1"/>
              <a:t>Fulvio</a:t>
            </a:r>
            <a:r>
              <a:rPr lang="en-US" sz="1800" dirty="0"/>
              <a:t>, J.M., &amp; </a:t>
            </a:r>
            <a:r>
              <a:rPr lang="en-US" sz="1800" dirty="0" err="1"/>
              <a:t>Bokers</a:t>
            </a:r>
            <a:r>
              <a:rPr lang="en-US" sz="1800" dirty="0"/>
              <a:t>, B. (2020). Variation in visual sensitivity predicts motion sickness in virtual reality. </a:t>
            </a:r>
            <a:r>
              <a:rPr lang="en-US" sz="1800" dirty="0" err="1"/>
              <a:t>bioRxiv</a:t>
            </a:r>
            <a:r>
              <a:rPr lang="en-US" sz="1800" dirty="0"/>
              <a:t> preprint retrieved from https://www.biorxiv.org/content/10.1101/488817v4.full.pdf</a:t>
            </a:r>
          </a:p>
        </p:txBody>
      </p:sp>
      <p:sp>
        <p:nvSpPr>
          <p:cNvPr id="4" name="Slide Number Placeholder 3">
            <a:extLst>
              <a:ext uri="{FF2B5EF4-FFF2-40B4-BE49-F238E27FC236}">
                <a16:creationId xmlns:a16="http://schemas.microsoft.com/office/drawing/2014/main" id="{733354D2-4F3E-4D85-855C-8591268D14DD}"/>
              </a:ext>
            </a:extLst>
          </p:cNvPr>
          <p:cNvSpPr>
            <a:spLocks noGrp="1"/>
          </p:cNvSpPr>
          <p:nvPr>
            <p:ph type="sldNum" sz="quarter" idx="12"/>
          </p:nvPr>
        </p:nvSpPr>
        <p:spPr/>
        <p:txBody>
          <a:bodyPr/>
          <a:lstStyle/>
          <a:p>
            <a:fld id="{9CD8D479-8942-46E8-A226-A4E01F7A105C}" type="slidenum">
              <a:rPr lang="en-US" smtClean="0"/>
              <a:t>67</a:t>
            </a:fld>
            <a:endParaRPr lang="en-US"/>
          </a:p>
        </p:txBody>
      </p:sp>
      <p:sp>
        <p:nvSpPr>
          <p:cNvPr id="5" name="Date Placeholder 4">
            <a:extLst>
              <a:ext uri="{FF2B5EF4-FFF2-40B4-BE49-F238E27FC236}">
                <a16:creationId xmlns:a16="http://schemas.microsoft.com/office/drawing/2014/main" id="{96086A28-007B-4593-B24C-FBECAD0DD60D}"/>
              </a:ext>
            </a:extLst>
          </p:cNvPr>
          <p:cNvSpPr>
            <a:spLocks noGrp="1"/>
          </p:cNvSpPr>
          <p:nvPr>
            <p:ph type="dt" sz="half" idx="10"/>
          </p:nvPr>
        </p:nvSpPr>
        <p:spPr/>
        <p:txBody>
          <a:bodyPr/>
          <a:lstStyle/>
          <a:p>
            <a:r>
              <a:rPr lang="en-US" dirty="0"/>
              <a:t>  </a:t>
            </a:r>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3B8E1F0-E9C3-4BE3-9704-31D527CF4174}"/>
              </a:ext>
            </a:extLst>
          </p:cNvPr>
          <p:cNvSpPr>
            <a:spLocks noGrp="1"/>
          </p:cNvSpPr>
          <p:nvPr>
            <p:ph type="ftr" sz="quarter" idx="11"/>
          </p:nvPr>
        </p:nvSpPr>
        <p:spPr/>
        <p:txBody>
          <a:bodyPr/>
          <a:lstStyle/>
          <a:p>
            <a:r>
              <a:rPr lang="en-US" dirty="0"/>
              <a:t>Council on S</a:t>
            </a:r>
            <a:r>
              <a:rPr lang="en-US" i="1" dirty="0"/>
              <a:t>ocial Work Education                                                                                                                                        </a:t>
            </a:r>
            <a:r>
              <a:rPr lang="en-US" dirty="0"/>
              <a:t>                                                                               www.cswe.org</a:t>
            </a:r>
          </a:p>
        </p:txBody>
      </p:sp>
    </p:spTree>
    <p:extLst>
      <p:ext uri="{BB962C8B-B14F-4D97-AF65-F5344CB8AC3E}">
        <p14:creationId xmlns:p14="http://schemas.microsoft.com/office/powerpoint/2010/main" val="13829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2588A-B2D2-43D6-B1CB-6C9E5D79F26E}"/>
              </a:ext>
            </a:extLst>
          </p:cNvPr>
          <p:cNvSpPr>
            <a:spLocks noGrp="1"/>
          </p:cNvSpPr>
          <p:nvPr>
            <p:ph idx="1"/>
          </p:nvPr>
        </p:nvSpPr>
        <p:spPr>
          <a:xfrm>
            <a:off x="478302" y="708452"/>
            <a:ext cx="7976381" cy="5441095"/>
          </a:xfrm>
        </p:spPr>
        <p:txBody>
          <a:bodyPr>
            <a:noAutofit/>
          </a:bodyPr>
          <a:lstStyle/>
          <a:p>
            <a:pPr>
              <a:lnSpc>
                <a:spcPct val="100000"/>
              </a:lnSpc>
              <a:spcBef>
                <a:spcPts val="0"/>
              </a:spcBef>
            </a:pPr>
            <a:r>
              <a:rPr lang="en-US" sz="1600" dirty="0" err="1"/>
              <a:t>Geisner</a:t>
            </a:r>
            <a:r>
              <a:rPr lang="en-US" sz="1600" dirty="0"/>
              <a:t>, I.M., </a:t>
            </a:r>
            <a:r>
              <a:rPr lang="en-US" sz="1600" dirty="0" err="1"/>
              <a:t>Varvil</a:t>
            </a:r>
            <a:r>
              <a:rPr lang="en-US" sz="1600" dirty="0"/>
              <a:t>-Weld, L., </a:t>
            </a:r>
            <a:r>
              <a:rPr lang="en-US" sz="1600" dirty="0" err="1"/>
              <a:t>Mittmann</a:t>
            </a:r>
            <a:r>
              <a:rPr lang="en-US" sz="1600" dirty="0"/>
              <a:t>, A.J., Mallett, K., &amp; </a:t>
            </a:r>
            <a:r>
              <a:rPr lang="en-US" sz="1600" dirty="0" err="1"/>
              <a:t>Turrisi</a:t>
            </a:r>
            <a:r>
              <a:rPr lang="en-US" sz="1600" dirty="0"/>
              <a:t>, R. (2015). Brief web-based intervention for college students with comorbid risky alcohol use and depressed mood: Does it work and for whom? </a:t>
            </a:r>
            <a:r>
              <a:rPr lang="en-US" sz="1600" i="1" dirty="0"/>
              <a:t>Addictive Behaviors, 42</a:t>
            </a:r>
            <a:r>
              <a:rPr lang="en-US" sz="1600" dirty="0"/>
              <a:t>, 36-43.</a:t>
            </a:r>
          </a:p>
          <a:p>
            <a:pPr>
              <a:lnSpc>
                <a:spcPct val="100000"/>
              </a:lnSpc>
              <a:spcBef>
                <a:spcPts val="0"/>
              </a:spcBef>
            </a:pPr>
            <a:r>
              <a:rPr lang="en-US" sz="1600" dirty="0"/>
              <a:t>Goldstein, D., &amp; Care, G. (2012). Disability rights and access to the   digital world. Retrieved from </a:t>
            </a:r>
            <a:r>
              <a:rPr lang="en-US" sz="1800" dirty="0">
                <a:hlinkClick r:id="rId3"/>
              </a:rPr>
              <a:t>https://dredf.org/media-disability/disability-rights-and-access-to-the-digital-world/</a:t>
            </a:r>
            <a:endParaRPr lang="en-US" sz="1600" dirty="0"/>
          </a:p>
          <a:p>
            <a:r>
              <a:rPr lang="en-US" sz="1600" dirty="0"/>
              <a:t>Gulliver, A., Farrer, L., Chan, J.K.Y., Tait, R.J., Bennett, K., </a:t>
            </a:r>
            <a:r>
              <a:rPr lang="en-US" sz="1600" dirty="0" err="1"/>
              <a:t>Calear</a:t>
            </a:r>
            <a:r>
              <a:rPr lang="en-US" sz="1600" dirty="0"/>
              <a:t>, A.L., &amp; Griffiths, K.M. (2015). Technology-based interventions for tobacco and other drug use in university and college students: A systematic review and meta-analysis. </a:t>
            </a:r>
            <a:r>
              <a:rPr lang="en-US" sz="1600" i="1" dirty="0"/>
              <a:t>Addiction Science &amp; Clinical Practice. </a:t>
            </a:r>
            <a:r>
              <a:rPr lang="en-US" sz="1600" b="0" i="0" u="none" strike="noStrike" baseline="0" dirty="0"/>
              <a:t>DOI 10.1186/s13722-015-0027-4</a:t>
            </a:r>
          </a:p>
          <a:p>
            <a:r>
              <a:rPr lang="en-US" sz="1600" dirty="0"/>
              <a:t>Gustafson, D.H., Shaw, B.R., </a:t>
            </a:r>
            <a:r>
              <a:rPr lang="en-US" sz="1600" dirty="0" err="1"/>
              <a:t>Isham</a:t>
            </a:r>
            <a:r>
              <a:rPr lang="en-US" sz="1600" dirty="0"/>
              <a:t>, A., Dillon, D., &amp; </a:t>
            </a:r>
            <a:r>
              <a:rPr lang="en-US" sz="1600" dirty="0" err="1"/>
              <a:t>Spartz</a:t>
            </a:r>
            <a:r>
              <a:rPr lang="en-US" sz="1600" dirty="0"/>
              <a:t>, J.T. (2008). Exploring the potential of the web-based virtual world of second life to improve substance abuse treatment outcomes. Madison, WI: </a:t>
            </a:r>
            <a:r>
              <a:rPr lang="en-US" sz="1600" dirty="0" err="1"/>
              <a:t>NIATx</a:t>
            </a:r>
            <a:r>
              <a:rPr lang="en-US" sz="1600" dirty="0"/>
              <a:t>. </a:t>
            </a:r>
          </a:p>
          <a:p>
            <a:r>
              <a:rPr lang="en-US" sz="1600" dirty="0"/>
              <a:t>Hester, R. K., &amp; Delaney, H. D. (1997). </a:t>
            </a:r>
            <a:r>
              <a:rPr lang="en-US" sz="1600" dirty="0" err="1"/>
              <a:t>Behavioural</a:t>
            </a:r>
            <a:r>
              <a:rPr lang="en-US" sz="1600" dirty="0"/>
              <a:t> self-control program for Windows: Results of a controlled clinical trial. Journal of Consulting and Clinical Psychology, 65(4), 686–693. </a:t>
            </a:r>
          </a:p>
          <a:p>
            <a:r>
              <a:rPr lang="en-US" sz="1600" dirty="0"/>
              <a:t>Hester, R.K., Delaney, H.D., Campbell, W., &amp; </a:t>
            </a:r>
            <a:r>
              <a:rPr lang="en-US" sz="1600" dirty="0" err="1"/>
              <a:t>Handmaker</a:t>
            </a:r>
            <a:r>
              <a:rPr lang="en-US" sz="1600" dirty="0"/>
              <a:t>, N. (2009). A web application for moderation training: Initial results of a randomized clinical trial.</a:t>
            </a:r>
            <a:r>
              <a:rPr lang="en-US" sz="1600" i="1" dirty="0"/>
              <a:t> Journal of Substance Abuse Treatment, 37,</a:t>
            </a:r>
            <a:r>
              <a:rPr lang="en-US" sz="1600" dirty="0"/>
              <a:t> 266-276.</a:t>
            </a:r>
          </a:p>
        </p:txBody>
      </p:sp>
      <p:sp>
        <p:nvSpPr>
          <p:cNvPr id="4" name="Slide Number Placeholder 3">
            <a:extLst>
              <a:ext uri="{FF2B5EF4-FFF2-40B4-BE49-F238E27FC236}">
                <a16:creationId xmlns:a16="http://schemas.microsoft.com/office/drawing/2014/main" id="{29B24CB1-2B0D-4353-B620-949EF32BC38F}"/>
              </a:ext>
            </a:extLst>
          </p:cNvPr>
          <p:cNvSpPr>
            <a:spLocks noGrp="1"/>
          </p:cNvSpPr>
          <p:nvPr>
            <p:ph type="sldNum" sz="quarter" idx="12"/>
          </p:nvPr>
        </p:nvSpPr>
        <p:spPr/>
        <p:txBody>
          <a:bodyPr/>
          <a:lstStyle/>
          <a:p>
            <a:fld id="{9CD8D479-8942-46E8-A226-A4E01F7A105C}" type="slidenum">
              <a:rPr lang="en-US" smtClean="0"/>
              <a:t>68</a:t>
            </a:fld>
            <a:endParaRPr lang="en-US"/>
          </a:p>
        </p:txBody>
      </p:sp>
      <p:sp>
        <p:nvSpPr>
          <p:cNvPr id="5" name="Date Placeholder 4">
            <a:extLst>
              <a:ext uri="{FF2B5EF4-FFF2-40B4-BE49-F238E27FC236}">
                <a16:creationId xmlns:a16="http://schemas.microsoft.com/office/drawing/2014/main" id="{990D3219-3FC3-457E-A942-31561160763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00049E33-3B1E-4D3F-9E5C-1E8D86C06AD4}"/>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22473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B9A7D-1FF5-4F1B-8EA0-F9E4A8861D23}"/>
              </a:ext>
            </a:extLst>
          </p:cNvPr>
          <p:cNvSpPr>
            <a:spLocks noGrp="1"/>
          </p:cNvSpPr>
          <p:nvPr>
            <p:ph idx="1"/>
          </p:nvPr>
        </p:nvSpPr>
        <p:spPr>
          <a:xfrm>
            <a:off x="560439" y="647114"/>
            <a:ext cx="8082116" cy="5982286"/>
          </a:xfrm>
        </p:spPr>
        <p:txBody>
          <a:bodyPr>
            <a:normAutofit fontScale="55000" lnSpcReduction="20000"/>
          </a:bodyPr>
          <a:lstStyle/>
          <a:p>
            <a:r>
              <a:rPr lang="en-US" sz="2900" dirty="0"/>
              <a:t>Holmes, A. (2020). ‘Alcohol is </a:t>
            </a:r>
            <a:r>
              <a:rPr lang="en-US" sz="2900" dirty="0" err="1"/>
              <a:t>soooo</a:t>
            </a:r>
            <a:r>
              <a:rPr lang="en-US" sz="2900" dirty="0"/>
              <a:t> good’: Trolls are breaking into AA meetings held on Zoom video calls and harassing recovering alcoholics. Business Insider (March 31). Retrieved from </a:t>
            </a:r>
            <a:r>
              <a:rPr lang="en-US" sz="2900" dirty="0">
                <a:hlinkClick r:id="rId3"/>
              </a:rPr>
              <a:t>https://www.businessinsider.com/aa-intergroup-meetings-zoom-bombing-trolls-alcoholics-anonymous-2020-3</a:t>
            </a:r>
            <a:endParaRPr lang="en-US" sz="2900" dirty="0"/>
          </a:p>
          <a:p>
            <a:r>
              <a:rPr lang="en-US" sz="2900" dirty="0"/>
              <a:t>Holmes, N.A., </a:t>
            </a:r>
            <a:r>
              <a:rPr lang="en-US" sz="2900" dirty="0" err="1"/>
              <a:t>va</a:t>
            </a:r>
            <a:r>
              <a:rPr lang="en-US" sz="2900" dirty="0"/>
              <a:t> </a:t>
            </a:r>
            <a:r>
              <a:rPr lang="en-US" sz="2900" dirty="0" err="1"/>
              <a:t>Agteren</a:t>
            </a:r>
            <a:r>
              <a:rPr lang="en-US" sz="2900" dirty="0"/>
              <a:t>, J.E.M., &amp; </a:t>
            </a:r>
            <a:r>
              <a:rPr lang="en-US" sz="2900" dirty="0" err="1"/>
              <a:t>Dorstyn</a:t>
            </a:r>
            <a:r>
              <a:rPr lang="en-US" sz="2900" dirty="0"/>
              <a:t>, D. (2019). A systematic review of technology-assisted interventions for co-morbid depression and substance use. </a:t>
            </a:r>
            <a:r>
              <a:rPr lang="en-US" sz="2900" i="1" dirty="0"/>
              <a:t>Journal of  Telemedicine and Telecare, 25</a:t>
            </a:r>
            <a:r>
              <a:rPr lang="en-US" sz="2900" dirty="0"/>
              <a:t>(3), 131-141.</a:t>
            </a:r>
          </a:p>
          <a:p>
            <a:r>
              <a:rPr lang="en-US" sz="2900" dirty="0"/>
              <a:t>Hone-Blanchet, A., </a:t>
            </a:r>
            <a:r>
              <a:rPr lang="en-US" sz="2900" dirty="0" err="1"/>
              <a:t>Wensing</a:t>
            </a:r>
            <a:r>
              <a:rPr lang="en-US" sz="2900" dirty="0"/>
              <a:t>, T., &amp; </a:t>
            </a:r>
            <a:r>
              <a:rPr lang="en-US" sz="2900" dirty="0" err="1"/>
              <a:t>Fecteau</a:t>
            </a:r>
            <a:r>
              <a:rPr lang="en-US" sz="2900" dirty="0"/>
              <a:t>, S. (2014). The use of virtual reality in craving assessment and cue-exposure therapy in substance use disorders. </a:t>
            </a:r>
            <a:r>
              <a:rPr lang="en-US" sz="2900" i="1" dirty="0"/>
              <a:t>Frontiers in Human Neuroscience, 8</a:t>
            </a:r>
            <a:r>
              <a:rPr lang="en-US" sz="2900" dirty="0"/>
              <a:t> (article 844).</a:t>
            </a:r>
          </a:p>
          <a:p>
            <a:r>
              <a:rPr lang="en-US" sz="2900" dirty="0"/>
              <a:t>Hopson, L., </a:t>
            </a:r>
            <a:r>
              <a:rPr lang="en-US" sz="2900" dirty="0" err="1"/>
              <a:t>Wodarski</a:t>
            </a:r>
            <a:r>
              <a:rPr lang="en-US" sz="2900" dirty="0"/>
              <a:t>, J.S., &amp; Tang, N. (2015).   The effectiveness of electronic approaches to substance abuse prevention for adolescents. In J.S. </a:t>
            </a:r>
            <a:r>
              <a:rPr lang="en-US" sz="2900" dirty="0" err="1"/>
              <a:t>Wodarski</a:t>
            </a:r>
            <a:r>
              <a:rPr lang="en-US" sz="2900" dirty="0"/>
              <a:t> &amp; S.V. Curtis, (Eds.), </a:t>
            </a:r>
            <a:r>
              <a:rPr lang="en-US" sz="2900" i="1" dirty="0"/>
              <a:t>E-therapy for substance abuse and co-morbidity</a:t>
            </a:r>
            <a:r>
              <a:rPr lang="en-US" sz="2900" dirty="0"/>
              <a:t>, (p. 35-51).  Switzerland: Springer.</a:t>
            </a:r>
          </a:p>
          <a:p>
            <a:r>
              <a:rPr lang="en-US" sz="2900" dirty="0"/>
              <a:t>Institute of Medicine (IOM). (1994). Reducing risks for mental disorders: Frontiers for preventive intervention research. Washington, DC: National Academy Press.</a:t>
            </a:r>
          </a:p>
          <a:p>
            <a:r>
              <a:rPr lang="en-US" sz="2900" dirty="0" err="1"/>
              <a:t>Jemberie</a:t>
            </a:r>
            <a:r>
              <a:rPr lang="en-US" sz="2900" dirty="0"/>
              <a:t>, W.B., Williams, J.S., Eriksson, M., Gronlund, A.S., Ng, N., Nilsson, M.B., </a:t>
            </a:r>
            <a:r>
              <a:rPr lang="en-US" sz="2900" dirty="0" err="1"/>
              <a:t>Padyab</a:t>
            </a:r>
            <a:r>
              <a:rPr lang="en-US" sz="2900" dirty="0"/>
              <a:t>, M., Priest, K.C.,…Lundgren, L.M. (2020). Substance use disorders and COVID-19: Multi-faceted problems which require multi-pronged solutions. </a:t>
            </a:r>
            <a:r>
              <a:rPr lang="en-US" sz="2900" i="1" dirty="0"/>
              <a:t>Frontiers in Psychiatry.</a:t>
            </a:r>
            <a:r>
              <a:rPr lang="en-US" sz="2900" dirty="0"/>
              <a:t> Retrieved from </a:t>
            </a:r>
            <a:r>
              <a:rPr lang="en-US" sz="2900" dirty="0">
                <a:hlinkClick r:id="rId4"/>
              </a:rPr>
              <a:t>https://www.frontiersin.org/articles/10.3389/fpsyt.2020.00714/full</a:t>
            </a:r>
            <a:endParaRPr lang="en-US" sz="2900" dirty="0"/>
          </a:p>
          <a:p>
            <a:r>
              <a:rPr lang="en-US" sz="2900" dirty="0" err="1"/>
              <a:t>Kaner</a:t>
            </a:r>
            <a:r>
              <a:rPr lang="en-US" sz="2900" dirty="0"/>
              <a:t>, E.F.S.., Beyer, F.R., Garnett, C., Crane, D., Brown, J., </a:t>
            </a:r>
            <a:r>
              <a:rPr lang="en-US" sz="2900" dirty="0" err="1"/>
              <a:t>Muirhead</a:t>
            </a:r>
            <a:r>
              <a:rPr lang="en-US" sz="2900" dirty="0"/>
              <a:t>, C., … Michie, S. (2017). </a:t>
            </a:r>
            <a:r>
              <a:rPr lang="en-US" sz="2900" dirty="0" err="1"/>
              <a:t>Personalised</a:t>
            </a:r>
            <a:r>
              <a:rPr lang="en-US" sz="2900" dirty="0"/>
              <a:t> digital interventions for reducing hazardous and harmful alcohol consumption in community-dwelling populations. </a:t>
            </a:r>
            <a:r>
              <a:rPr lang="en-US" sz="2900" i="1" dirty="0"/>
              <a:t>Cochrane Database of Systematic Reviews, </a:t>
            </a:r>
            <a:r>
              <a:rPr lang="en-US" sz="2900" dirty="0"/>
              <a:t>(9).</a:t>
            </a:r>
          </a:p>
          <a:p>
            <a:r>
              <a:rPr lang="en-US" sz="2900" dirty="0"/>
              <a:t>Kay-Lambkin, F.J., Baker, A.L., Kelly, B.J., &amp; Lewin, T.J. (2012). It’s worth a try: The treatment experiences of rural and urban participants, in a randomized controlled trial of computerized psychological treatment for comorbid depression and alcohol/other drug use. </a:t>
            </a:r>
            <a:r>
              <a:rPr lang="en-US" sz="2900" i="1" dirty="0"/>
              <a:t>Journal of Dual Diagnosis, 8</a:t>
            </a:r>
            <a:r>
              <a:rPr lang="en-US" sz="2900" dirty="0"/>
              <a:t>(4), 262-276.</a:t>
            </a:r>
          </a:p>
          <a:p>
            <a:endParaRPr lang="en-US" dirty="0"/>
          </a:p>
        </p:txBody>
      </p:sp>
      <p:sp>
        <p:nvSpPr>
          <p:cNvPr id="4" name="Slide Number Placeholder 3">
            <a:extLst>
              <a:ext uri="{FF2B5EF4-FFF2-40B4-BE49-F238E27FC236}">
                <a16:creationId xmlns:a16="http://schemas.microsoft.com/office/drawing/2014/main" id="{B7D265CE-4F91-48F7-9E25-C2E3CD7E1688}"/>
              </a:ext>
            </a:extLst>
          </p:cNvPr>
          <p:cNvSpPr>
            <a:spLocks noGrp="1"/>
          </p:cNvSpPr>
          <p:nvPr>
            <p:ph type="sldNum" sz="quarter" idx="12"/>
          </p:nvPr>
        </p:nvSpPr>
        <p:spPr/>
        <p:txBody>
          <a:bodyPr/>
          <a:lstStyle/>
          <a:p>
            <a:fld id="{9CD8D479-8942-46E8-A226-A4E01F7A105C}" type="slidenum">
              <a:rPr lang="en-US" smtClean="0"/>
              <a:t>69</a:t>
            </a:fld>
            <a:endParaRPr lang="en-US"/>
          </a:p>
        </p:txBody>
      </p:sp>
      <p:sp>
        <p:nvSpPr>
          <p:cNvPr id="5" name="Date Placeholder 4">
            <a:extLst>
              <a:ext uri="{FF2B5EF4-FFF2-40B4-BE49-F238E27FC236}">
                <a16:creationId xmlns:a16="http://schemas.microsoft.com/office/drawing/2014/main" id="{D82AABAA-8088-45B7-8F8B-34F949141197}"/>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EA53EDF1-6979-4FBA-A56F-2D42BEA0A1CC}"/>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316380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72A3-4EEC-4BCE-B0A9-6AD5E2E7AFDE}"/>
              </a:ext>
            </a:extLst>
          </p:cNvPr>
          <p:cNvSpPr>
            <a:spLocks noGrp="1"/>
          </p:cNvSpPr>
          <p:nvPr>
            <p:ph type="title"/>
          </p:nvPr>
        </p:nvSpPr>
        <p:spPr>
          <a:xfrm>
            <a:off x="1503587" y="736487"/>
            <a:ext cx="6755804" cy="2104506"/>
          </a:xfrm>
        </p:spPr>
        <p:txBody>
          <a:bodyPr>
            <a:noAutofit/>
          </a:bodyPr>
          <a:lstStyle/>
          <a:p>
            <a:r>
              <a:rPr lang="en-US" sz="2800" dirty="0"/>
              <a:t>“The use of electronic media and information technologies in behavioral health treatment, recovery support, and prevention programs is rapidly gaining acceptance” </a:t>
            </a:r>
            <a:r>
              <a:rPr lang="en-US" sz="1600" dirty="0"/>
              <a:t>(SAMHSA, 2015, p. 3)</a:t>
            </a:r>
          </a:p>
        </p:txBody>
      </p:sp>
      <p:sp>
        <p:nvSpPr>
          <p:cNvPr id="4" name="Slide Number Placeholder 3">
            <a:extLst>
              <a:ext uri="{FF2B5EF4-FFF2-40B4-BE49-F238E27FC236}">
                <a16:creationId xmlns:a16="http://schemas.microsoft.com/office/drawing/2014/main" id="{0FD73F3F-7541-4733-A732-D1964D9EAF5E}"/>
              </a:ext>
            </a:extLst>
          </p:cNvPr>
          <p:cNvSpPr>
            <a:spLocks noGrp="1"/>
          </p:cNvSpPr>
          <p:nvPr>
            <p:ph type="sldNum" sz="quarter" idx="12"/>
          </p:nvPr>
        </p:nvSpPr>
        <p:spPr/>
        <p:txBody>
          <a:bodyPr/>
          <a:lstStyle/>
          <a:p>
            <a:fld id="{9CD8D479-8942-46E8-A226-A4E01F7A105C}" type="slidenum">
              <a:rPr lang="en-US" smtClean="0"/>
              <a:t>7</a:t>
            </a:fld>
            <a:endParaRPr lang="en-US"/>
          </a:p>
        </p:txBody>
      </p:sp>
      <p:sp>
        <p:nvSpPr>
          <p:cNvPr id="5" name="Date Placeholder 4">
            <a:extLst>
              <a:ext uri="{FF2B5EF4-FFF2-40B4-BE49-F238E27FC236}">
                <a16:creationId xmlns:a16="http://schemas.microsoft.com/office/drawing/2014/main" id="{39AB259D-572F-4B6D-AE7C-E2C8953F55F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4A3B8657-EED8-4607-9ECD-4C00A4975820}"/>
              </a:ext>
            </a:extLst>
          </p:cNvPr>
          <p:cNvSpPr>
            <a:spLocks noGrp="1"/>
          </p:cNvSpPr>
          <p:nvPr>
            <p:ph type="ftr" sz="quarter" idx="11"/>
          </p:nvPr>
        </p:nvSpPr>
        <p:spPr/>
        <p:txBody>
          <a:bodyPr/>
          <a:lstStyle/>
          <a:p>
            <a:r>
              <a:rPr lang="en-US"/>
              <a:t>Council on Social Work Education                                                                                                                                                                                                                       www.cswe.org</a:t>
            </a:r>
            <a:endParaRPr lang="en-US" dirty="0"/>
          </a:p>
        </p:txBody>
      </p:sp>
      <p:sp>
        <p:nvSpPr>
          <p:cNvPr id="7" name="TextBox 6">
            <a:extLst>
              <a:ext uri="{FF2B5EF4-FFF2-40B4-BE49-F238E27FC236}">
                <a16:creationId xmlns:a16="http://schemas.microsoft.com/office/drawing/2014/main" id="{B60A120D-4910-4E70-927B-66797B9196B6}"/>
              </a:ext>
            </a:extLst>
          </p:cNvPr>
          <p:cNvSpPr txBox="1"/>
          <p:nvPr/>
        </p:nvSpPr>
        <p:spPr>
          <a:xfrm>
            <a:off x="552501" y="6121513"/>
            <a:ext cx="6575774" cy="523220"/>
          </a:xfrm>
          <a:prstGeom prst="rect">
            <a:avLst/>
          </a:prstGeom>
          <a:noFill/>
        </p:spPr>
        <p:txBody>
          <a:bodyPr wrap="none" rtlCol="0">
            <a:spAutoFit/>
          </a:bodyPr>
          <a:lstStyle/>
          <a:p>
            <a:r>
              <a:rPr lang="en-US" sz="1400" dirty="0"/>
              <a:t>(see Ashford et al, 2020; </a:t>
            </a:r>
            <a:r>
              <a:rPr lang="en-US" sz="1400" dirty="0" err="1"/>
              <a:t>Berzin</a:t>
            </a:r>
            <a:r>
              <a:rPr lang="en-US" sz="1400" dirty="0"/>
              <a:t>, Singer, &amp; Chan, 2015; Chan &amp; </a:t>
            </a:r>
            <a:r>
              <a:rPr lang="en-US" sz="1400" dirty="0" err="1"/>
              <a:t>Holosko</a:t>
            </a:r>
            <a:r>
              <a:rPr lang="en-US" sz="1400" dirty="0"/>
              <a:t>, 2016; Hester &amp; </a:t>
            </a:r>
          </a:p>
          <a:p>
            <a:r>
              <a:rPr lang="en-US" sz="1400" dirty="0"/>
              <a:t>Delaney, 1997; Lord et al, 2016; Reamer, 2013; SAMHSA, 2015; Schneider et al, 1990)</a:t>
            </a:r>
          </a:p>
        </p:txBody>
      </p:sp>
      <p:pic>
        <p:nvPicPr>
          <p:cNvPr id="9" name="Picture 8" descr="A timeline starting on left with 1990s, moving to right with 2000s, 2010s, 2020s, and future">
            <a:extLst>
              <a:ext uri="{FF2B5EF4-FFF2-40B4-BE49-F238E27FC236}">
                <a16:creationId xmlns:a16="http://schemas.microsoft.com/office/drawing/2014/main" id="{0F044756-A1A6-414F-BE05-29F69561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13" y="2872292"/>
            <a:ext cx="7646277" cy="3249221"/>
          </a:xfrm>
          <a:prstGeom prst="rect">
            <a:avLst/>
          </a:prstGeom>
        </p:spPr>
      </p:pic>
    </p:spTree>
    <p:extLst>
      <p:ext uri="{BB962C8B-B14F-4D97-AF65-F5344CB8AC3E}">
        <p14:creationId xmlns:p14="http://schemas.microsoft.com/office/powerpoint/2010/main" val="40103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2CD8A-4D81-4314-A4E4-CFC1F2538C3E}"/>
              </a:ext>
            </a:extLst>
          </p:cNvPr>
          <p:cNvSpPr>
            <a:spLocks noGrp="1"/>
          </p:cNvSpPr>
          <p:nvPr>
            <p:ph idx="1"/>
          </p:nvPr>
        </p:nvSpPr>
        <p:spPr>
          <a:xfrm>
            <a:off x="560439" y="349135"/>
            <a:ext cx="8096864" cy="5837548"/>
          </a:xfrm>
        </p:spPr>
        <p:txBody>
          <a:bodyPr>
            <a:noAutofit/>
          </a:bodyPr>
          <a:lstStyle/>
          <a:p>
            <a:r>
              <a:rPr lang="en-US" sz="1600" dirty="0" err="1"/>
              <a:t>Kazemi</a:t>
            </a:r>
            <a:r>
              <a:rPr lang="en-US" sz="1600" dirty="0"/>
              <a:t>, D.M., </a:t>
            </a:r>
            <a:r>
              <a:rPr lang="en-US" sz="1600" dirty="0" err="1"/>
              <a:t>Borsari</a:t>
            </a:r>
            <a:r>
              <a:rPr lang="en-US" sz="1600" dirty="0"/>
              <a:t>, B., Levine, M.J., Li, S., </a:t>
            </a:r>
            <a:r>
              <a:rPr lang="en-US" sz="1600" dirty="0" err="1"/>
              <a:t>Lamberson</a:t>
            </a:r>
            <a:r>
              <a:rPr lang="en-US" sz="1600" dirty="0"/>
              <a:t>, K.A., &amp; Matata, L.A. (2017). A</a:t>
            </a:r>
            <a:r>
              <a:rPr lang="en-US" sz="1600" i="1" dirty="0"/>
              <a:t> systematic review of the mHealth interventions to prevent alcohol and substance abuse3. Journal of Health Communication, 22</a:t>
            </a:r>
            <a:r>
              <a:rPr lang="en-US" sz="1600" dirty="0"/>
              <a:t>, 413-432.</a:t>
            </a:r>
          </a:p>
          <a:p>
            <a:r>
              <a:rPr lang="en-US" sz="1600" dirty="0"/>
              <a:t>Klaus, C.L., &amp; </a:t>
            </a:r>
            <a:r>
              <a:rPr lang="en-US" sz="1600" dirty="0" err="1"/>
              <a:t>Harshorne</a:t>
            </a:r>
            <a:r>
              <a:rPr lang="en-US" sz="1600" dirty="0"/>
              <a:t>, T.S. (2015). Ethical implications of trends in technology. </a:t>
            </a:r>
            <a:r>
              <a:rPr lang="en-US" sz="1600" i="1" dirty="0"/>
              <a:t>Journal of Individual Psychology, 71</a:t>
            </a:r>
            <a:r>
              <a:rPr lang="en-US" sz="1600" dirty="0"/>
              <a:t>(2), 195-204.</a:t>
            </a:r>
          </a:p>
          <a:p>
            <a:r>
              <a:rPr lang="en-US" sz="1600" dirty="0" err="1"/>
              <a:t>Kleykamp</a:t>
            </a:r>
            <a:r>
              <a:rPr lang="en-US" sz="1600" dirty="0"/>
              <a:t>, B.A., </a:t>
            </a:r>
            <a:r>
              <a:rPr lang="en-US" sz="1600" dirty="0" err="1"/>
              <a:t>Guille</a:t>
            </a:r>
            <a:r>
              <a:rPr lang="en-US" sz="1600" dirty="0"/>
              <a:t>, C., Barth, K.S., &amp; McClure, E.A. (2020). Substance use disorders and COVID-19: The role of telehealth in treatment and research.</a:t>
            </a:r>
            <a:r>
              <a:rPr lang="en-US" sz="1600" i="1" dirty="0"/>
              <a:t> Journal of Social Work Practice in the Addictions, 20</a:t>
            </a:r>
            <a:r>
              <a:rPr lang="en-US" sz="1600" dirty="0"/>
              <a:t>.</a:t>
            </a:r>
          </a:p>
          <a:p>
            <a:r>
              <a:rPr lang="en-US" sz="1600" dirty="0"/>
              <a:t>Lauren, D. (2010). Counseling young cannabis users by text message. </a:t>
            </a:r>
            <a:r>
              <a:rPr lang="en-US" sz="1600" i="1" dirty="0"/>
              <a:t>Journal of Computer-Mediate4d Communication, 15</a:t>
            </a:r>
            <a:r>
              <a:rPr lang="en-US" sz="1600" dirty="0"/>
              <a:t>, 646-665.</a:t>
            </a:r>
          </a:p>
          <a:p>
            <a:r>
              <a:rPr lang="en-US" sz="1600" dirty="0"/>
              <a:t>Leeman, R., Perez, E., Nogueira, C. &amp; DeMartini, K.S.. (2015). Very brief web-based </a:t>
            </a:r>
            <a:r>
              <a:rPr lang="en-US" sz="1600" dirty="0" err="1"/>
              <a:t>intervcntions</a:t>
            </a:r>
            <a:r>
              <a:rPr lang="en-US" sz="1600" dirty="0"/>
              <a:t> for reducing alcohol use among college students: A review. </a:t>
            </a:r>
            <a:r>
              <a:rPr lang="en-US" sz="1600" i="1" dirty="0"/>
              <a:t>Frontiers in Psychiatry,  6</a:t>
            </a:r>
            <a:r>
              <a:rPr lang="en-US" sz="1600" dirty="0"/>
              <a:t>,  article 129.</a:t>
            </a:r>
          </a:p>
          <a:p>
            <a:r>
              <a:rPr lang="en-US" sz="1600" dirty="0"/>
              <a:t>Lin, L., Casteel, D., </a:t>
            </a:r>
            <a:r>
              <a:rPr lang="en-US" sz="1600" dirty="0" err="1"/>
              <a:t>Shigekawa</a:t>
            </a:r>
            <a:r>
              <a:rPr lang="en-US" sz="1600" dirty="0"/>
              <a:t>, E., </a:t>
            </a:r>
            <a:r>
              <a:rPr lang="en-US" sz="1600" dirty="0" err="1"/>
              <a:t>Weyrich</a:t>
            </a:r>
            <a:r>
              <a:rPr lang="en-US" sz="1600" dirty="0"/>
              <a:t>, M.S., Roby, D.H., &amp; McMenamin, S.B. (2019). Telemedicine-delivered treatment interventions for substance use disorders: A systematic review. Journal of Substance Abuse Treatment, 101, 38-49.</a:t>
            </a:r>
          </a:p>
          <a:p>
            <a:r>
              <a:rPr lang="en-US" sz="1600" dirty="0"/>
              <a:t>Lord, S., Moore, S.K., Ramsey, A., </a:t>
            </a:r>
            <a:r>
              <a:rPr lang="en-US" sz="1600" dirty="0" err="1"/>
              <a:t>Dinauer</a:t>
            </a:r>
            <a:r>
              <a:rPr lang="en-US" sz="1600" dirty="0"/>
              <a:t>, S., &amp; Johnson, K. (2016). Implementation of a substance use recovery support mobile phone app in community settings: Qualitative study of clinician and staff perspectives of facilitators and barriers. </a:t>
            </a:r>
            <a:r>
              <a:rPr lang="en-US" sz="1600" i="1" dirty="0"/>
              <a:t>Journal of Medical Internet Research (JMIR) Mental Health, 3</a:t>
            </a:r>
            <a:r>
              <a:rPr lang="en-US" sz="1600" dirty="0"/>
              <a:t>(2), e24-e44.</a:t>
            </a:r>
          </a:p>
          <a:p>
            <a:r>
              <a:rPr lang="en-US" sz="1600" dirty="0"/>
              <a:t>Lundgren, L., &amp; Krull, I. (2018). Chapter 9—The treatment process: Evidence base of technology for the treatment of SUD. In </a:t>
            </a:r>
            <a:r>
              <a:rPr lang="en-US" sz="1600" i="1" dirty="0"/>
              <a:t>Screening, assessment, and treatment of substance use disorders: Evidence-based practices, community, and organizational setting in the era of integrated care</a:t>
            </a:r>
            <a:r>
              <a:rPr lang="en-US" sz="1600" dirty="0"/>
              <a:t>, (p. 139-151. NY: Oxford University Press.</a:t>
            </a:r>
          </a:p>
        </p:txBody>
      </p:sp>
      <p:sp>
        <p:nvSpPr>
          <p:cNvPr id="4" name="Slide Number Placeholder 3">
            <a:extLst>
              <a:ext uri="{FF2B5EF4-FFF2-40B4-BE49-F238E27FC236}">
                <a16:creationId xmlns:a16="http://schemas.microsoft.com/office/drawing/2014/main" id="{733354D2-4F3E-4D85-855C-8591268D14DD}"/>
              </a:ext>
            </a:extLst>
          </p:cNvPr>
          <p:cNvSpPr>
            <a:spLocks noGrp="1"/>
          </p:cNvSpPr>
          <p:nvPr>
            <p:ph type="sldNum" sz="quarter" idx="12"/>
          </p:nvPr>
        </p:nvSpPr>
        <p:spPr/>
        <p:txBody>
          <a:bodyPr/>
          <a:lstStyle/>
          <a:p>
            <a:fld id="{9CD8D479-8942-46E8-A226-A4E01F7A105C}" type="slidenum">
              <a:rPr lang="en-US" smtClean="0"/>
              <a:t>70</a:t>
            </a:fld>
            <a:endParaRPr lang="en-US"/>
          </a:p>
        </p:txBody>
      </p:sp>
      <p:sp>
        <p:nvSpPr>
          <p:cNvPr id="5" name="Date Placeholder 4">
            <a:extLst>
              <a:ext uri="{FF2B5EF4-FFF2-40B4-BE49-F238E27FC236}">
                <a16:creationId xmlns:a16="http://schemas.microsoft.com/office/drawing/2014/main" id="{96086A28-007B-4593-B24C-FBECAD0DD60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3B8E1F0-E9C3-4BE3-9704-31D527CF4174}"/>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30304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73A69D-3682-48BA-9868-86146BE15CC7}"/>
              </a:ext>
            </a:extLst>
          </p:cNvPr>
          <p:cNvSpPr>
            <a:spLocks noGrp="1"/>
          </p:cNvSpPr>
          <p:nvPr>
            <p:ph idx="1"/>
          </p:nvPr>
        </p:nvSpPr>
        <p:spPr>
          <a:xfrm>
            <a:off x="530942" y="746268"/>
            <a:ext cx="8082115" cy="5700252"/>
          </a:xfrm>
        </p:spPr>
        <p:txBody>
          <a:bodyPr>
            <a:normAutofit fontScale="62500" lnSpcReduction="20000"/>
          </a:bodyPr>
          <a:lstStyle/>
          <a:p>
            <a:r>
              <a:rPr lang="en-US" sz="2600" dirty="0"/>
              <a:t>McCarty, D., &amp; Clancy, C. (2002). Telehealth: Implications for social work practice. Social Work, 47(2), 153-161.</a:t>
            </a:r>
          </a:p>
          <a:p>
            <a:r>
              <a:rPr lang="en-US" sz="2600" dirty="0"/>
              <a:t>McClure, E.A., Acquavita, S.P., Harding, E., &amp; </a:t>
            </a:r>
            <a:r>
              <a:rPr lang="en-US" sz="2600" dirty="0" err="1"/>
              <a:t>Stitzer</a:t>
            </a:r>
            <a:r>
              <a:rPr lang="en-US" sz="2600" dirty="0"/>
              <a:t>, M.L. (2013). Utilization of communication technology by patients enrolled in s substance abuse treatment. </a:t>
            </a:r>
            <a:r>
              <a:rPr lang="en-US" sz="2600" i="1" dirty="0"/>
              <a:t>Drug and Alcohol Dependence, 129</a:t>
            </a:r>
            <a:r>
              <a:rPr lang="en-US" sz="2600" dirty="0"/>
              <a:t>, 145-150.</a:t>
            </a:r>
          </a:p>
          <a:p>
            <a:r>
              <a:rPr lang="en-US" sz="2600" dirty="0"/>
              <a:t>Metcalf, M., Rossie, K., Stokes, K., Tallman, C., &amp; Tanner, B. (2018). Virtual reality cue refusal game for alcohol and cigarette recovery support: Summative study. </a:t>
            </a:r>
            <a:r>
              <a:rPr lang="en-US" sz="2600" i="1" dirty="0"/>
              <a:t>JMIR Serious Games, 6</a:t>
            </a:r>
            <a:r>
              <a:rPr lang="en-US" sz="2600" dirty="0"/>
              <a:t>(2), e7.</a:t>
            </a:r>
          </a:p>
          <a:p>
            <a:r>
              <a:rPr lang="en-US" sz="2600" dirty="0"/>
              <a:t>Mishna, F., Bogo, M., Root, J., Sawyer, J.L., &amp; Khoury-</a:t>
            </a:r>
            <a:r>
              <a:rPr lang="en-US" sz="2600" dirty="0" err="1"/>
              <a:t>Kassabri</a:t>
            </a:r>
            <a:r>
              <a:rPr lang="en-US" sz="2600" dirty="0"/>
              <a:t>, M. (2012). “It just crept in”: The digital age and implications for social work practice. </a:t>
            </a:r>
            <a:r>
              <a:rPr lang="en-US" sz="2600" i="1" dirty="0"/>
              <a:t>Clinical Social Work Journal, 40</a:t>
            </a:r>
            <a:r>
              <a:rPr lang="en-US" sz="2600" dirty="0"/>
              <a:t>, 277-286.</a:t>
            </a:r>
          </a:p>
          <a:p>
            <a:r>
              <a:rPr lang="en-US" sz="2600" dirty="0" err="1"/>
              <a:t>Mosavel</a:t>
            </a:r>
            <a:r>
              <a:rPr lang="en-US" sz="2600" dirty="0"/>
              <a:t>, M. (2004).  The role of technology in mediating use of outpatient substance abuse treatment services.  </a:t>
            </a:r>
            <a:r>
              <a:rPr lang="en-US" sz="2600" i="1" dirty="0"/>
              <a:t>Journal of Social Work Practice in the Addictions</a:t>
            </a:r>
            <a:r>
              <a:rPr lang="en-US" sz="2600" dirty="0"/>
              <a:t>, 4(2), 65-83).</a:t>
            </a:r>
          </a:p>
          <a:p>
            <a:r>
              <a:rPr lang="en-US" sz="2600" dirty="0" err="1"/>
              <a:t>Nesvåg</a:t>
            </a:r>
            <a:r>
              <a:rPr lang="en-US" sz="2600" dirty="0"/>
              <a:t>, S., &amp; </a:t>
            </a:r>
            <a:r>
              <a:rPr lang="en-US" sz="2600" dirty="0" err="1"/>
              <a:t>Mckay</a:t>
            </a:r>
            <a:r>
              <a:rPr lang="en-US" sz="2600" dirty="0"/>
              <a:t>, J.R. (2018). Feasibility and effects of digital interventions to support people in recovery from substance use disorders: Systematic review. </a:t>
            </a:r>
            <a:r>
              <a:rPr lang="en-US" sz="2600" i="1" dirty="0"/>
              <a:t>Journal of Medical internet Research, 20</a:t>
            </a:r>
            <a:r>
              <a:rPr lang="en-US" sz="2600" dirty="0"/>
              <a:t>(8), 32.</a:t>
            </a:r>
          </a:p>
          <a:p>
            <a:r>
              <a:rPr lang="en-US" sz="2600" dirty="0"/>
              <a:t>New York Center for Living. (2018). 5 great sober social apps. Retrieved from </a:t>
            </a:r>
            <a:r>
              <a:rPr lang="en-US" sz="2600" dirty="0">
                <a:hlinkClick r:id="rId3"/>
              </a:rPr>
              <a:t>https://centerforliving.org/blog/5-great-sober-social-apps/</a:t>
            </a:r>
            <a:endParaRPr lang="en-US" sz="2600" dirty="0"/>
          </a:p>
          <a:p>
            <a:r>
              <a:rPr lang="en-US" sz="2600" dirty="0" err="1"/>
              <a:t>Nower</a:t>
            </a:r>
            <a:r>
              <a:rPr lang="en-US" sz="2600" dirty="0"/>
              <a:t>, L., Mills, D., &amp; Anthony, W.L. (2020). Gambling disorder: The first behavioral addiction. In A.L. Begun &amp; M.M. Murray, (Eds.), The Routledge handbook of social work and addictive behaviors, (pp. 129-141). NY: Routledge.</a:t>
            </a:r>
          </a:p>
          <a:p>
            <a:r>
              <a:rPr lang="en-US" sz="2600" dirty="0"/>
              <a:t>Reamer, F.G. (2013). Social work in a digital age: Ethical and risk management challenges. </a:t>
            </a:r>
            <a:r>
              <a:rPr lang="en-US" sz="2600" i="1" dirty="0"/>
              <a:t>Social Work, 58</a:t>
            </a:r>
            <a:r>
              <a:rPr lang="en-US" sz="2600" dirty="0"/>
              <a:t>(2), 163-172.</a:t>
            </a:r>
          </a:p>
          <a:p>
            <a:r>
              <a:rPr lang="en-US" sz="2600" dirty="0"/>
              <a:t>Schneider, S.J., Walter, R., &amp; O’Donnell, R. (1990). Computerized communication as a medium for </a:t>
            </a:r>
            <a:r>
              <a:rPr lang="en-US" sz="2600" dirty="0" err="1"/>
              <a:t>behavioural</a:t>
            </a:r>
            <a:r>
              <a:rPr lang="en-US" sz="2600" dirty="0"/>
              <a:t> smoking cessation treatment: A Controlled evaluation. Computers in Human Behavior, 6(2), 141–151.</a:t>
            </a:r>
          </a:p>
          <a:p>
            <a:endParaRPr lang="en-US" dirty="0"/>
          </a:p>
        </p:txBody>
      </p:sp>
      <p:sp>
        <p:nvSpPr>
          <p:cNvPr id="4" name="Slide Number Placeholder 3">
            <a:extLst>
              <a:ext uri="{FF2B5EF4-FFF2-40B4-BE49-F238E27FC236}">
                <a16:creationId xmlns:a16="http://schemas.microsoft.com/office/drawing/2014/main" id="{1DBFAC12-F4D7-4DE2-912F-BF86C7D1F8DC}"/>
              </a:ext>
            </a:extLst>
          </p:cNvPr>
          <p:cNvSpPr>
            <a:spLocks noGrp="1"/>
          </p:cNvSpPr>
          <p:nvPr>
            <p:ph type="sldNum" sz="quarter" idx="12"/>
          </p:nvPr>
        </p:nvSpPr>
        <p:spPr/>
        <p:txBody>
          <a:bodyPr/>
          <a:lstStyle/>
          <a:p>
            <a:fld id="{9CD8D479-8942-46E8-A226-A4E01F7A105C}" type="slidenum">
              <a:rPr lang="en-US" smtClean="0"/>
              <a:t>71</a:t>
            </a:fld>
            <a:endParaRPr lang="en-US"/>
          </a:p>
        </p:txBody>
      </p:sp>
      <p:sp>
        <p:nvSpPr>
          <p:cNvPr id="5" name="Date Placeholder 4">
            <a:extLst>
              <a:ext uri="{FF2B5EF4-FFF2-40B4-BE49-F238E27FC236}">
                <a16:creationId xmlns:a16="http://schemas.microsoft.com/office/drawing/2014/main" id="{64CA10C2-026F-4392-9CEF-0212B67F63B1}"/>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C2FA5570-3715-4937-A605-1E57398D84BC}"/>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117906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2CD8A-4D81-4314-A4E4-CFC1F2538C3E}"/>
              </a:ext>
            </a:extLst>
          </p:cNvPr>
          <p:cNvSpPr>
            <a:spLocks noGrp="1"/>
          </p:cNvSpPr>
          <p:nvPr>
            <p:ph idx="1"/>
          </p:nvPr>
        </p:nvSpPr>
        <p:spPr>
          <a:xfrm>
            <a:off x="560439" y="619432"/>
            <a:ext cx="8052619" cy="5567251"/>
          </a:xfrm>
        </p:spPr>
        <p:txBody>
          <a:bodyPr>
            <a:noAutofit/>
          </a:bodyPr>
          <a:lstStyle/>
          <a:p>
            <a:r>
              <a:rPr lang="en-US" sz="1600" dirty="0" err="1"/>
              <a:t>Shiffman</a:t>
            </a:r>
            <a:r>
              <a:rPr lang="en-US" sz="1600" dirty="0"/>
              <a:t>, S. (2009). Ecological momentary assessment (EMA) in studies of substance use. </a:t>
            </a:r>
            <a:r>
              <a:rPr lang="en-US" sz="1600" i="1" dirty="0"/>
              <a:t>Psychological Assessment, 21</a:t>
            </a:r>
            <a:r>
              <a:rPr lang="en-US" sz="1600" dirty="0"/>
              <a:t>(4), 486-497.</a:t>
            </a:r>
          </a:p>
          <a:p>
            <a:r>
              <a:rPr lang="en-US" sz="1600" dirty="0"/>
              <a:t>Substance Abuse and Mental Health Service Administration (SAMHSA). (2015). Using technology-based therapeutic tools in behavioral health services. Treatment Improvement Protocol (TIP) Series 60. HHS Publication No. (SMA) 15-4924. Rockville, MD: SAMHSA.</a:t>
            </a:r>
          </a:p>
          <a:p>
            <a:r>
              <a:rPr lang="en-US" sz="1600" dirty="0"/>
              <a:t>Substance Abuse and Mental Health Service Administration (SAMHSA). (2017). </a:t>
            </a:r>
            <a:r>
              <a:rPr lang="en-US" sz="1600" i="1" dirty="0"/>
              <a:t>Focus on prevention: Strategies and programs to prevent substance use.</a:t>
            </a:r>
            <a:r>
              <a:rPr lang="en-US" sz="1600" dirty="0"/>
              <a:t> HHS Publication No. (SMA) 10-4120. Rockville, MD: SAMHSA.</a:t>
            </a:r>
          </a:p>
          <a:p>
            <a:r>
              <a:rPr lang="en-US" sz="1600" dirty="0"/>
              <a:t>Substance Abuse and Mental Health Service Administration (SAMHSA). (2019). Key substance use and mental health indicators in the United States: Results from the 2018 National Survey on Drug Use and Health. Rockville, MD: Center for Behavioral Health Statistics and Quality, SAMHSA. Retrieved from </a:t>
            </a:r>
            <a:r>
              <a:rPr lang="en-US" sz="1600" dirty="0">
                <a:solidFill>
                  <a:schemeClr val="accent1">
                    <a:lumMod val="75000"/>
                  </a:schemeClr>
                </a:solidFill>
                <a:hlinkClick r:id="rId3">
                  <a:extLst>
                    <a:ext uri="{A12FA001-AC4F-418D-AE19-62706E023703}">
                      <ahyp:hlinkClr xmlns:ahyp="http://schemas.microsoft.com/office/drawing/2018/hyperlinkcolor" val="tx"/>
                    </a:ext>
                  </a:extLst>
                </a:hlinkClick>
              </a:rPr>
              <a:t>https://www.samhsa.gov/data/report/2018-nsduh-annual-national-report</a:t>
            </a:r>
            <a:r>
              <a:rPr lang="en-US" sz="1600" dirty="0">
                <a:solidFill>
                  <a:schemeClr val="accent1">
                    <a:lumMod val="75000"/>
                  </a:schemeClr>
                </a:solidFill>
              </a:rPr>
              <a:t>     </a:t>
            </a:r>
            <a:endParaRPr lang="en-US" sz="1600" dirty="0"/>
          </a:p>
          <a:p>
            <a:r>
              <a:rPr lang="en-US" sz="1600" dirty="0" err="1"/>
              <a:t>Suffoletto</a:t>
            </a:r>
            <a:r>
              <a:rPr lang="en-US" sz="1600" dirty="0"/>
              <a:t>, B., Dasgupta, P., </a:t>
            </a:r>
            <a:r>
              <a:rPr lang="en-US" sz="1600" dirty="0" err="1"/>
              <a:t>Uymatiao</a:t>
            </a:r>
            <a:r>
              <a:rPr lang="en-US" sz="1600" dirty="0"/>
              <a:t>, R., Huber, J., &amp; Flickinger, K. (2020). A preliminary study using smartphone accelerometers to sense gait impairments due to alcohol intoxication. </a:t>
            </a:r>
            <a:r>
              <a:rPr lang="en-US" sz="1600" i="1" dirty="0"/>
              <a:t>Journal of Studies on Alcohol and Drugs, 8</a:t>
            </a:r>
            <a:r>
              <a:rPr lang="en-US" sz="1600" dirty="0"/>
              <a:t>(14), 505-510.</a:t>
            </a:r>
          </a:p>
          <a:p>
            <a:r>
              <a:rPr lang="en-US" sz="1600" dirty="0"/>
              <a:t>Swift, R.M., Martin, C.S., </a:t>
            </a:r>
            <a:r>
              <a:rPr lang="en-US" sz="1600" dirty="0" err="1"/>
              <a:t>Swette</a:t>
            </a:r>
            <a:r>
              <a:rPr lang="en-US" sz="1600" dirty="0"/>
              <a:t>, L., </a:t>
            </a:r>
            <a:r>
              <a:rPr lang="en-US" sz="1600" dirty="0" err="1"/>
              <a:t>LaConti</a:t>
            </a:r>
            <a:r>
              <a:rPr lang="en-US" sz="1600" dirty="0"/>
              <a:t>, A., &amp; </a:t>
            </a:r>
            <a:r>
              <a:rPr lang="en-US" sz="1600" dirty="0" err="1"/>
              <a:t>Kackley</a:t>
            </a:r>
            <a:r>
              <a:rPr lang="en-US" sz="1600" dirty="0"/>
              <a:t>, N. (1992). Studies on a wearable, electronic, transdermal alcohol sensor. </a:t>
            </a:r>
            <a:r>
              <a:rPr lang="en-US" sz="1600" i="1" dirty="0"/>
              <a:t>Alcoholism: Clinical &amp; Experimental Research, 16</a:t>
            </a:r>
            <a:r>
              <a:rPr lang="en-US" sz="1600" dirty="0"/>
              <a:t>(4), 721-725.</a:t>
            </a:r>
          </a:p>
          <a:p>
            <a:r>
              <a:rPr lang="en-US" sz="1600" dirty="0" err="1"/>
              <a:t>Togighi</a:t>
            </a:r>
            <a:r>
              <a:rPr lang="en-US" sz="1600" dirty="0"/>
              <a:t>, B., Abrantes, A., &amp; Stein, M.D. (2018). The role of technology-based interventions for substance use disorders in primary care: A review of the literature. (2018). </a:t>
            </a:r>
            <a:r>
              <a:rPr lang="en-US" sz="1600" i="1" dirty="0"/>
              <a:t>Medical Clinics of North America, 102</a:t>
            </a:r>
            <a:r>
              <a:rPr lang="en-US" sz="1600" dirty="0"/>
              <a:t>(4), 715-731.</a:t>
            </a:r>
          </a:p>
        </p:txBody>
      </p:sp>
      <p:sp>
        <p:nvSpPr>
          <p:cNvPr id="4" name="Slide Number Placeholder 3">
            <a:extLst>
              <a:ext uri="{FF2B5EF4-FFF2-40B4-BE49-F238E27FC236}">
                <a16:creationId xmlns:a16="http://schemas.microsoft.com/office/drawing/2014/main" id="{733354D2-4F3E-4D85-855C-8591268D14DD}"/>
              </a:ext>
            </a:extLst>
          </p:cNvPr>
          <p:cNvSpPr>
            <a:spLocks noGrp="1"/>
          </p:cNvSpPr>
          <p:nvPr>
            <p:ph type="sldNum" sz="quarter" idx="12"/>
          </p:nvPr>
        </p:nvSpPr>
        <p:spPr/>
        <p:txBody>
          <a:bodyPr/>
          <a:lstStyle/>
          <a:p>
            <a:fld id="{9CD8D479-8942-46E8-A226-A4E01F7A105C}" type="slidenum">
              <a:rPr lang="en-US" smtClean="0"/>
              <a:t>72</a:t>
            </a:fld>
            <a:endParaRPr lang="en-US"/>
          </a:p>
        </p:txBody>
      </p:sp>
      <p:sp>
        <p:nvSpPr>
          <p:cNvPr id="5" name="Date Placeholder 4">
            <a:extLst>
              <a:ext uri="{FF2B5EF4-FFF2-40B4-BE49-F238E27FC236}">
                <a16:creationId xmlns:a16="http://schemas.microsoft.com/office/drawing/2014/main" id="{96086A28-007B-4593-B24C-FBECAD0DD60D}"/>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3B8E1F0-E9C3-4BE3-9704-31D527CF4174}"/>
              </a:ext>
            </a:extLst>
          </p:cNvPr>
          <p:cNvSpPr>
            <a:spLocks noGrp="1"/>
          </p:cNvSpPr>
          <p:nvPr>
            <p:ph type="ftr" sz="quarter" idx="11"/>
          </p:nvPr>
        </p:nvSpPr>
        <p:spPr/>
        <p:txBody>
          <a:bodyPr/>
          <a:lstStyle/>
          <a:p>
            <a:r>
              <a:rPr lang="en-US"/>
              <a:t>Council on Social Work Education                                                                                                                                                                                                                       www.cswe.org</a:t>
            </a:r>
            <a:endParaRPr lang="en-US" dirty="0"/>
          </a:p>
        </p:txBody>
      </p:sp>
    </p:spTree>
    <p:extLst>
      <p:ext uri="{BB962C8B-B14F-4D97-AF65-F5344CB8AC3E}">
        <p14:creationId xmlns:p14="http://schemas.microsoft.com/office/powerpoint/2010/main" val="319501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BEF56-AEBF-444C-8B1A-D19CC8BEC3E4}"/>
              </a:ext>
            </a:extLst>
          </p:cNvPr>
          <p:cNvSpPr>
            <a:spLocks noGrp="1"/>
          </p:cNvSpPr>
          <p:nvPr>
            <p:ph idx="1"/>
          </p:nvPr>
        </p:nvSpPr>
        <p:spPr>
          <a:xfrm>
            <a:off x="633046" y="762000"/>
            <a:ext cx="7453435" cy="5424683"/>
          </a:xfrm>
        </p:spPr>
        <p:txBody>
          <a:bodyPr/>
          <a:lstStyle/>
          <a:p>
            <a:r>
              <a:rPr lang="en-US" sz="1800" dirty="0" err="1"/>
              <a:t>VanDeMark</a:t>
            </a:r>
            <a:r>
              <a:rPr lang="en-US" sz="1800" dirty="0"/>
              <a:t>, N.R., Burrell, N.R., </a:t>
            </a:r>
            <a:r>
              <a:rPr lang="en-US" sz="1800" dirty="0" err="1"/>
              <a:t>LaMendola</a:t>
            </a:r>
            <a:r>
              <a:rPr lang="en-US" sz="1800" dirty="0"/>
              <a:t>, W.F., </a:t>
            </a:r>
            <a:r>
              <a:rPr lang="en-US" sz="1800" dirty="0" err="1"/>
              <a:t>Hoich</a:t>
            </a:r>
            <a:r>
              <a:rPr lang="en-US" sz="1800" dirty="0"/>
              <a:t>, C.A., Berg, N.P., &amp; Medina, E. (2010). An exploratory study of engagement in a technology-supported substance abuse intervention. </a:t>
            </a:r>
            <a:r>
              <a:rPr lang="en-US" sz="1800" i="1" dirty="0"/>
              <a:t>Substance Abuse Treatment, Prevention, and Policy, 5</a:t>
            </a:r>
            <a:r>
              <a:rPr lang="en-US" sz="1800" dirty="0"/>
              <a:t>(10), 1-14.</a:t>
            </a:r>
          </a:p>
          <a:p>
            <a:r>
              <a:rPr lang="en-US" sz="1800" dirty="0" err="1"/>
              <a:t>Voshell</a:t>
            </a:r>
            <a:r>
              <a:rPr lang="en-US" sz="1800" dirty="0"/>
              <a:t>, E.H., &amp; Wesala, A. (2015). Social media &amp; social work ethics: Determining best practices in an ambiguous reality. Journal of Social Work Values and Ethics, 12(1), 67-76.</a:t>
            </a:r>
          </a:p>
          <a:p>
            <a:r>
              <a:rPr lang="en-US" sz="1800" dirty="0" err="1"/>
              <a:t>Wodarski</a:t>
            </a:r>
            <a:r>
              <a:rPr lang="en-US" sz="1800" dirty="0"/>
              <a:t>, J.S., </a:t>
            </a:r>
            <a:r>
              <a:rPr lang="en-US" sz="1800" dirty="0" err="1"/>
              <a:t>MacMaster</a:t>
            </a:r>
            <a:r>
              <a:rPr lang="en-US" sz="1800" dirty="0"/>
              <a:t>, S., &amp; Miller, N.K. (2012). The use of computer technology to reduce and prevent college drinking. </a:t>
            </a:r>
            <a:r>
              <a:rPr lang="en-US" sz="1800" i="1" dirty="0"/>
              <a:t>Social Work in Public Health</a:t>
            </a:r>
            <a:r>
              <a:rPr lang="en-US" sz="1800" dirty="0"/>
              <a:t>, 27(3), 270-280.</a:t>
            </a:r>
          </a:p>
          <a:p>
            <a:r>
              <a:rPr lang="en-US" sz="1800" dirty="0"/>
              <a:t>Young, S.D., </a:t>
            </a:r>
            <a:r>
              <a:rPr lang="en-US" sz="1800" dirty="0" err="1"/>
              <a:t>Swendeman</a:t>
            </a:r>
            <a:r>
              <a:rPr lang="en-US" sz="1800" dirty="0"/>
              <a:t>, D., Holloway, I.W., </a:t>
            </a:r>
            <a:r>
              <a:rPr lang="en-US" sz="1800" dirty="0" err="1"/>
              <a:t>Reback</a:t>
            </a:r>
            <a:r>
              <a:rPr lang="en-US" sz="1800" dirty="0"/>
              <a:t>, C.J., &amp; Kao, U. (2015). Use of technology to address substance use in the context of HIV: A systematic review. </a:t>
            </a:r>
            <a:r>
              <a:rPr lang="en-US" sz="1800" i="1" dirty="0"/>
              <a:t>Current HIV/AIDS Reports, 12</a:t>
            </a:r>
            <a:r>
              <a:rPr lang="en-US" sz="1800" dirty="0"/>
              <a:t>, 462-471.</a:t>
            </a:r>
          </a:p>
          <a:p>
            <a:endParaRPr lang="en-US" dirty="0"/>
          </a:p>
        </p:txBody>
      </p:sp>
      <p:sp>
        <p:nvSpPr>
          <p:cNvPr id="4" name="Slide Number Placeholder 3">
            <a:extLst>
              <a:ext uri="{FF2B5EF4-FFF2-40B4-BE49-F238E27FC236}">
                <a16:creationId xmlns:a16="http://schemas.microsoft.com/office/drawing/2014/main" id="{AF07539F-3637-4FEC-9072-5D236127C46D}"/>
              </a:ext>
            </a:extLst>
          </p:cNvPr>
          <p:cNvSpPr>
            <a:spLocks noGrp="1"/>
          </p:cNvSpPr>
          <p:nvPr>
            <p:ph type="sldNum" sz="quarter" idx="12"/>
          </p:nvPr>
        </p:nvSpPr>
        <p:spPr/>
        <p:txBody>
          <a:bodyPr/>
          <a:lstStyle/>
          <a:p>
            <a:fld id="{9CD8D479-8942-46E8-A226-A4E01F7A105C}" type="slidenum">
              <a:rPr lang="en-US" smtClean="0"/>
              <a:t>73</a:t>
            </a:fld>
            <a:endParaRPr lang="en-US"/>
          </a:p>
        </p:txBody>
      </p:sp>
      <p:sp>
        <p:nvSpPr>
          <p:cNvPr id="5" name="Date Placeholder 4">
            <a:extLst>
              <a:ext uri="{FF2B5EF4-FFF2-40B4-BE49-F238E27FC236}">
                <a16:creationId xmlns:a16="http://schemas.microsoft.com/office/drawing/2014/main" id="{7E7FF20D-9DAA-4C5D-9488-71ED6833F04B}"/>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75C7D049-F830-4159-B80D-FBBB3D960FA0}"/>
              </a:ext>
            </a:extLst>
          </p:cNvPr>
          <p:cNvSpPr>
            <a:spLocks noGrp="1"/>
          </p:cNvSpPr>
          <p:nvPr>
            <p:ph type="ftr" sz="quarter" idx="11"/>
          </p:nvPr>
        </p:nvSpPr>
        <p:spPr/>
        <p:txBody>
          <a:bodyPr/>
          <a:lstStyle/>
          <a:p>
            <a:r>
              <a:rPr lang="en-US"/>
              <a:t>Council on Social Work Education                                                                                                                                                                                                                       www.cswe.org</a:t>
            </a:r>
            <a:endParaRPr lang="en-US" dirty="0"/>
          </a:p>
        </p:txBody>
      </p:sp>
      <p:sp>
        <p:nvSpPr>
          <p:cNvPr id="7" name="Title 1">
            <a:extLst>
              <a:ext uri="{FF2B5EF4-FFF2-40B4-BE49-F238E27FC236}">
                <a16:creationId xmlns:a16="http://schemas.microsoft.com/office/drawing/2014/main" id="{C583CD25-F5D0-40BA-A54E-C62C4AE62CA2}"/>
              </a:ext>
            </a:extLst>
          </p:cNvPr>
          <p:cNvSpPr>
            <a:spLocks noGrp="1"/>
          </p:cNvSpPr>
          <p:nvPr>
            <p:ph type="title"/>
          </p:nvPr>
        </p:nvSpPr>
        <p:spPr>
          <a:xfrm>
            <a:off x="633046" y="3779375"/>
            <a:ext cx="7028962" cy="1183566"/>
          </a:xfrm>
        </p:spPr>
        <p:txBody>
          <a:bodyPr>
            <a:normAutofit/>
          </a:bodyPr>
          <a:lstStyle/>
          <a:p>
            <a:r>
              <a:rPr lang="en-US" sz="3600" dirty="0"/>
              <a:t>Credits</a:t>
            </a:r>
          </a:p>
        </p:txBody>
      </p:sp>
      <p:sp>
        <p:nvSpPr>
          <p:cNvPr id="8" name="Content Placeholder 2">
            <a:extLst>
              <a:ext uri="{FF2B5EF4-FFF2-40B4-BE49-F238E27FC236}">
                <a16:creationId xmlns:a16="http://schemas.microsoft.com/office/drawing/2014/main" id="{EB9F4A15-FEF0-4005-BEC3-A4A63B7161F7}"/>
              </a:ext>
            </a:extLst>
          </p:cNvPr>
          <p:cNvSpPr txBox="1">
            <a:spLocks/>
          </p:cNvSpPr>
          <p:nvPr/>
        </p:nvSpPr>
        <p:spPr>
          <a:xfrm>
            <a:off x="715300" y="4935013"/>
            <a:ext cx="7304454" cy="1664678"/>
          </a:xfrm>
          <a:prstGeom prst="rect">
            <a:avLst/>
          </a:prstGeom>
        </p:spPr>
        <p:txBody>
          <a:bodyPr vert="horz" lIns="91440" tIns="45720" rIns="91440" bIns="45720" rtlCol="0">
            <a:noAutofit/>
          </a:bodyPr>
          <a:lst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US" sz="2000" dirty="0"/>
              <a:t>Unless otherwise noted, images were created by Audrey Begun for this presentation or retrieved  (and possibly edited) from Creative Commons license on Pixabay.com.</a:t>
            </a:r>
          </a:p>
          <a:p>
            <a:r>
              <a:rPr lang="en-US" sz="1800" dirty="0"/>
              <a:t>Virtual reality image from 123rf, copyright Alexander </a:t>
            </a:r>
            <a:r>
              <a:rPr lang="en-US" sz="1800" dirty="0" err="1"/>
              <a:t>Mosiychuk</a:t>
            </a:r>
            <a:endParaRPr lang="en-US" sz="1800" dirty="0"/>
          </a:p>
        </p:txBody>
      </p:sp>
    </p:spTree>
    <p:extLst>
      <p:ext uri="{BB962C8B-B14F-4D97-AF65-F5344CB8AC3E}">
        <p14:creationId xmlns:p14="http://schemas.microsoft.com/office/powerpoint/2010/main" val="406906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0DC75-E84A-47DB-8615-593C9D5D1574}"/>
              </a:ext>
            </a:extLst>
          </p:cNvPr>
          <p:cNvSpPr>
            <a:spLocks noGrp="1"/>
          </p:cNvSpPr>
          <p:nvPr>
            <p:ph type="ctrTitle"/>
          </p:nvPr>
        </p:nvSpPr>
        <p:spPr/>
        <p:txBody>
          <a:bodyPr/>
          <a:lstStyle/>
          <a:p>
            <a:pPr algn="ctr"/>
            <a:r>
              <a:rPr lang="en-US" dirty="0"/>
              <a:t>Thank you!</a:t>
            </a:r>
          </a:p>
        </p:txBody>
      </p:sp>
    </p:spTree>
    <p:extLst>
      <p:ext uri="{BB962C8B-B14F-4D97-AF65-F5344CB8AC3E}">
        <p14:creationId xmlns:p14="http://schemas.microsoft.com/office/powerpoint/2010/main" val="10168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8</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ACCFD93E-E646-48D7-87AC-3BF5E48BEB0F}"/>
              </a:ext>
            </a:extLst>
          </p:cNvPr>
          <p:cNvSpPr/>
          <p:nvPr/>
        </p:nvSpPr>
        <p:spPr>
          <a:xfrm>
            <a:off x="3046553" y="892666"/>
            <a:ext cx="3050893" cy="2155210"/>
          </a:xfrm>
          <a:prstGeom prst="roundRect">
            <a:avLst/>
          </a:prstGeom>
          <a:solidFill>
            <a:schemeClr val="accent1">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~21.2 million needing treatment</a:t>
            </a:r>
          </a:p>
          <a:p>
            <a:pPr algn="ctr"/>
            <a:r>
              <a:rPr lang="en-US" sz="3200" dirty="0"/>
              <a:t>(7.8%)</a:t>
            </a:r>
          </a:p>
        </p:txBody>
      </p:sp>
      <p:sp>
        <p:nvSpPr>
          <p:cNvPr id="13" name="TextBox 12">
            <a:extLst>
              <a:ext uri="{FF2B5EF4-FFF2-40B4-BE49-F238E27FC236}">
                <a16:creationId xmlns:a16="http://schemas.microsoft.com/office/drawing/2014/main" id="{6246320E-4DCF-4C39-94D5-6116CC2EDE6F}"/>
              </a:ext>
            </a:extLst>
          </p:cNvPr>
          <p:cNvSpPr txBox="1"/>
          <p:nvPr/>
        </p:nvSpPr>
        <p:spPr>
          <a:xfrm>
            <a:off x="498749" y="6315616"/>
            <a:ext cx="1709250" cy="307777"/>
          </a:xfrm>
          <a:prstGeom prst="rect">
            <a:avLst/>
          </a:prstGeom>
          <a:noFill/>
        </p:spPr>
        <p:txBody>
          <a:bodyPr wrap="none" rtlCol="0">
            <a:spAutoFit/>
          </a:bodyPr>
          <a:lstStyle/>
          <a:p>
            <a:r>
              <a:rPr lang="en-US" sz="1400" dirty="0"/>
              <a:t>(see SAMHSA, 2019)</a:t>
            </a:r>
          </a:p>
        </p:txBody>
      </p:sp>
    </p:spTree>
    <p:extLst>
      <p:ext uri="{BB962C8B-B14F-4D97-AF65-F5344CB8AC3E}">
        <p14:creationId xmlns:p14="http://schemas.microsoft.com/office/powerpoint/2010/main" val="338746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ADD15-7781-42A6-B94A-DCC57A394247}"/>
              </a:ext>
            </a:extLst>
          </p:cNvPr>
          <p:cNvSpPr>
            <a:spLocks noGrp="1"/>
          </p:cNvSpPr>
          <p:nvPr>
            <p:ph type="sldNum" sz="quarter" idx="12"/>
          </p:nvPr>
        </p:nvSpPr>
        <p:spPr/>
        <p:txBody>
          <a:bodyPr/>
          <a:lstStyle/>
          <a:p>
            <a:fld id="{9CD8D479-8942-46E8-A226-A4E01F7A105C}" type="slidenum">
              <a:rPr lang="en-US" smtClean="0"/>
              <a:t>9</a:t>
            </a:fld>
            <a:endParaRPr lang="en-US"/>
          </a:p>
        </p:txBody>
      </p:sp>
      <p:sp>
        <p:nvSpPr>
          <p:cNvPr id="5" name="Date Placeholder 4">
            <a:extLst>
              <a:ext uri="{FF2B5EF4-FFF2-40B4-BE49-F238E27FC236}">
                <a16:creationId xmlns:a16="http://schemas.microsoft.com/office/drawing/2014/main" id="{3EDED586-CD39-4055-A991-E062B4010D48}"/>
              </a:ext>
            </a:extLst>
          </p:cNvPr>
          <p:cNvSpPr>
            <a:spLocks noGrp="1"/>
          </p:cNvSpPr>
          <p:nvPr>
            <p:ph type="dt" sz="half" idx="10"/>
          </p:nvPr>
        </p:nvSpPr>
        <p:spPr/>
        <p:txBody>
          <a:bodyPr/>
          <a:lstStyle/>
          <a:p>
            <a:fld id="{8CBC4151-D429-490F-8B6F-CB9E6F3BB766}" type="datetime1">
              <a:rPr lang="en-US" smtClean="0"/>
              <a:t>9/4/2020</a:t>
            </a:fld>
            <a:endParaRPr lang="en-US" dirty="0"/>
          </a:p>
        </p:txBody>
      </p:sp>
      <p:sp>
        <p:nvSpPr>
          <p:cNvPr id="6" name="Footer Placeholder 5">
            <a:extLst>
              <a:ext uri="{FF2B5EF4-FFF2-40B4-BE49-F238E27FC236}">
                <a16:creationId xmlns:a16="http://schemas.microsoft.com/office/drawing/2014/main" id="{801571E6-F786-4664-84E6-76B34A6E3C6D}"/>
              </a:ext>
            </a:extLst>
          </p:cNvPr>
          <p:cNvSpPr>
            <a:spLocks noGrp="1"/>
          </p:cNvSpPr>
          <p:nvPr>
            <p:ph type="ftr" sz="quarter" idx="11"/>
          </p:nvPr>
        </p:nvSpPr>
        <p:spPr/>
        <p:txBody>
          <a:bodyPr/>
          <a:lstStyle/>
          <a:p>
            <a:r>
              <a:rPr lang="en-US"/>
              <a:t>Council on Social Work Education                                                                                                                                                                                                                       www.cswe.org</a:t>
            </a:r>
            <a:endParaRPr lang="en-US" dirty="0"/>
          </a:p>
        </p:txBody>
      </p:sp>
      <p:sp>
        <p:nvSpPr>
          <p:cNvPr id="7" name="Rectangle: Rounded Corners 6">
            <a:extLst>
              <a:ext uri="{FF2B5EF4-FFF2-40B4-BE49-F238E27FC236}">
                <a16:creationId xmlns:a16="http://schemas.microsoft.com/office/drawing/2014/main" id="{ACCFD93E-E646-48D7-87AC-3BF5E48BEB0F}"/>
              </a:ext>
            </a:extLst>
          </p:cNvPr>
          <p:cNvSpPr/>
          <p:nvPr/>
        </p:nvSpPr>
        <p:spPr>
          <a:xfrm>
            <a:off x="3046553" y="892666"/>
            <a:ext cx="3050893" cy="2155210"/>
          </a:xfrm>
          <a:prstGeom prst="roundRect">
            <a:avLst/>
          </a:prstGeom>
          <a:solidFill>
            <a:schemeClr val="accent1">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~21.2 million needing treatment</a:t>
            </a:r>
          </a:p>
          <a:p>
            <a:pPr algn="ctr"/>
            <a:r>
              <a:rPr lang="en-US" sz="3200" dirty="0"/>
              <a:t>(7.8%)</a:t>
            </a:r>
          </a:p>
        </p:txBody>
      </p:sp>
      <p:sp>
        <p:nvSpPr>
          <p:cNvPr id="10" name="Isosceles Triangle 9">
            <a:extLst>
              <a:ext uri="{FF2B5EF4-FFF2-40B4-BE49-F238E27FC236}">
                <a16:creationId xmlns:a16="http://schemas.microsoft.com/office/drawing/2014/main" id="{07AE72B0-B96A-4CF0-9041-DD68D7225248}"/>
              </a:ext>
            </a:extLst>
          </p:cNvPr>
          <p:cNvSpPr/>
          <p:nvPr/>
        </p:nvSpPr>
        <p:spPr>
          <a:xfrm>
            <a:off x="153901" y="2687365"/>
            <a:ext cx="3884218" cy="2416832"/>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million (3.8%) adolescents</a:t>
            </a:r>
          </a:p>
        </p:txBody>
      </p:sp>
      <p:sp>
        <p:nvSpPr>
          <p:cNvPr id="13" name="TextBox 12">
            <a:extLst>
              <a:ext uri="{FF2B5EF4-FFF2-40B4-BE49-F238E27FC236}">
                <a16:creationId xmlns:a16="http://schemas.microsoft.com/office/drawing/2014/main" id="{6246320E-4DCF-4C39-94D5-6116CC2EDE6F}"/>
              </a:ext>
            </a:extLst>
          </p:cNvPr>
          <p:cNvSpPr txBox="1"/>
          <p:nvPr/>
        </p:nvSpPr>
        <p:spPr>
          <a:xfrm>
            <a:off x="498749" y="6315616"/>
            <a:ext cx="1709250" cy="307777"/>
          </a:xfrm>
          <a:prstGeom prst="rect">
            <a:avLst/>
          </a:prstGeom>
          <a:noFill/>
        </p:spPr>
        <p:txBody>
          <a:bodyPr wrap="none" rtlCol="0">
            <a:spAutoFit/>
          </a:bodyPr>
          <a:lstStyle/>
          <a:p>
            <a:r>
              <a:rPr lang="en-US" sz="1400" dirty="0"/>
              <a:t>(see SAMHSA, 2019)</a:t>
            </a:r>
          </a:p>
        </p:txBody>
      </p:sp>
    </p:spTree>
    <p:extLst>
      <p:ext uri="{BB962C8B-B14F-4D97-AF65-F5344CB8AC3E}">
        <p14:creationId xmlns:p14="http://schemas.microsoft.com/office/powerpoint/2010/main" val="26221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21141</Words>
  <Application>Microsoft Office PowerPoint</Application>
  <PresentationFormat>On-screen Show (4:3)</PresentationFormat>
  <Paragraphs>1018</Paragraphs>
  <Slides>74</Slides>
  <Notes>74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74</vt:i4>
      </vt:variant>
    </vt:vector>
  </HeadingPairs>
  <TitlesOfParts>
    <vt:vector size="82" baseType="lpstr">
      <vt:lpstr>Arial</vt:lpstr>
      <vt:lpstr>ArialMT</vt:lpstr>
      <vt:lpstr>Corbel</vt:lpstr>
      <vt:lpstr>Ink Free</vt:lpstr>
      <vt:lpstr>Lato</vt:lpstr>
      <vt:lpstr>Modern Love</vt:lpstr>
      <vt:lpstr>Wingdings</vt:lpstr>
      <vt:lpstr>Ecology 16x9</vt:lpstr>
      <vt:lpstr>Technology Based Strategies for Addressing Substance Misuse</vt:lpstr>
      <vt:lpstr>Acknowledgements</vt:lpstr>
      <vt:lpstr>Acknowledgements</vt:lpstr>
      <vt:lpstr>This Presentation Is NOT About:</vt:lpstr>
      <vt:lpstr>Also NOT About:</vt:lpstr>
      <vt:lpstr>It IS About:</vt:lpstr>
      <vt:lpstr>“The use of electronic media and information technologies in behavioral health treatment, recovery support, and prevention programs is rapidly gaining acceptance” (SAMHSA, 2015, p. 3)</vt:lpstr>
      <vt:lpstr>PowerPoint Presentation</vt:lpstr>
      <vt:lpstr>PowerPoint Presentation</vt:lpstr>
      <vt:lpstr>PowerPoint Presentation</vt:lpstr>
      <vt:lpstr>PowerPoint Presentation</vt:lpstr>
      <vt:lpstr>PowerPoint Presentation</vt:lpstr>
      <vt:lpstr>PowerPoint Presentation</vt:lpstr>
      <vt:lpstr>Defining Our Terms</vt:lpstr>
      <vt:lpstr>Digital Divide</vt:lpstr>
      <vt:lpstr>PowerPoint Presentation</vt:lpstr>
      <vt:lpstr>PowerPoint Presentation</vt:lpstr>
      <vt:lpstr>Access To Care</vt:lpstr>
      <vt:lpstr>Access To Care</vt:lpstr>
      <vt:lpstr>Access To Care</vt:lpstr>
      <vt:lpstr>Access To Care</vt:lpstr>
      <vt:lpstr>Access To Care</vt:lpstr>
      <vt:lpstr>Access To Care</vt:lpstr>
      <vt:lpstr>Access To Care</vt:lpstr>
      <vt:lpstr>Administrative Tools</vt:lpstr>
      <vt:lpstr>Communication (asynchronous)</vt:lpstr>
      <vt:lpstr>Communication (synchronous)  </vt:lpstr>
      <vt:lpstr>Telehealth Considerations</vt:lpstr>
      <vt:lpstr>Psychoeducational Resources</vt:lpstr>
      <vt:lpstr>Real-time Data &amp; Tracking</vt:lpstr>
      <vt:lpstr>AI, Robotics, Gaming, VR/AR</vt:lpstr>
      <vt:lpstr>Social Work in Behavioral Health</vt:lpstr>
      <vt:lpstr>Prevention</vt:lpstr>
      <vt:lpstr>PowerPoint Presentation</vt:lpstr>
      <vt:lpstr>PowerPoint Presentation</vt:lpstr>
      <vt:lpstr>Prevention Effectiveness</vt:lpstr>
      <vt:lpstr>Screening &amp; Brief Intervention</vt:lpstr>
      <vt:lpstr>Screening &amp; Brief Intervention</vt:lpstr>
      <vt:lpstr>Screening</vt:lpstr>
      <vt:lpstr>Assessment/Diagnosis</vt:lpstr>
      <vt:lpstr>Treatment Planning &amp; Referral</vt:lpstr>
      <vt:lpstr>PowerPoint Presentation</vt:lpstr>
      <vt:lpstr>PowerPoint Presentation</vt:lpstr>
      <vt:lpstr>PowerPoint Presentation</vt:lpstr>
      <vt:lpstr>PowerPoint Presentation</vt:lpstr>
      <vt:lpstr>PowerPoint Presentation</vt:lpstr>
      <vt:lpstr>PowerPoint Presentation</vt:lpstr>
      <vt:lpstr>Treatment Planning &amp; Referral</vt:lpstr>
      <vt:lpstr>COMMERCIAL RESOURCES</vt:lpstr>
      <vt:lpstr>Delivering Treatment Interventions</vt:lpstr>
      <vt:lpstr>Technology Assisted Care (TAC) for Substance Use Disorders</vt:lpstr>
      <vt:lpstr>Technology &amp; Treatment</vt:lpstr>
      <vt:lpstr>Recovery Support</vt:lpstr>
      <vt:lpstr>Supportive Text Messaging Examples</vt:lpstr>
      <vt:lpstr>PowerPoint Presentation</vt:lpstr>
      <vt:lpstr>Why Mobile Recovery Support Apps?</vt:lpstr>
      <vt:lpstr>Smartphone Recovery Apps</vt:lpstr>
      <vt:lpstr>Sober Social Living &amp; Wellness</vt:lpstr>
      <vt:lpstr>Sober Social Living &amp; Wellness</vt:lpstr>
      <vt:lpstr>Evaluating Practice</vt:lpstr>
      <vt:lpstr>Considerations &amp; Concerns</vt:lpstr>
      <vt:lpstr>Addressing the Digital Divide</vt:lpstr>
      <vt:lpstr>Summary</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Based Strategies for Addressing Substance Misuse</dc:title>
  <dc:creator>Audrey Begun</dc:creator>
  <cp:lastModifiedBy>Audrey Begun</cp:lastModifiedBy>
  <cp:revision>43</cp:revision>
  <dcterms:created xsi:type="dcterms:W3CDTF">2020-09-01T12:17:29Z</dcterms:created>
  <dcterms:modified xsi:type="dcterms:W3CDTF">2020-09-04T13:56:57Z</dcterms:modified>
</cp:coreProperties>
</file>