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2" r:id="rId7"/>
    <p:sldId id="263" r:id="rId8"/>
    <p:sldId id="264" r:id="rId9"/>
    <p:sldId id="265" r:id="rId10"/>
    <p:sldId id="273" r:id="rId11"/>
    <p:sldId id="277" r:id="rId12"/>
    <p:sldId id="274" r:id="rId13"/>
    <p:sldId id="275" r:id="rId14"/>
    <p:sldId id="276" r:id="rId15"/>
    <p:sldId id="270" r:id="rId16"/>
    <p:sldId id="267" r:id="rId17"/>
  </p:sldIdLst>
  <p:sldSz cx="9144000" cy="6858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429" autoAdjust="0"/>
  </p:normalViewPr>
  <p:slideViewPr>
    <p:cSldViewPr>
      <p:cViewPr>
        <p:scale>
          <a:sx n="60" d="100"/>
          <a:sy n="60" d="100"/>
        </p:scale>
        <p:origin x="-1613" y="-1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1440" tIns="45720" rIns="91440" bIns="45720" rtlCol="0"/>
          <a:lstStyle>
            <a:lvl1pPr algn="r">
              <a:defRPr sz="1200"/>
            </a:lvl1pPr>
          </a:lstStyle>
          <a:p>
            <a:fld id="{95211017-67C6-48EB-9982-0D59F4CCB6F8}" type="datetimeFigureOut">
              <a:rPr lang="en-US" smtClean="0"/>
              <a:pPr/>
              <a:t>11/6/2014</a:t>
            </a:fld>
            <a:endParaRPr lang="en-US"/>
          </a:p>
        </p:txBody>
      </p:sp>
      <p:sp>
        <p:nvSpPr>
          <p:cNvPr id="4" name="Slide Image Placeholder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1883"/>
            <a:ext cx="3066733"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3"/>
            <a:ext cx="3066733" cy="453866"/>
          </a:xfrm>
          <a:prstGeom prst="rect">
            <a:avLst/>
          </a:prstGeom>
        </p:spPr>
        <p:txBody>
          <a:bodyPr vert="horz" lIns="91440" tIns="45720" rIns="91440" bIns="45720" rtlCol="0" anchor="b"/>
          <a:lstStyle>
            <a:lvl1pPr algn="r">
              <a:defRPr sz="1200"/>
            </a:lvl1pPr>
          </a:lstStyle>
          <a:p>
            <a:fld id="{C1923F57-EB35-4494-8B80-68B3A8F593E4}" type="slidenum">
              <a:rPr lang="en-US" smtClean="0"/>
              <a:pPr/>
              <a:t>‹#›</a:t>
            </a:fld>
            <a:endParaRPr lang="en-US"/>
          </a:p>
        </p:txBody>
      </p:sp>
    </p:spTree>
    <p:extLst>
      <p:ext uri="{BB962C8B-B14F-4D97-AF65-F5344CB8AC3E}">
        <p14:creationId xmlns:p14="http://schemas.microsoft.com/office/powerpoint/2010/main" val="3106616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923F57-EB35-4494-8B80-68B3A8F593E4}" type="slidenum">
              <a:rPr lang="en-US" smtClean="0"/>
              <a:pPr/>
              <a:t>1</a:t>
            </a:fld>
            <a:endParaRPr lang="en-US"/>
          </a:p>
        </p:txBody>
      </p:sp>
    </p:spTree>
    <p:extLst>
      <p:ext uri="{BB962C8B-B14F-4D97-AF65-F5344CB8AC3E}">
        <p14:creationId xmlns:p14="http://schemas.microsoft.com/office/powerpoint/2010/main" val="41352389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CSWE engages in many activities regarding social work and social work education, including governmental lobbying on behalf of social work, but the lack of data on the social work profession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makes it difficult to lobby for the profession. Without evidence, specifically in the form of quantitative data, it is difficult for lobbying and requests for recognition to be taken seriously</a:t>
            </a:r>
            <a:r>
              <a:rPr lang="en-US" sz="1200" kern="1200" baseline="0" dirty="0" smtClean="0">
                <a:solidFill>
                  <a:schemeClr val="tx1"/>
                </a:solidFill>
                <a:effectLst/>
                <a:latin typeface="+mn-lt"/>
                <a:ea typeface="+mn-ea"/>
                <a:cs typeface="+mn-cs"/>
              </a:rPr>
              <a:t> and be effective.</a:t>
            </a:r>
          </a:p>
          <a:p>
            <a:endParaRPr lang="en-US" dirty="0" smtClean="0"/>
          </a:p>
          <a:p>
            <a:r>
              <a:rPr lang="en-US" sz="1200" kern="1200" dirty="0" smtClean="0">
                <a:solidFill>
                  <a:schemeClr val="tx1"/>
                </a:solidFill>
                <a:effectLst/>
                <a:latin typeface="+mn-lt"/>
                <a:ea typeface="+mn-ea"/>
                <a:cs typeface="+mn-cs"/>
              </a:rPr>
              <a:t>Additional background information is that in previous surveys CSWE would request deans to fill out forms on individual faculty members, which resulted in a lower response rate and less information on individual faculty. When CSWE moved in fall 2010 to only asking deans for aggregate faculty information, rather than information on individual faculty, the survey response rate increased markedly, but there was still a lack of in depth information on individual faculty. </a:t>
            </a:r>
            <a:endParaRPr lang="en-US" dirty="0"/>
          </a:p>
        </p:txBody>
      </p:sp>
      <p:sp>
        <p:nvSpPr>
          <p:cNvPr id="4" name="Slide Number Placeholder 3"/>
          <p:cNvSpPr>
            <a:spLocks noGrp="1"/>
          </p:cNvSpPr>
          <p:nvPr>
            <p:ph type="sldNum" sz="quarter" idx="10"/>
          </p:nvPr>
        </p:nvSpPr>
        <p:spPr/>
        <p:txBody>
          <a:bodyPr/>
          <a:lstStyle/>
          <a:p>
            <a:fld id="{44817AC1-0C40-4AA0-9DF9-CBADD105C720}" type="slidenum">
              <a:rPr lang="en-US" smtClean="0"/>
              <a:pPr/>
              <a:t>10</a:t>
            </a:fld>
            <a:endParaRPr lang="en-US"/>
          </a:p>
        </p:txBody>
      </p:sp>
    </p:spTree>
    <p:extLst>
      <p:ext uri="{BB962C8B-B14F-4D97-AF65-F5344CB8AC3E}">
        <p14:creationId xmlns:p14="http://schemas.microsoft.com/office/powerpoint/2010/main" val="8345894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CSWE engages in many activities regarding social work and social work education, including governmental lobbying on behalf of social work, but the lack of data on the social work profession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makes it difficult to lobby for the profession. Without evidence, specifically in the form of quantitative data, it is difficult for lobbying and requests for recognition to be taken seriously</a:t>
            </a:r>
            <a:r>
              <a:rPr lang="en-US" sz="1200" kern="1200" baseline="0" dirty="0" smtClean="0">
                <a:solidFill>
                  <a:schemeClr val="tx1"/>
                </a:solidFill>
                <a:effectLst/>
                <a:latin typeface="+mn-lt"/>
                <a:ea typeface="+mn-ea"/>
                <a:cs typeface="+mn-cs"/>
              </a:rPr>
              <a:t> and be effective.</a:t>
            </a:r>
          </a:p>
          <a:p>
            <a:endParaRPr lang="en-US" dirty="0" smtClean="0"/>
          </a:p>
          <a:p>
            <a:r>
              <a:rPr lang="en-US" sz="1200" kern="1200" dirty="0" smtClean="0">
                <a:solidFill>
                  <a:schemeClr val="tx1"/>
                </a:solidFill>
                <a:effectLst/>
                <a:latin typeface="+mn-lt"/>
                <a:ea typeface="+mn-ea"/>
                <a:cs typeface="+mn-cs"/>
              </a:rPr>
              <a:t>Additional background information is that in previous surveys CSWE would request deans to fill out forms on individual faculty members, which resulted in a lower response rate and less information on individual faculty. When CSWE moved in fall 2010 to only asking deans for aggregate faculty information, rather than information on individual faculty, the survey response rate increased markedly, but there was still a lack of in depth information on individual faculty. </a:t>
            </a:r>
            <a:endParaRPr lang="en-US" dirty="0"/>
          </a:p>
        </p:txBody>
      </p:sp>
      <p:sp>
        <p:nvSpPr>
          <p:cNvPr id="4" name="Slide Number Placeholder 3"/>
          <p:cNvSpPr>
            <a:spLocks noGrp="1"/>
          </p:cNvSpPr>
          <p:nvPr>
            <p:ph type="sldNum" sz="quarter" idx="10"/>
          </p:nvPr>
        </p:nvSpPr>
        <p:spPr/>
        <p:txBody>
          <a:bodyPr/>
          <a:lstStyle/>
          <a:p>
            <a:fld id="{44817AC1-0C40-4AA0-9DF9-CBADD105C720}" type="slidenum">
              <a:rPr lang="en-US" smtClean="0"/>
              <a:pPr/>
              <a:t>11</a:t>
            </a:fld>
            <a:endParaRPr lang="en-US"/>
          </a:p>
        </p:txBody>
      </p:sp>
    </p:spTree>
    <p:extLst>
      <p:ext uri="{BB962C8B-B14F-4D97-AF65-F5344CB8AC3E}">
        <p14:creationId xmlns:p14="http://schemas.microsoft.com/office/powerpoint/2010/main" val="834589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Information on</a:t>
            </a:r>
            <a:r>
              <a:rPr lang="en-US" baseline="0" dirty="0" smtClean="0"/>
              <a:t> retirement plans also likely to be helpful for identifying possible position opening for doctoral students coming through the pipeline.</a:t>
            </a:r>
          </a:p>
          <a:p>
            <a:endParaRPr lang="en-US" baseline="0" dirty="0" smtClean="0"/>
          </a:p>
          <a:p>
            <a:r>
              <a:rPr lang="en-US" baseline="0" dirty="0" smtClean="0"/>
              <a:t>First two objectives from CSWE-Jessica, last from us as a class, reflective of our own interests and articles we found.  </a:t>
            </a:r>
            <a:endParaRPr lang="en-US" dirty="0"/>
          </a:p>
        </p:txBody>
      </p:sp>
      <p:sp>
        <p:nvSpPr>
          <p:cNvPr id="4" name="Slide Number Placeholder 3"/>
          <p:cNvSpPr>
            <a:spLocks noGrp="1"/>
          </p:cNvSpPr>
          <p:nvPr>
            <p:ph type="sldNum" sz="quarter" idx="10"/>
          </p:nvPr>
        </p:nvSpPr>
        <p:spPr/>
        <p:txBody>
          <a:bodyPr/>
          <a:lstStyle/>
          <a:p>
            <a:fld id="{44817AC1-0C40-4AA0-9DF9-CBADD105C720}" type="slidenum">
              <a:rPr lang="en-US" smtClean="0"/>
              <a:pPr/>
              <a:t>12</a:t>
            </a:fld>
            <a:endParaRPr lang="en-US"/>
          </a:p>
        </p:txBody>
      </p:sp>
    </p:spTree>
    <p:extLst>
      <p:ext uri="{BB962C8B-B14F-4D97-AF65-F5344CB8AC3E}">
        <p14:creationId xmlns:p14="http://schemas.microsoft.com/office/powerpoint/2010/main" val="21517865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programs will provide our research team with information on 1) the dates that the email invitations were sent and 2) the number of persons to whom the survey was distributed. </a:t>
            </a:r>
          </a:p>
          <a:p>
            <a:endParaRPr lang="en-US" dirty="0"/>
          </a:p>
        </p:txBody>
      </p:sp>
      <p:sp>
        <p:nvSpPr>
          <p:cNvPr id="4" name="Slide Number Placeholder 3"/>
          <p:cNvSpPr>
            <a:spLocks noGrp="1"/>
          </p:cNvSpPr>
          <p:nvPr>
            <p:ph type="sldNum" sz="quarter" idx="10"/>
          </p:nvPr>
        </p:nvSpPr>
        <p:spPr/>
        <p:txBody>
          <a:bodyPr/>
          <a:lstStyle/>
          <a:p>
            <a:fld id="{C1923F57-EB35-4494-8B80-68B3A8F593E4}" type="slidenum">
              <a:rPr lang="en-US" smtClean="0"/>
              <a:pPr/>
              <a:t>13</a:t>
            </a:fld>
            <a:endParaRPr lang="en-US"/>
          </a:p>
        </p:txBody>
      </p:sp>
    </p:spTree>
    <p:extLst>
      <p:ext uri="{BB962C8B-B14F-4D97-AF65-F5344CB8AC3E}">
        <p14:creationId xmlns:p14="http://schemas.microsoft.com/office/powerpoint/2010/main" val="3228145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2003 National Survey of Nursing Students and 2002 National Survey of Registered Nurses.</a:t>
            </a:r>
          </a:p>
          <a:p>
            <a:r>
              <a:rPr lang="en-US" dirty="0" smtClean="0"/>
              <a:t>Taylor, M.A., &amp; Shore, L.M. (1995). Predictors of planned retirement age: An application of </a:t>
            </a:r>
            <a:r>
              <a:rPr lang="en-US" dirty="0" err="1" smtClean="0"/>
              <a:t>Beehr's</a:t>
            </a:r>
            <a:r>
              <a:rPr lang="en-US" dirty="0" smtClean="0"/>
              <a:t> model. </a:t>
            </a:r>
            <a:r>
              <a:rPr lang="en-US" i="1" dirty="0" smtClean="0"/>
              <a:t>Psychology and Aging, 10</a:t>
            </a:r>
            <a:r>
              <a:rPr lang="en-US" dirty="0" smtClean="0"/>
              <a:t>(1), 76-83.</a:t>
            </a:r>
          </a:p>
          <a:p>
            <a:r>
              <a:rPr lang="en-US" dirty="0" smtClean="0"/>
              <a:t> </a:t>
            </a:r>
            <a:r>
              <a:rPr lang="en-US" dirty="0" err="1" smtClean="0"/>
              <a:t>Coplen</a:t>
            </a:r>
            <a:r>
              <a:rPr lang="en-US" dirty="0" smtClean="0"/>
              <a:t>, A.E., </a:t>
            </a:r>
            <a:r>
              <a:rPr lang="en-US" dirty="0" err="1" smtClean="0"/>
              <a:t>Klausner</a:t>
            </a:r>
            <a:r>
              <a:rPr lang="en-US" dirty="0" smtClean="0"/>
              <a:t>, C.P.,  &amp;</a:t>
            </a:r>
            <a:r>
              <a:rPr lang="en-US" dirty="0" err="1" smtClean="0"/>
              <a:t>Taichman</a:t>
            </a:r>
            <a:r>
              <a:rPr lang="en-US" dirty="0" smtClean="0"/>
              <a:t>, L.S. (2011). Status of current dental hygiene faculty and perceptions of important qualifications for future faculty. </a:t>
            </a:r>
            <a:r>
              <a:rPr lang="en-US" i="1" dirty="0" smtClean="0"/>
              <a:t>The Journal of Dental Hygiene, 85</a:t>
            </a:r>
            <a:r>
              <a:rPr lang="en-US" dirty="0" smtClean="0"/>
              <a:t>(1), 57-66.</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801D6BCE-3F31-7041-89AE-1E830A9C0E64}" type="slidenum">
              <a:rPr lang="en-US" smtClean="0"/>
              <a:pPr/>
              <a:t>14</a:t>
            </a:fld>
            <a:endParaRPr lang="en-US"/>
          </a:p>
        </p:txBody>
      </p:sp>
    </p:spTree>
    <p:extLst>
      <p:ext uri="{BB962C8B-B14F-4D97-AF65-F5344CB8AC3E}">
        <p14:creationId xmlns:p14="http://schemas.microsoft.com/office/powerpoint/2010/main" val="2236748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923F57-EB35-4494-8B80-68B3A8F593E4}" type="slidenum">
              <a:rPr lang="en-US" smtClean="0"/>
              <a:pPr/>
              <a:t>15</a:t>
            </a:fld>
            <a:endParaRPr lang="en-US"/>
          </a:p>
        </p:txBody>
      </p:sp>
    </p:spTree>
    <p:extLst>
      <p:ext uri="{BB962C8B-B14F-4D97-AF65-F5344CB8AC3E}">
        <p14:creationId xmlns:p14="http://schemas.microsoft.com/office/powerpoint/2010/main" val="1790639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Need to put in contact information - </a:t>
            </a:r>
            <a:endParaRPr lang="en-US" dirty="0"/>
          </a:p>
        </p:txBody>
      </p:sp>
      <p:sp>
        <p:nvSpPr>
          <p:cNvPr id="4" name="Slide Number Placeholder 3"/>
          <p:cNvSpPr>
            <a:spLocks noGrp="1"/>
          </p:cNvSpPr>
          <p:nvPr>
            <p:ph type="sldNum" sz="quarter" idx="10"/>
          </p:nvPr>
        </p:nvSpPr>
        <p:spPr/>
        <p:txBody>
          <a:bodyPr/>
          <a:lstStyle/>
          <a:p>
            <a:fld id="{C1923F57-EB35-4494-8B80-68B3A8F593E4}"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1" kern="1200" dirty="0" smtClean="0">
                <a:solidFill>
                  <a:schemeClr val="tx1"/>
                </a:solidFill>
                <a:latin typeface="+mn-lt"/>
                <a:ea typeface="+mn-ea"/>
                <a:cs typeface="+mn-cs"/>
              </a:rPr>
              <a:t>Connect -Commission on Research Session for - CSWE </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Title: The Commission on Research: Connecting Scholarship and Ethics</a:t>
            </a:r>
          </a:p>
          <a:p>
            <a:r>
              <a:rPr lang="en-US" sz="1200" kern="1200" dirty="0" smtClean="0">
                <a:solidFill>
                  <a:schemeClr val="tx1"/>
                </a:solidFill>
                <a:latin typeface="+mn-lt"/>
                <a:ea typeface="+mn-ea"/>
                <a:cs typeface="+mn-cs"/>
              </a:rPr>
              <a:t>Overview: </a:t>
            </a:r>
          </a:p>
          <a:p>
            <a:r>
              <a:rPr lang="en-US" sz="1200" kern="1200" dirty="0" smtClean="0">
                <a:solidFill>
                  <a:schemeClr val="tx1"/>
                </a:solidFill>
                <a:latin typeface="+mn-lt"/>
                <a:ea typeface="+mn-ea"/>
                <a:cs typeface="+mn-cs"/>
              </a:rPr>
              <a:t>This session will highlight the mission of the Commission on Research and its goals for the next 5 years. It will then focus on two specific topics, the upcoming faculty scholarship/expertise survey and responsible conduct of research involving community partnership and collaboration. Participant discussion is encouraged. </a:t>
            </a:r>
          </a:p>
          <a:p>
            <a:r>
              <a:rPr lang="en-US" sz="1200" kern="1200" dirty="0" smtClean="0">
                <a:solidFill>
                  <a:schemeClr val="tx1"/>
                </a:solidFill>
                <a:latin typeface="+mn-lt"/>
                <a:ea typeface="+mn-ea"/>
                <a:cs typeface="+mn-cs"/>
              </a:rPr>
              <a:t>Proposal Text: </a:t>
            </a:r>
          </a:p>
          <a:p>
            <a:r>
              <a:rPr lang="en-US" sz="1200" kern="1200" dirty="0" smtClean="0">
                <a:solidFill>
                  <a:schemeClr val="tx1"/>
                </a:solidFill>
                <a:latin typeface="+mn-lt"/>
                <a:ea typeface="+mn-ea"/>
                <a:cs typeface="+mn-cs"/>
              </a:rPr>
              <a:t>	The Commission on Research was established to provide leadership for policy related to social work education research for CSWE constituents. After a welcome by Co-Chairs Dr. Iris Carlton-</a:t>
            </a:r>
            <a:r>
              <a:rPr lang="en-US" sz="1200" kern="1200" dirty="0" err="1" smtClean="0">
                <a:solidFill>
                  <a:schemeClr val="tx1"/>
                </a:solidFill>
                <a:latin typeface="+mn-lt"/>
                <a:ea typeface="+mn-ea"/>
                <a:cs typeface="+mn-cs"/>
              </a:rPr>
              <a:t>LaNey</a:t>
            </a:r>
            <a:r>
              <a:rPr lang="en-US" sz="1200" kern="1200" dirty="0" smtClean="0">
                <a:solidFill>
                  <a:schemeClr val="tx1"/>
                </a:solidFill>
                <a:latin typeface="+mn-lt"/>
                <a:ea typeface="+mn-ea"/>
                <a:cs typeface="+mn-cs"/>
              </a:rPr>
              <a:t> and Dr. Pamela </a:t>
            </a:r>
            <a:r>
              <a:rPr lang="en-US" sz="1200" kern="1200" dirty="0" err="1" smtClean="0">
                <a:solidFill>
                  <a:schemeClr val="tx1"/>
                </a:solidFill>
                <a:latin typeface="+mn-lt"/>
                <a:ea typeface="+mn-ea"/>
                <a:cs typeface="+mn-cs"/>
              </a:rPr>
              <a:t>Twiss</a:t>
            </a:r>
            <a:r>
              <a:rPr lang="en-US" sz="1200" kern="1200" dirty="0" smtClean="0">
                <a:solidFill>
                  <a:schemeClr val="tx1"/>
                </a:solidFill>
                <a:latin typeface="+mn-lt"/>
                <a:ea typeface="+mn-ea"/>
                <a:cs typeface="+mn-cs"/>
              </a:rPr>
              <a:t>, this panel session will provide a brief overview of the mission of the Commission and then highlight several emerging projects where participant input is desired. </a:t>
            </a:r>
          </a:p>
          <a:p>
            <a:r>
              <a:rPr lang="en-US" sz="1200" kern="1200" dirty="0" smtClean="0">
                <a:solidFill>
                  <a:schemeClr val="tx1"/>
                </a:solidFill>
                <a:latin typeface="+mn-lt"/>
                <a:ea typeface="+mn-ea"/>
                <a:cs typeface="+mn-cs"/>
              </a:rPr>
              <a:t>	First will be an overview of existing research resources located on the CSWE website that includes the National Statement on Research Integrity in Social Work which will be presented by Dr. Anne S. Robertson. Under the responsible conduct of research section, the human subjects and communities, and the collaborative science topics will be discussed in greater detail. Recent discussions at CSWE have suggested that social work professionals have faced growing difficulty with conducting research in partnership with communities and in collaboration with other professionals. Within the Commission, concerns have also been raised regarding the ethics of authorship and the ethical attribution of credit within and outside academic institutions and professional conferences.  Connections to literature (e.g. </a:t>
            </a:r>
            <a:r>
              <a:rPr lang="en-US" sz="1200" kern="1200" dirty="0" err="1" smtClean="0">
                <a:solidFill>
                  <a:schemeClr val="tx1"/>
                </a:solidFill>
                <a:latin typeface="+mn-lt"/>
                <a:ea typeface="+mn-ea"/>
                <a:cs typeface="+mn-cs"/>
              </a:rPr>
              <a:t>Charmaz</a:t>
            </a:r>
            <a:r>
              <a:rPr lang="en-US" sz="1200" kern="1200" dirty="0" smtClean="0">
                <a:solidFill>
                  <a:schemeClr val="tx1"/>
                </a:solidFill>
                <a:latin typeface="+mn-lt"/>
                <a:ea typeface="+mn-ea"/>
                <a:cs typeface="+mn-cs"/>
              </a:rPr>
              <a:t>, 2005; </a:t>
            </a:r>
            <a:r>
              <a:rPr lang="en-US" sz="1200" kern="1200" dirty="0" err="1" smtClean="0">
                <a:solidFill>
                  <a:schemeClr val="tx1"/>
                </a:solidFill>
                <a:latin typeface="+mn-lt"/>
                <a:ea typeface="+mn-ea"/>
                <a:cs typeface="+mn-cs"/>
              </a:rPr>
              <a:t>Mertens</a:t>
            </a:r>
            <a:r>
              <a:rPr lang="en-US" sz="1200" kern="1200" dirty="0" smtClean="0">
                <a:solidFill>
                  <a:schemeClr val="tx1"/>
                </a:solidFill>
                <a:latin typeface="+mn-lt"/>
                <a:ea typeface="+mn-ea"/>
                <a:cs typeface="+mn-cs"/>
              </a:rPr>
              <a:t>, 2009; Guest &amp; </a:t>
            </a:r>
            <a:r>
              <a:rPr lang="en-US" sz="1200" kern="1200" dirty="0" err="1" smtClean="0">
                <a:solidFill>
                  <a:schemeClr val="tx1"/>
                </a:solidFill>
                <a:latin typeface="+mn-lt"/>
                <a:ea typeface="+mn-ea"/>
                <a:cs typeface="+mn-cs"/>
              </a:rPr>
              <a:t>MacQueen</a:t>
            </a:r>
            <a:r>
              <a:rPr lang="en-US" sz="1200" kern="1200" dirty="0" smtClean="0">
                <a:solidFill>
                  <a:schemeClr val="tx1"/>
                </a:solidFill>
                <a:latin typeface="+mn-lt"/>
                <a:ea typeface="+mn-ea"/>
                <a:cs typeface="+mn-cs"/>
              </a:rPr>
              <a:t>, 2008; Warren &amp; </a:t>
            </a:r>
            <a:r>
              <a:rPr lang="en-US" sz="1200" kern="1200" dirty="0" err="1" smtClean="0">
                <a:solidFill>
                  <a:schemeClr val="tx1"/>
                </a:solidFill>
                <a:latin typeface="+mn-lt"/>
                <a:ea typeface="+mn-ea"/>
                <a:cs typeface="+mn-cs"/>
              </a:rPr>
              <a:t>Mapp</a:t>
            </a:r>
            <a:r>
              <a:rPr lang="en-US" sz="1200" kern="1200" dirty="0" smtClean="0">
                <a:solidFill>
                  <a:schemeClr val="tx1"/>
                </a:solidFill>
                <a:latin typeface="+mn-lt"/>
                <a:ea typeface="+mn-ea"/>
                <a:cs typeface="+mn-cs"/>
              </a:rPr>
              <a:t>, 2011) will be provided to ground the presentation and discussion facilitated during the 2</a:t>
            </a:r>
            <a:r>
              <a:rPr lang="en-US" sz="1200" kern="1200" baseline="30000" dirty="0" smtClean="0">
                <a:solidFill>
                  <a:schemeClr val="tx1"/>
                </a:solidFill>
                <a:latin typeface="+mn-lt"/>
                <a:ea typeface="+mn-ea"/>
                <a:cs typeface="+mn-cs"/>
              </a:rPr>
              <a:t>nd</a:t>
            </a:r>
            <a:r>
              <a:rPr lang="en-US" sz="1200" kern="1200" dirty="0" smtClean="0">
                <a:solidFill>
                  <a:schemeClr val="tx1"/>
                </a:solidFill>
                <a:latin typeface="+mn-lt"/>
                <a:ea typeface="+mn-ea"/>
                <a:cs typeface="+mn-cs"/>
              </a:rPr>
              <a:t> half of the session. </a:t>
            </a:r>
          </a:p>
          <a:p>
            <a:r>
              <a:rPr lang="en-US" sz="1200" kern="1200" dirty="0" smtClean="0">
                <a:solidFill>
                  <a:schemeClr val="tx1"/>
                </a:solidFill>
                <a:latin typeface="+mn-lt"/>
                <a:ea typeface="+mn-ea"/>
                <a:cs typeface="+mn-cs"/>
              </a:rPr>
              <a:t>Second will be an overview of pilot faculty survey presented by Dr. Peter </a:t>
            </a:r>
            <a:r>
              <a:rPr lang="en-US" sz="1200" kern="1200" dirty="0" err="1" smtClean="0">
                <a:solidFill>
                  <a:schemeClr val="tx1"/>
                </a:solidFill>
                <a:latin typeface="+mn-lt"/>
                <a:ea typeface="+mn-ea"/>
                <a:cs typeface="+mn-cs"/>
              </a:rPr>
              <a:t>Maramaldi</a:t>
            </a:r>
            <a:r>
              <a:rPr lang="en-US" sz="1200" kern="1200" dirty="0" smtClean="0">
                <a:solidFill>
                  <a:schemeClr val="tx1"/>
                </a:solidFill>
                <a:latin typeface="+mn-lt"/>
                <a:ea typeface="+mn-ea"/>
                <a:cs typeface="+mn-cs"/>
              </a:rPr>
              <a:t>. The survey was developed to provide CSWE, social work Deans and Directors, government officials, and policy makers empirical data about the teaching, research and scholarship conducted by social work faculty.  Findings will enhance the visibility and recognition of social work among other disciplines.  Ultimately, the survey will provide CSWE with empirical evidence of the range and depth of social work’s disciplinary competencies that will make their lobbying and advocacy efforts more effective. </a:t>
            </a:r>
          </a:p>
          <a:p>
            <a:r>
              <a:rPr lang="en-US" sz="1200" kern="1200" dirty="0" smtClean="0">
                <a:solidFill>
                  <a:schemeClr val="tx1"/>
                </a:solidFill>
                <a:latin typeface="+mn-lt"/>
                <a:ea typeface="+mn-ea"/>
                <a:cs typeface="+mn-cs"/>
              </a:rPr>
              <a:t>Third will be a facilitated discussion where participants will work in small groups to respond to key questions raised in the session and then report to the larger group. In particular the Commission is interested in hearing participants’ experiences with community partnership research and collaboration with other professionals-successes and challenges faced. The Commission is also interested in hearing participants’ comments on the faculty survey and planned Commission efforts to develop a database on social work faculty expertise and research. Participant feedback will be important for guiding next steps for the Commission in responding to issues raised regarding social work education research as well as highlighting strategies for successful research practice that might be developed into educational modules or other resources to provide on the CSWE website. </a:t>
            </a:r>
          </a:p>
          <a:p>
            <a:r>
              <a:rPr lang="en-US" sz="1200" kern="1200" dirty="0" smtClean="0">
                <a:solidFill>
                  <a:schemeClr val="tx1"/>
                </a:solidFill>
                <a:latin typeface="+mn-lt"/>
                <a:ea typeface="+mn-ea"/>
                <a:cs typeface="+mn-cs"/>
              </a:rPr>
              <a:t>References</a:t>
            </a:r>
          </a:p>
          <a:p>
            <a:r>
              <a:rPr lang="en-US" sz="1200" kern="1200" dirty="0" err="1" smtClean="0">
                <a:solidFill>
                  <a:schemeClr val="tx1"/>
                </a:solidFill>
                <a:latin typeface="+mn-lt"/>
                <a:ea typeface="+mn-ea"/>
                <a:cs typeface="+mn-cs"/>
              </a:rPr>
              <a:t>Charmaz</a:t>
            </a:r>
            <a:r>
              <a:rPr lang="en-US" sz="1200" kern="1200" dirty="0" smtClean="0">
                <a:solidFill>
                  <a:schemeClr val="tx1"/>
                </a:solidFill>
                <a:latin typeface="+mn-lt"/>
                <a:ea typeface="+mn-ea"/>
                <a:cs typeface="+mn-cs"/>
              </a:rPr>
              <a:t>, K. (2005). Grounded theory in the 21</a:t>
            </a:r>
            <a:r>
              <a:rPr lang="en-US" sz="1200" kern="1200" baseline="30000" dirty="0" smtClean="0">
                <a:solidFill>
                  <a:schemeClr val="tx1"/>
                </a:solidFill>
                <a:latin typeface="+mn-lt"/>
                <a:ea typeface="+mn-ea"/>
                <a:cs typeface="+mn-cs"/>
              </a:rPr>
              <a:t>st</a:t>
            </a:r>
            <a:r>
              <a:rPr lang="en-US" sz="1200" kern="1200" dirty="0" smtClean="0">
                <a:solidFill>
                  <a:schemeClr val="tx1"/>
                </a:solidFill>
                <a:latin typeface="+mn-lt"/>
                <a:ea typeface="+mn-ea"/>
                <a:cs typeface="+mn-cs"/>
              </a:rPr>
              <a:t> century: Applications for advancing social justice studies. In </a:t>
            </a:r>
            <a:r>
              <a:rPr lang="en-US" sz="1200" kern="1200" dirty="0" err="1" smtClean="0">
                <a:solidFill>
                  <a:schemeClr val="tx1"/>
                </a:solidFill>
                <a:latin typeface="+mn-lt"/>
                <a:ea typeface="+mn-ea"/>
                <a:cs typeface="+mn-cs"/>
              </a:rPr>
              <a:t>Denzin</a:t>
            </a:r>
            <a:r>
              <a:rPr lang="en-US" sz="1200" kern="1200" dirty="0" smtClean="0">
                <a:solidFill>
                  <a:schemeClr val="tx1"/>
                </a:solidFill>
                <a:latin typeface="+mn-lt"/>
                <a:ea typeface="+mn-ea"/>
                <a:cs typeface="+mn-cs"/>
              </a:rPr>
              <a:t>, N. and Lincoln, Y., </a:t>
            </a:r>
            <a:r>
              <a:rPr lang="en-US" sz="1200" i="1" kern="1200" dirty="0" smtClean="0">
                <a:solidFill>
                  <a:schemeClr val="tx1"/>
                </a:solidFill>
                <a:latin typeface="+mn-lt"/>
                <a:ea typeface="+mn-ea"/>
                <a:cs typeface="+mn-cs"/>
              </a:rPr>
              <a:t>The Sage Handbook of Qualitative Research</a:t>
            </a:r>
            <a:r>
              <a:rPr lang="en-US" sz="1200" kern="1200" dirty="0" smtClean="0">
                <a:solidFill>
                  <a:schemeClr val="tx1"/>
                </a:solidFill>
                <a:latin typeface="+mn-lt"/>
                <a:ea typeface="+mn-ea"/>
                <a:cs typeface="+mn-cs"/>
              </a:rPr>
              <a:t> (3</a:t>
            </a:r>
            <a:r>
              <a:rPr lang="en-US" sz="1200" kern="1200" baseline="30000" dirty="0" smtClean="0">
                <a:solidFill>
                  <a:schemeClr val="tx1"/>
                </a:solidFill>
                <a:latin typeface="+mn-lt"/>
                <a:ea typeface="+mn-ea"/>
                <a:cs typeface="+mn-cs"/>
              </a:rPr>
              <a:t>rd</a:t>
            </a:r>
            <a:r>
              <a:rPr lang="en-US" sz="1200" kern="1200" dirty="0" smtClean="0">
                <a:solidFill>
                  <a:schemeClr val="tx1"/>
                </a:solidFill>
                <a:latin typeface="+mn-lt"/>
                <a:ea typeface="+mn-ea"/>
                <a:cs typeface="+mn-cs"/>
              </a:rPr>
              <a:t> ed. pp. 507-535). Thousand Oaks: Sage</a:t>
            </a:r>
          </a:p>
          <a:p>
            <a:r>
              <a:rPr lang="en-US" sz="1200" kern="1200" dirty="0" smtClean="0">
                <a:solidFill>
                  <a:schemeClr val="tx1"/>
                </a:solidFill>
                <a:latin typeface="+mn-lt"/>
                <a:ea typeface="+mn-ea"/>
                <a:cs typeface="+mn-cs"/>
              </a:rPr>
              <a:t>Guest, G. &amp; </a:t>
            </a:r>
            <a:r>
              <a:rPr lang="en-US" sz="1200" kern="1200" dirty="0" err="1" smtClean="0">
                <a:solidFill>
                  <a:schemeClr val="tx1"/>
                </a:solidFill>
                <a:latin typeface="+mn-lt"/>
                <a:ea typeface="+mn-ea"/>
                <a:cs typeface="+mn-cs"/>
              </a:rPr>
              <a:t>MacQueen</a:t>
            </a:r>
            <a:r>
              <a:rPr lang="en-US" sz="1200" kern="1200" dirty="0" smtClean="0">
                <a:solidFill>
                  <a:schemeClr val="tx1"/>
                </a:solidFill>
                <a:latin typeface="+mn-lt"/>
                <a:ea typeface="+mn-ea"/>
                <a:cs typeface="+mn-cs"/>
              </a:rPr>
              <a:t>, K. (2008). </a:t>
            </a:r>
            <a:r>
              <a:rPr lang="en-US" sz="1200" i="1" kern="1200" dirty="0" smtClean="0">
                <a:solidFill>
                  <a:schemeClr val="tx1"/>
                </a:solidFill>
                <a:latin typeface="+mn-lt"/>
                <a:ea typeface="+mn-ea"/>
                <a:cs typeface="+mn-cs"/>
              </a:rPr>
              <a:t>Handbook for team-based qualitative research</a:t>
            </a:r>
            <a:r>
              <a:rPr lang="en-US" sz="1200" kern="1200" dirty="0" smtClean="0">
                <a:solidFill>
                  <a:schemeClr val="tx1"/>
                </a:solidFill>
                <a:latin typeface="+mn-lt"/>
                <a:ea typeface="+mn-ea"/>
                <a:cs typeface="+mn-cs"/>
              </a:rPr>
              <a:t>. New York: Altamira Press. </a:t>
            </a:r>
          </a:p>
          <a:p>
            <a:r>
              <a:rPr lang="en-US" sz="1200" kern="1200" dirty="0" err="1" smtClean="0">
                <a:solidFill>
                  <a:schemeClr val="tx1"/>
                </a:solidFill>
                <a:latin typeface="+mn-lt"/>
                <a:ea typeface="+mn-ea"/>
                <a:cs typeface="+mn-cs"/>
              </a:rPr>
              <a:t>Mertens</a:t>
            </a:r>
            <a:r>
              <a:rPr lang="en-US" sz="1200" kern="1200" dirty="0" smtClean="0">
                <a:solidFill>
                  <a:schemeClr val="tx1"/>
                </a:solidFill>
                <a:latin typeface="+mn-lt"/>
                <a:ea typeface="+mn-ea"/>
                <a:cs typeface="+mn-cs"/>
              </a:rPr>
              <a:t>, D. (2009). </a:t>
            </a:r>
            <a:r>
              <a:rPr lang="en-US" sz="1200" i="1" kern="1200" dirty="0" smtClean="0">
                <a:solidFill>
                  <a:schemeClr val="tx1"/>
                </a:solidFill>
                <a:latin typeface="+mn-lt"/>
                <a:ea typeface="+mn-ea"/>
                <a:cs typeface="+mn-cs"/>
              </a:rPr>
              <a:t>Transformative research and evaluation</a:t>
            </a:r>
            <a:r>
              <a:rPr lang="en-US" sz="1200" kern="1200" dirty="0" smtClean="0">
                <a:solidFill>
                  <a:schemeClr val="tx1"/>
                </a:solidFill>
                <a:latin typeface="+mn-lt"/>
                <a:ea typeface="+mn-ea"/>
                <a:cs typeface="+mn-cs"/>
              </a:rPr>
              <a:t>. New York: The Guildford Press. </a:t>
            </a:r>
          </a:p>
          <a:p>
            <a:r>
              <a:rPr lang="en-US" sz="1200" kern="1200" dirty="0" smtClean="0">
                <a:solidFill>
                  <a:schemeClr val="tx1"/>
                </a:solidFill>
                <a:latin typeface="+mn-lt"/>
                <a:ea typeface="+mn-ea"/>
                <a:cs typeface="+mn-cs"/>
              </a:rPr>
              <a:t>Warren, M. &amp; </a:t>
            </a:r>
            <a:r>
              <a:rPr lang="en-US" sz="1200" kern="1200" dirty="0" err="1" smtClean="0">
                <a:solidFill>
                  <a:schemeClr val="tx1"/>
                </a:solidFill>
                <a:latin typeface="+mn-lt"/>
                <a:ea typeface="+mn-ea"/>
                <a:cs typeface="+mn-cs"/>
              </a:rPr>
              <a:t>Mapp</a:t>
            </a:r>
            <a:r>
              <a:rPr lang="en-US" sz="1200" kern="1200" dirty="0" smtClean="0">
                <a:solidFill>
                  <a:schemeClr val="tx1"/>
                </a:solidFill>
                <a:latin typeface="+mn-lt"/>
                <a:ea typeface="+mn-ea"/>
                <a:cs typeface="+mn-cs"/>
              </a:rPr>
              <a:t>, K., (2011). </a:t>
            </a:r>
            <a:r>
              <a:rPr lang="en-US" sz="1200" i="1" kern="1200" dirty="0" smtClean="0">
                <a:solidFill>
                  <a:schemeClr val="tx1"/>
                </a:solidFill>
                <a:latin typeface="+mn-lt"/>
                <a:ea typeface="+mn-ea"/>
                <a:cs typeface="+mn-cs"/>
              </a:rPr>
              <a:t>A match on dry grass: Community organizing as a catalyst for school reform. </a:t>
            </a:r>
            <a:r>
              <a:rPr lang="en-US" sz="1200" kern="1200" dirty="0" smtClean="0">
                <a:solidFill>
                  <a:schemeClr val="tx1"/>
                </a:solidFill>
                <a:latin typeface="+mn-lt"/>
                <a:ea typeface="+mn-ea"/>
                <a:cs typeface="+mn-cs"/>
              </a:rPr>
              <a:t>New York: Oxford University Press, Inc.</a:t>
            </a:r>
          </a:p>
          <a:p>
            <a:endParaRPr lang="en-US" dirty="0"/>
          </a:p>
        </p:txBody>
      </p:sp>
      <p:sp>
        <p:nvSpPr>
          <p:cNvPr id="4" name="Slide Number Placeholder 3"/>
          <p:cNvSpPr>
            <a:spLocks noGrp="1"/>
          </p:cNvSpPr>
          <p:nvPr>
            <p:ph type="sldNum" sz="quarter" idx="10"/>
          </p:nvPr>
        </p:nvSpPr>
        <p:spPr/>
        <p:txBody>
          <a:bodyPr/>
          <a:lstStyle/>
          <a:p>
            <a:fld id="{C1923F57-EB35-4494-8B80-68B3A8F593E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C1923F57-EB35-4494-8B80-68B3A8F593E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1923F57-EB35-4494-8B80-68B3A8F593E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sz="1200" b="1" kern="1200" dirty="0" smtClean="0">
              <a:solidFill>
                <a:schemeClr val="tx1"/>
              </a:solidFill>
              <a:latin typeface="+mn-lt"/>
              <a:ea typeface="+mn-ea"/>
              <a:cs typeface="+mn-cs"/>
            </a:endParaRP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Strengthen the position of social work within higher education, the national political environment, and in the perceptions of the general public.</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Strengthen social work through identification and dissemination of emerging technology and innovative models, pedagogies, and practices</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Ensure the quality and sustainability of social work education through accreditation of baccalaureate and master’s degree programs, research, and responsive faculty development</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Develop partnerships with organizations, agencies, corporations, and foundations both within social work and those external to social work to enhance collaboration on issues critical to social work education.</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Promote the preparation of social work graduates who can practice effectively in an increasingly diverse and global practice environment</a:t>
            </a:r>
          </a:p>
          <a:p>
            <a:pPr lvl="0"/>
            <a:endParaRPr lang="en-US" sz="1200" kern="1200" dirty="0" smtClean="0">
              <a:solidFill>
                <a:schemeClr val="tx1"/>
              </a:solidFill>
              <a:latin typeface="+mn-lt"/>
              <a:ea typeface="+mn-ea"/>
              <a:cs typeface="+mn-cs"/>
            </a:endParaRPr>
          </a:p>
          <a:p>
            <a:pPr lvl="0"/>
            <a:r>
              <a:rPr lang="en-US" sz="1200" kern="1200" dirty="0" smtClean="0">
                <a:solidFill>
                  <a:schemeClr val="tx1"/>
                </a:solidFill>
                <a:latin typeface="+mn-lt"/>
                <a:ea typeface="+mn-ea"/>
                <a:cs typeface="+mn-cs"/>
              </a:rPr>
              <a:t>Develop and maintain a healthy, viable organization by ensuring effective management, strong leadership, diversity of the staff, and open communication among the staff, Board of Directors, Commissions, Councils and other governance and programmatic entities.</a:t>
            </a:r>
          </a:p>
          <a:p>
            <a:endParaRPr lang="en-US" dirty="0"/>
          </a:p>
        </p:txBody>
      </p:sp>
      <p:sp>
        <p:nvSpPr>
          <p:cNvPr id="4" name="Slide Number Placeholder 3"/>
          <p:cNvSpPr>
            <a:spLocks noGrp="1"/>
          </p:cNvSpPr>
          <p:nvPr>
            <p:ph type="sldNum" sz="quarter" idx="10"/>
          </p:nvPr>
        </p:nvSpPr>
        <p:spPr/>
        <p:txBody>
          <a:bodyPr/>
          <a:lstStyle/>
          <a:p>
            <a:fld id="{C1923F57-EB35-4494-8B80-68B3A8F593E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Provide a link to the </a:t>
            </a:r>
            <a:r>
              <a:rPr lang="en-US" baseline="0" dirty="0" smtClean="0"/>
              <a:t>National Statement – key points</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C1923F57-EB35-4494-8B80-68B3A8F593E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Anne – expand</a:t>
            </a:r>
            <a:r>
              <a:rPr lang="en-US" baseline="0" dirty="0" smtClean="0"/>
              <a:t> on areas of outstanding concern. </a:t>
            </a:r>
            <a:endParaRPr lang="en-US" dirty="0" smtClean="0"/>
          </a:p>
          <a:p>
            <a:endParaRPr lang="en-US" dirty="0" smtClean="0"/>
          </a:p>
          <a:p>
            <a:r>
              <a:rPr lang="en-US" dirty="0" smtClean="0"/>
              <a:t>Human subjects and communities - </a:t>
            </a:r>
            <a:r>
              <a:rPr lang="en-US" sz="1200" kern="1200" baseline="0" dirty="0" smtClean="0">
                <a:solidFill>
                  <a:schemeClr val="tx1"/>
                </a:solidFill>
                <a:latin typeface="+mn-lt"/>
                <a:ea typeface="+mn-ea"/>
                <a:cs typeface="+mn-cs"/>
              </a:rPr>
              <a:t>While designing protocols to protect vulnerable people and communities can be extremely challenging, total or arbitrary exclusion of vulnerable populations from research is detrimental to the people the profession serves and can sometimes constitute research misconduct. Social work research in developing countries poses additional and specialized ethical problems in human protection that deserve special consideration. Rather than avoiding these difficulties, researchers should work with their colleagues and the appropriate Institutional Review Boards (IRBs) to develop ways to ethically include vulnerable populations in research.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Mentoring – can be complex relationships but social work has a role to mentor and train junior researchers and others </a:t>
            </a:r>
          </a:p>
          <a:p>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1923F57-EB35-4494-8B80-68B3A8F593E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r>
              <a:rPr lang="en-US" dirty="0" smtClean="0"/>
              <a:t>Have this page  http://www.cswe.org/CentersInitiatives/CurriculumResources/22252/26677.aspx  printed for audience – highlight keys – can also be used for guiding</a:t>
            </a:r>
            <a:r>
              <a:rPr lang="en-US" baseline="0" dirty="0" smtClean="0"/>
              <a:t> questions to have participants clarify in the discussion.</a:t>
            </a:r>
            <a:endParaRPr lang="en-US" dirty="0"/>
          </a:p>
        </p:txBody>
      </p:sp>
      <p:sp>
        <p:nvSpPr>
          <p:cNvPr id="4" name="Slide Number Placeholder 3"/>
          <p:cNvSpPr>
            <a:spLocks noGrp="1"/>
          </p:cNvSpPr>
          <p:nvPr>
            <p:ph type="sldNum" sz="quarter" idx="10"/>
          </p:nvPr>
        </p:nvSpPr>
        <p:spPr/>
        <p:txBody>
          <a:bodyPr/>
          <a:lstStyle/>
          <a:p>
            <a:fld id="{C1923F57-EB35-4494-8B80-68B3A8F593E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Identify</a:t>
            </a:r>
            <a:r>
              <a:rPr lang="en-US" baseline="0" dirty="0" smtClean="0"/>
              <a:t> some of the challenges that have arisen </a:t>
            </a:r>
            <a:endParaRPr lang="en-US" dirty="0" smtClean="0"/>
          </a:p>
          <a:p>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Community research partnerships focused on programmatic implementation</a:t>
            </a:r>
            <a:r>
              <a:rPr lang="en-US" baseline="0" dirty="0" smtClean="0"/>
              <a:t> – complexity of the research vs. the client relationship. </a:t>
            </a:r>
            <a:endParaRPr lang="en-US" dirty="0" smtClean="0"/>
          </a:p>
          <a:p>
            <a:endParaRPr lang="en-US" dirty="0" smtClean="0"/>
          </a:p>
          <a:p>
            <a:endParaRPr lang="en-US" dirty="0" smtClean="0"/>
          </a:p>
          <a:p>
            <a:r>
              <a:rPr lang="en-US" dirty="0" err="1" smtClean="0"/>
              <a:t>Guari’s</a:t>
            </a:r>
            <a:r>
              <a:rPr lang="en-US" dirty="0" smtClean="0"/>
              <a:t> – global research ideas discussion here?</a:t>
            </a:r>
            <a:endParaRPr lang="en-US" dirty="0"/>
          </a:p>
        </p:txBody>
      </p:sp>
      <p:sp>
        <p:nvSpPr>
          <p:cNvPr id="4" name="Slide Number Placeholder 3"/>
          <p:cNvSpPr>
            <a:spLocks noGrp="1"/>
          </p:cNvSpPr>
          <p:nvPr>
            <p:ph type="sldNum" sz="quarter" idx="10"/>
          </p:nvPr>
        </p:nvSpPr>
        <p:spPr/>
        <p:txBody>
          <a:bodyPr/>
          <a:lstStyle/>
          <a:p>
            <a:fld id="{C1923F57-EB35-4494-8B80-68B3A8F593E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5DD9378-014B-4F62-990C-073B281F5DCC}" type="datetimeFigureOut">
              <a:rPr lang="en-US" smtClean="0"/>
              <a:pPr/>
              <a:t>11/6/2014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27F5A08-296E-45D2-BF95-84343A552EA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DD9378-014B-4F62-990C-073B281F5DCC}" type="datetimeFigureOut">
              <a:rPr lang="en-US" smtClean="0"/>
              <a:pPr/>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DD9378-014B-4F62-990C-073B281F5DCC}" type="datetimeFigureOut">
              <a:rPr lang="en-US" smtClean="0"/>
              <a:pPr/>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DD9378-014B-4F62-990C-073B281F5DCC}" type="datetimeFigureOut">
              <a:rPr lang="en-US" smtClean="0"/>
              <a:pPr/>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5DD9378-014B-4F62-990C-073B281F5DCC}" type="datetimeFigureOut">
              <a:rPr lang="en-US" smtClean="0"/>
              <a:pPr/>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7F5A08-296E-45D2-BF95-84343A552EA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DD9378-014B-4F62-990C-073B281F5DCC}" type="datetimeFigureOut">
              <a:rPr lang="en-US" smtClean="0"/>
              <a:pPr/>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5DD9378-014B-4F62-990C-073B281F5DCC}" type="datetimeFigureOut">
              <a:rPr lang="en-US" smtClean="0"/>
              <a:pPr/>
              <a:t>11/6/2014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5DD9378-014B-4F62-990C-073B281F5DCC}" type="datetimeFigureOut">
              <a:rPr lang="en-US" smtClean="0"/>
              <a:pPr/>
              <a:t>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D9378-014B-4F62-990C-073B281F5DCC}" type="datetimeFigureOut">
              <a:rPr lang="en-US" smtClean="0"/>
              <a:pPr/>
              <a:t>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5DD9378-014B-4F62-990C-073B281F5DCC}" type="datetimeFigureOut">
              <a:rPr lang="en-US" smtClean="0"/>
              <a:pPr/>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7F5A08-296E-45D2-BF95-84343A552EA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5DD9378-014B-4F62-990C-073B281F5DCC}" type="datetimeFigureOut">
              <a:rPr lang="en-US" smtClean="0"/>
              <a:pPr/>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27F5A08-296E-45D2-BF95-84343A552EA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5DD9378-014B-4F62-990C-073B281F5DCC}" type="datetimeFigureOut">
              <a:rPr lang="en-US" smtClean="0"/>
              <a:pPr/>
              <a:t>11/6/2014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7F5A08-296E-45D2-BF95-84343A552EA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772400" cy="3047999"/>
          </a:xfrm>
        </p:spPr>
        <p:txBody>
          <a:bodyPr>
            <a:normAutofit/>
          </a:bodyPr>
          <a:lstStyle/>
          <a:p>
            <a:pPr algn="ctr"/>
            <a:r>
              <a:rPr lang="en-US" sz="4400" dirty="0" smtClean="0"/>
              <a:t>Connect - </a:t>
            </a:r>
            <a:r>
              <a:rPr lang="en-US" sz="4400" dirty="0"/>
              <a:t>The Commission on Research: Connecting </a:t>
            </a:r>
            <a:r>
              <a:rPr lang="en-US" sz="4400" dirty="0" smtClean="0"/>
              <a:t>Research Scholarship, and Ethics to Social Work Education. </a:t>
            </a:r>
            <a:endParaRPr lang="en-US" sz="4400" dirty="0"/>
          </a:p>
        </p:txBody>
      </p:sp>
      <p:sp>
        <p:nvSpPr>
          <p:cNvPr id="3" name="Subtitle 2"/>
          <p:cNvSpPr>
            <a:spLocks noGrp="1"/>
          </p:cNvSpPr>
          <p:nvPr>
            <p:ph type="subTitle" idx="1"/>
          </p:nvPr>
        </p:nvSpPr>
        <p:spPr>
          <a:xfrm>
            <a:off x="533400" y="4191000"/>
            <a:ext cx="7854696" cy="1447800"/>
          </a:xfrm>
        </p:spPr>
        <p:txBody>
          <a:bodyPr/>
          <a:lstStyle/>
          <a:p>
            <a:endParaRPr lang="en-US" dirty="0" smtClean="0"/>
          </a:p>
          <a:p>
            <a:pPr algn="ctr"/>
            <a:r>
              <a:rPr lang="en-US" dirty="0" smtClean="0"/>
              <a:t>CSWE 2014</a:t>
            </a:r>
          </a:p>
          <a:p>
            <a:pPr algn="ct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Survey Background</a:t>
            </a:r>
            <a:endParaRPr lang="en-US" dirty="0"/>
          </a:p>
        </p:txBody>
      </p:sp>
      <p:sp>
        <p:nvSpPr>
          <p:cNvPr id="3" name="Content Placeholder 2"/>
          <p:cNvSpPr>
            <a:spLocks noGrp="1"/>
          </p:cNvSpPr>
          <p:nvPr>
            <p:ph idx="1"/>
          </p:nvPr>
        </p:nvSpPr>
        <p:spPr/>
        <p:txBody>
          <a:bodyPr>
            <a:normAutofit fontScale="92500" lnSpcReduction="20000"/>
          </a:bodyPr>
          <a:lstStyle/>
          <a:p>
            <a:r>
              <a:rPr lang="en-US" dirty="0"/>
              <a:t>CSWE </a:t>
            </a:r>
            <a:r>
              <a:rPr lang="en-US" dirty="0" smtClean="0"/>
              <a:t>surveys its accredited  </a:t>
            </a:r>
            <a:r>
              <a:rPr lang="en-US" dirty="0"/>
              <a:t>programs and faculty to inform research, program planning and faculty </a:t>
            </a:r>
            <a:r>
              <a:rPr lang="en-US" dirty="0" smtClean="0"/>
              <a:t>development</a:t>
            </a:r>
          </a:p>
          <a:p>
            <a:endParaRPr lang="en-US" dirty="0"/>
          </a:p>
          <a:p>
            <a:r>
              <a:rPr lang="en-US" dirty="0" smtClean="0"/>
              <a:t>Need for information on workforce characteristics and the </a:t>
            </a:r>
            <a:r>
              <a:rPr lang="en-US" dirty="0" err="1" smtClean="0"/>
              <a:t>transdisiplinary</a:t>
            </a:r>
            <a:r>
              <a:rPr lang="en-US" dirty="0" smtClean="0"/>
              <a:t> range and scholarly depth of social </a:t>
            </a:r>
            <a:r>
              <a:rPr lang="en-US" dirty="0"/>
              <a:t>work </a:t>
            </a:r>
            <a:r>
              <a:rPr lang="en-US" dirty="0" smtClean="0"/>
              <a:t>faculty to assist CSWE in efforts to promote, lobby, and advocate for social work education</a:t>
            </a:r>
          </a:p>
          <a:p>
            <a:endParaRPr lang="en-US" dirty="0" smtClean="0"/>
          </a:p>
          <a:p>
            <a:r>
              <a:rPr lang="en-US" dirty="0" smtClean="0"/>
              <a:t>Previous approaches to surveying faculty members has provided useful information but in </a:t>
            </a:r>
            <a:r>
              <a:rPr lang="en-US" dirty="0"/>
              <a:t>depth </a:t>
            </a:r>
            <a:r>
              <a:rPr lang="en-US" dirty="0" smtClean="0"/>
              <a:t>information limited by access only to faculty population with individual membership in CSWE</a:t>
            </a:r>
            <a:endParaRPr lang="en-US" dirty="0"/>
          </a:p>
        </p:txBody>
      </p:sp>
    </p:spTree>
    <p:extLst>
      <p:ext uri="{BB962C8B-B14F-4D97-AF65-F5344CB8AC3E}">
        <p14:creationId xmlns:p14="http://schemas.microsoft.com/office/powerpoint/2010/main" val="8930327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Survey Background</a:t>
            </a:r>
            <a:endParaRPr lang="en-US" dirty="0"/>
          </a:p>
        </p:txBody>
      </p:sp>
      <p:sp>
        <p:nvSpPr>
          <p:cNvPr id="3" name="Content Placeholder 2"/>
          <p:cNvSpPr>
            <a:spLocks noGrp="1"/>
          </p:cNvSpPr>
          <p:nvPr>
            <p:ph idx="1"/>
          </p:nvPr>
        </p:nvSpPr>
        <p:spPr/>
        <p:txBody>
          <a:bodyPr>
            <a:normAutofit fontScale="92500" lnSpcReduction="20000"/>
          </a:bodyPr>
          <a:lstStyle/>
          <a:p>
            <a:r>
              <a:rPr lang="en-US" dirty="0"/>
              <a:t>I</a:t>
            </a:r>
            <a:r>
              <a:rPr lang="en-US" dirty="0" smtClean="0"/>
              <a:t>mproved sampling technique may enable CSWE to more fully describe faculty </a:t>
            </a:r>
            <a:r>
              <a:rPr lang="en-US" dirty="0"/>
              <a:t>teaching and/or doing research in accredited social work programs within the United </a:t>
            </a:r>
            <a:r>
              <a:rPr lang="en-US" dirty="0" smtClean="0"/>
              <a:t>States, (CSWE </a:t>
            </a:r>
            <a:r>
              <a:rPr lang="en-US" dirty="0"/>
              <a:t>does not have a complete listing of all faculty who are employed by accredited social work </a:t>
            </a:r>
            <a:r>
              <a:rPr lang="en-US" dirty="0" smtClean="0"/>
              <a:t>programs) </a:t>
            </a:r>
          </a:p>
          <a:p>
            <a:endParaRPr lang="en-US" dirty="0" smtClean="0"/>
          </a:p>
          <a:p>
            <a:r>
              <a:rPr lang="en-US" dirty="0" smtClean="0"/>
              <a:t>Researchers </a:t>
            </a:r>
            <a:r>
              <a:rPr lang="en-US" dirty="0"/>
              <a:t>at Simmons School of Social Work </a:t>
            </a:r>
            <a:r>
              <a:rPr lang="en-US" dirty="0" smtClean="0"/>
              <a:t>and Harvard School of Public Health have </a:t>
            </a:r>
            <a:r>
              <a:rPr lang="en-US" dirty="0"/>
              <a:t>agreed to lead this </a:t>
            </a:r>
            <a:r>
              <a:rPr lang="en-US" dirty="0" smtClean="0"/>
              <a:t>effort </a:t>
            </a:r>
          </a:p>
          <a:p>
            <a:endParaRPr lang="en-US" dirty="0"/>
          </a:p>
          <a:p>
            <a:r>
              <a:rPr lang="en-US" dirty="0" smtClean="0"/>
              <a:t>Doctoral </a:t>
            </a:r>
            <a:r>
              <a:rPr lang="en-US" dirty="0"/>
              <a:t>students at Simmons, in collaboration with faculty, designed and tested a pilot instrument which has now been revised for implementation.</a:t>
            </a:r>
          </a:p>
          <a:p>
            <a:endParaRPr lang="en-US" dirty="0"/>
          </a:p>
        </p:txBody>
      </p:sp>
    </p:spTree>
    <p:extLst>
      <p:ext uri="{BB962C8B-B14F-4D97-AF65-F5344CB8AC3E}">
        <p14:creationId xmlns:p14="http://schemas.microsoft.com/office/powerpoint/2010/main" val="20624334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To </a:t>
            </a:r>
            <a:r>
              <a:rPr lang="en-US" dirty="0" smtClean="0"/>
              <a:t>gain </a:t>
            </a:r>
            <a:r>
              <a:rPr lang="en-US" dirty="0"/>
              <a:t>information </a:t>
            </a:r>
            <a:r>
              <a:rPr lang="en-US" dirty="0" smtClean="0"/>
              <a:t>on personal and employment characteristics of individual </a:t>
            </a:r>
            <a:r>
              <a:rPr lang="en-US" dirty="0"/>
              <a:t>full time </a:t>
            </a:r>
            <a:r>
              <a:rPr lang="en-US" dirty="0" smtClean="0"/>
              <a:t>social work faculty members—who they are and what they do.</a:t>
            </a:r>
          </a:p>
          <a:p>
            <a:endParaRPr lang="en-US" dirty="0" smtClean="0"/>
          </a:p>
          <a:p>
            <a:r>
              <a:rPr lang="en-US" dirty="0"/>
              <a:t>To gain information about current faculty retirement plans, in order to assess the adequacy of faculty workforce in light of expanding degree programs and assess for possible faculty shortages. </a:t>
            </a:r>
            <a:endParaRPr lang="en-US" dirty="0" smtClean="0"/>
          </a:p>
          <a:p>
            <a:endParaRPr lang="en-US" dirty="0"/>
          </a:p>
          <a:p>
            <a:r>
              <a:rPr lang="en-US" dirty="0" smtClean="0"/>
              <a:t>To gain information on the factors that influence faculty members’ career choice, employment characteristics, and retirement plans.  </a:t>
            </a:r>
            <a:endParaRPr lang="en-US" dirty="0"/>
          </a:p>
          <a:p>
            <a:endParaRPr lang="en-US" dirty="0"/>
          </a:p>
        </p:txBody>
      </p:sp>
    </p:spTree>
    <p:extLst>
      <p:ext uri="{BB962C8B-B14F-4D97-AF65-F5344CB8AC3E}">
        <p14:creationId xmlns:p14="http://schemas.microsoft.com/office/powerpoint/2010/main" val="1763175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and Sample</a:t>
            </a:r>
            <a:endParaRPr lang="en-US" dirty="0"/>
          </a:p>
        </p:txBody>
      </p:sp>
      <p:sp>
        <p:nvSpPr>
          <p:cNvPr id="3" name="Content Placeholder 2"/>
          <p:cNvSpPr>
            <a:spLocks noGrp="1"/>
          </p:cNvSpPr>
          <p:nvPr>
            <p:ph idx="1"/>
          </p:nvPr>
        </p:nvSpPr>
        <p:spPr>
          <a:xfrm>
            <a:off x="457200" y="1981200"/>
            <a:ext cx="8229600" cy="4710287"/>
          </a:xfrm>
        </p:spPr>
        <p:txBody>
          <a:bodyPr>
            <a:normAutofit fontScale="92500"/>
          </a:bodyPr>
          <a:lstStyle/>
          <a:p>
            <a:r>
              <a:rPr lang="en-US" b="1" dirty="0" smtClean="0"/>
              <a:t>Study population:  </a:t>
            </a:r>
            <a:r>
              <a:rPr lang="en-US" dirty="0"/>
              <a:t>A</a:t>
            </a:r>
            <a:r>
              <a:rPr lang="en-US" dirty="0" smtClean="0"/>
              <a:t>ll </a:t>
            </a:r>
            <a:r>
              <a:rPr lang="en-US" dirty="0"/>
              <a:t>faculty </a:t>
            </a:r>
            <a:r>
              <a:rPr lang="en-US" dirty="0" smtClean="0"/>
              <a:t>members who </a:t>
            </a:r>
            <a:r>
              <a:rPr lang="en-US" dirty="0"/>
              <a:t>are employed by accredited social work programs.  </a:t>
            </a:r>
            <a:endParaRPr lang="en-US" dirty="0" smtClean="0"/>
          </a:p>
          <a:p>
            <a:endParaRPr lang="en-US" dirty="0" smtClean="0"/>
          </a:p>
          <a:p>
            <a:r>
              <a:rPr lang="en-US" b="1" dirty="0" smtClean="0"/>
              <a:t>Recruitment:</a:t>
            </a:r>
            <a:r>
              <a:rPr lang="en-US" dirty="0"/>
              <a:t> </a:t>
            </a:r>
            <a:r>
              <a:rPr lang="en-US" dirty="0" smtClean="0"/>
              <a:t>A </a:t>
            </a:r>
            <a:r>
              <a:rPr lang="en-US" dirty="0"/>
              <a:t>survey invitation </a:t>
            </a:r>
            <a:r>
              <a:rPr lang="en-US" dirty="0" smtClean="0"/>
              <a:t>will be sent to </a:t>
            </a:r>
            <a:r>
              <a:rPr lang="en-US" dirty="0"/>
              <a:t>each designated CSWE contact, requesting assistance to distribute the invitation by email to all school faculty who are actively engaged in teaching or research on a full or part time basis</a:t>
            </a:r>
            <a:r>
              <a:rPr lang="en-US" dirty="0" smtClean="0"/>
              <a:t>.  The </a:t>
            </a:r>
            <a:r>
              <a:rPr lang="en-US" dirty="0"/>
              <a:t>email invitation will contain a link to the survey.  No IP addresses or other individual identifiers will be collected from respondents with the exception of the respondent’s </a:t>
            </a:r>
            <a:r>
              <a:rPr lang="en-US" dirty="0" smtClean="0"/>
              <a:t>institution (institutional data will aggregated into region or public private institution)</a:t>
            </a:r>
          </a:p>
        </p:txBody>
      </p:sp>
    </p:spTree>
    <p:extLst>
      <p:ext uri="{BB962C8B-B14F-4D97-AF65-F5344CB8AC3E}">
        <p14:creationId xmlns:p14="http://schemas.microsoft.com/office/powerpoint/2010/main" val="18064086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Survey Instrument </a:t>
            </a:r>
            <a:endParaRPr lang="en-US" dirty="0"/>
          </a:p>
        </p:txBody>
      </p:sp>
      <p:sp>
        <p:nvSpPr>
          <p:cNvPr id="3" name="Content Placeholder 2"/>
          <p:cNvSpPr>
            <a:spLocks noGrp="1"/>
          </p:cNvSpPr>
          <p:nvPr>
            <p:ph idx="1"/>
          </p:nvPr>
        </p:nvSpPr>
        <p:spPr>
          <a:xfrm>
            <a:off x="294281" y="2091090"/>
            <a:ext cx="8534142" cy="4462110"/>
          </a:xfrm>
        </p:spPr>
        <p:txBody>
          <a:bodyPr>
            <a:normAutofit fontScale="55000" lnSpcReduction="20000"/>
          </a:bodyPr>
          <a:lstStyle/>
          <a:p>
            <a:r>
              <a:rPr lang="en-US" sz="4200" dirty="0"/>
              <a:t>A self-administered Internet based survey tool </a:t>
            </a:r>
            <a:r>
              <a:rPr lang="en-US" sz="4200" dirty="0" smtClean="0"/>
              <a:t>that includes five domains:</a:t>
            </a:r>
          </a:p>
          <a:p>
            <a:pPr marL="0" indent="0">
              <a:buNone/>
            </a:pPr>
            <a:r>
              <a:rPr lang="en-US" sz="4200" dirty="0"/>
              <a:t>	</a:t>
            </a:r>
            <a:r>
              <a:rPr lang="en-US" sz="4200" dirty="0" smtClean="0"/>
              <a:t>demographics</a:t>
            </a:r>
          </a:p>
          <a:p>
            <a:pPr marL="0" indent="0">
              <a:buNone/>
            </a:pPr>
            <a:r>
              <a:rPr lang="en-US" sz="4200" dirty="0"/>
              <a:t>	</a:t>
            </a:r>
            <a:r>
              <a:rPr lang="en-US" sz="4200" dirty="0" smtClean="0"/>
              <a:t>professional activities </a:t>
            </a:r>
          </a:p>
          <a:p>
            <a:pPr marL="0" indent="0">
              <a:buNone/>
            </a:pPr>
            <a:r>
              <a:rPr lang="en-US" sz="4200" dirty="0"/>
              <a:t>	</a:t>
            </a:r>
            <a:r>
              <a:rPr lang="en-US" sz="4200" dirty="0" smtClean="0"/>
              <a:t>career </a:t>
            </a:r>
            <a:r>
              <a:rPr lang="en-US" sz="4200" dirty="0"/>
              <a:t>perceptions and </a:t>
            </a:r>
            <a:r>
              <a:rPr lang="en-US" sz="4200" dirty="0" smtClean="0"/>
              <a:t>plans </a:t>
            </a:r>
            <a:r>
              <a:rPr lang="en-US" sz="4200" dirty="0"/>
              <a:t>including </a:t>
            </a:r>
            <a:r>
              <a:rPr lang="en-US" sz="4200" dirty="0" smtClean="0"/>
              <a:t>retirement </a:t>
            </a:r>
          </a:p>
          <a:p>
            <a:pPr marL="0" indent="0">
              <a:buNone/>
            </a:pPr>
            <a:r>
              <a:rPr lang="en-US" sz="4200" dirty="0"/>
              <a:t>	</a:t>
            </a:r>
            <a:r>
              <a:rPr lang="en-US" sz="4200" dirty="0" smtClean="0"/>
              <a:t>research activities </a:t>
            </a:r>
          </a:p>
          <a:p>
            <a:pPr marL="0" indent="0">
              <a:buNone/>
            </a:pPr>
            <a:r>
              <a:rPr lang="en-US" sz="4200" dirty="0"/>
              <a:t>	</a:t>
            </a:r>
            <a:r>
              <a:rPr lang="en-US" sz="4200" dirty="0" smtClean="0"/>
              <a:t>work environment   </a:t>
            </a:r>
          </a:p>
          <a:p>
            <a:endParaRPr lang="en-US" sz="4200" dirty="0" smtClean="0"/>
          </a:p>
          <a:p>
            <a:r>
              <a:rPr lang="en-US" sz="4200" dirty="0" smtClean="0"/>
              <a:t>Questions </a:t>
            </a:r>
            <a:r>
              <a:rPr lang="en-US" sz="4200" dirty="0"/>
              <a:t>were identified from published studies and also developed by the study team.  The instrument was tested and revised based on respondent comments.  The time to complete the survey is estimated at 10-15 minutes per person.  </a:t>
            </a:r>
          </a:p>
          <a:p>
            <a:pPr marL="114300" indent="0">
              <a:buNone/>
            </a:pPr>
            <a:endParaRPr lang="en-US" dirty="0" smtClean="0"/>
          </a:p>
          <a:p>
            <a:endParaRPr lang="en-US" dirty="0"/>
          </a:p>
        </p:txBody>
      </p:sp>
    </p:spTree>
    <p:extLst>
      <p:ext uri="{BB962C8B-B14F-4D97-AF65-F5344CB8AC3E}">
        <p14:creationId xmlns:p14="http://schemas.microsoft.com/office/powerpoint/2010/main" val="27597503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CSWE Goals</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CSWE </a:t>
            </a:r>
            <a:r>
              <a:rPr lang="en-US" dirty="0"/>
              <a:t>requires improved data from faculty teaching and/or doing research in accredited social work programs within the United States. </a:t>
            </a:r>
            <a:r>
              <a:rPr lang="en-US" dirty="0" smtClean="0"/>
              <a:t>Researchers </a:t>
            </a:r>
            <a:r>
              <a:rPr lang="en-US" dirty="0"/>
              <a:t>at Simmons School of Social Work have agreed to lead this effort. Doctoral students at Simmons, in collaboration with faculty, designed and tested a pilot instrument which has now been revised for implementation.</a:t>
            </a:r>
          </a:p>
          <a:p>
            <a:endParaRPr lang="en-US" dirty="0"/>
          </a:p>
        </p:txBody>
      </p:sp>
    </p:spTree>
    <p:extLst>
      <p:ext uri="{BB962C8B-B14F-4D97-AF65-F5344CB8AC3E}">
        <p14:creationId xmlns:p14="http://schemas.microsoft.com/office/powerpoint/2010/main" val="20638942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 Would Like to Hear From You! </a:t>
            </a:r>
            <a:endParaRPr lang="en-US" dirty="0"/>
          </a:p>
        </p:txBody>
      </p:sp>
      <p:sp>
        <p:nvSpPr>
          <p:cNvPr id="3" name="Content Placeholder 2"/>
          <p:cNvSpPr>
            <a:spLocks noGrp="1"/>
          </p:cNvSpPr>
          <p:nvPr>
            <p:ph idx="1"/>
          </p:nvPr>
        </p:nvSpPr>
        <p:spPr/>
        <p:txBody>
          <a:bodyPr>
            <a:normAutofit/>
          </a:bodyPr>
          <a:lstStyle/>
          <a:p>
            <a:r>
              <a:rPr lang="en-US" dirty="0" smtClean="0"/>
              <a:t>What are challenges for research on social work education that your program is facing?</a:t>
            </a:r>
          </a:p>
          <a:p>
            <a:r>
              <a:rPr lang="en-US" dirty="0" smtClean="0"/>
              <a:t>Successes? Innovative ideas?</a:t>
            </a:r>
          </a:p>
          <a:p>
            <a:r>
              <a:rPr lang="en-US" dirty="0" smtClean="0"/>
              <a:t>Where do you see gaps in research on social work education?</a:t>
            </a:r>
          </a:p>
          <a:p>
            <a:r>
              <a:rPr lang="en-US" dirty="0" smtClean="0"/>
              <a:t>Where do you see gaps in social work research ethics or integrity?</a:t>
            </a:r>
          </a:p>
          <a:p>
            <a:r>
              <a:rPr lang="en-US" dirty="0" smtClean="0"/>
              <a:t>What would you prioritize in the National Action Steps?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pPr>
              <a:buNone/>
            </a:pPr>
            <a:r>
              <a:rPr lang="en-US" sz="3200" dirty="0"/>
              <a:t>This </a:t>
            </a:r>
            <a:r>
              <a:rPr lang="en-US" sz="3200" dirty="0" smtClean="0"/>
              <a:t>resource highlights key aspects of the </a:t>
            </a:r>
            <a:r>
              <a:rPr lang="en-US" sz="3200" dirty="0"/>
              <a:t>mission of the Commission on Research and its goals for the next 5 years. It will then focus on two specific topics, the upcoming faculty scholarship/expertise survey and </a:t>
            </a:r>
            <a:r>
              <a:rPr lang="en-US" sz="3200" dirty="0" smtClean="0"/>
              <a:t>current CSWE resources available for responsible </a:t>
            </a:r>
            <a:r>
              <a:rPr lang="en-US" sz="3200" dirty="0"/>
              <a:t>conduct of </a:t>
            </a:r>
            <a:r>
              <a:rPr lang="en-US" sz="3200" dirty="0" smtClean="0"/>
              <a:t>research.</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a:bodyPr>
          <a:lstStyle/>
          <a:p>
            <a:r>
              <a:rPr lang="en-US" dirty="0" smtClean="0"/>
              <a:t>Clarifying the Commission’s charge and vision.</a:t>
            </a:r>
          </a:p>
          <a:p>
            <a:r>
              <a:rPr lang="en-US" dirty="0" smtClean="0"/>
              <a:t>Resources currently available through CSWE for research.</a:t>
            </a:r>
          </a:p>
          <a:p>
            <a:r>
              <a:rPr lang="en-US" dirty="0" smtClean="0"/>
              <a:t>Overview of faculty survey related to scholarship and research on social work education.</a:t>
            </a:r>
          </a:p>
          <a:p>
            <a:r>
              <a:rPr lang="en-US" dirty="0" smtClean="0"/>
              <a:t>New directions and research opportunities.</a:t>
            </a:r>
          </a:p>
          <a:p>
            <a:r>
              <a:rPr lang="en-US" dirty="0" smtClean="0"/>
              <a:t>Feedback – we would like to hear from you.</a:t>
            </a:r>
          </a:p>
          <a:p>
            <a:pPr>
              <a:buNone/>
            </a:pPr>
            <a:endParaRPr lang="en-US" dirty="0" smtClean="0"/>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Keys From the Commission’s Charge</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Advance rigor, relevance and high ethical standards in the teaching and conduct of research on social work education. </a:t>
            </a:r>
          </a:p>
          <a:p>
            <a:r>
              <a:rPr lang="en-US" dirty="0" smtClean="0"/>
              <a:t>Advocating for research  supported policies, practices and programs within CSWE.</a:t>
            </a:r>
          </a:p>
          <a:p>
            <a:r>
              <a:rPr lang="en-US" dirty="0" smtClean="0"/>
              <a:t>Promoting innovation in social work education.</a:t>
            </a:r>
          </a:p>
          <a:p>
            <a:r>
              <a:rPr lang="en-US" dirty="0" smtClean="0"/>
              <a:t>Strengthening connections with other professional groups to promote social work education.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2020 Vision</a:t>
            </a:r>
            <a:endParaRPr lang="en-US" dirty="0"/>
          </a:p>
        </p:txBody>
      </p:sp>
      <p:sp>
        <p:nvSpPr>
          <p:cNvPr id="3" name="Content Placeholder 2"/>
          <p:cNvSpPr>
            <a:spLocks noGrp="1"/>
          </p:cNvSpPr>
          <p:nvPr>
            <p:ph idx="1"/>
          </p:nvPr>
        </p:nvSpPr>
        <p:spPr/>
        <p:txBody>
          <a:bodyPr>
            <a:normAutofit/>
          </a:bodyPr>
          <a:lstStyle/>
          <a:p>
            <a:r>
              <a:rPr lang="en-US" dirty="0" smtClean="0"/>
              <a:t>Support research on accreditation standards. </a:t>
            </a:r>
          </a:p>
          <a:p>
            <a:r>
              <a:rPr lang="en-US" dirty="0" smtClean="0"/>
              <a:t>Develop partnerships to enhance research critical to social work education. </a:t>
            </a:r>
          </a:p>
          <a:p>
            <a:r>
              <a:rPr lang="en-US" dirty="0" smtClean="0"/>
              <a:t>Strengthen the position of social work education research that includes preparation for global work. </a:t>
            </a:r>
          </a:p>
          <a:p>
            <a:r>
              <a:rPr lang="en-US" dirty="0" smtClean="0"/>
              <a:t>Recognizing innovative models, pedagogies and practices.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05712"/>
          </a:xfrm>
        </p:spPr>
        <p:txBody>
          <a:bodyPr>
            <a:normAutofit fontScale="90000"/>
          </a:bodyPr>
          <a:lstStyle/>
          <a:p>
            <a:r>
              <a:rPr lang="en-US" dirty="0" smtClean="0"/>
              <a:t>National Statement and Action Steps</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Defines research activity - </a:t>
            </a:r>
            <a:r>
              <a:rPr lang="en-US" i="1" dirty="0" smtClean="0"/>
              <a:t> as a systematic process of investigation and analysis that develops and promulgates </a:t>
            </a:r>
            <a:r>
              <a:rPr lang="en-US" i="1" dirty="0" err="1" smtClean="0"/>
              <a:t>generalizable</a:t>
            </a:r>
            <a:r>
              <a:rPr lang="en-US" i="1" dirty="0" smtClean="0"/>
              <a:t> knowledge to inform professional practice and social policy. </a:t>
            </a:r>
          </a:p>
          <a:p>
            <a:endParaRPr lang="en-US" i="1" dirty="0" smtClean="0"/>
          </a:p>
          <a:p>
            <a:r>
              <a:rPr lang="en-US" dirty="0" smtClean="0"/>
              <a:t>Social work research – requires multi-disciplinary approaches and pluralistic strategies . </a:t>
            </a:r>
          </a:p>
          <a:p>
            <a:endParaRPr lang="en-US" dirty="0" smtClean="0"/>
          </a:p>
          <a:p>
            <a:r>
              <a:rPr lang="en-US" dirty="0" smtClean="0"/>
              <a:t>NASW ethics and the Belmont Report are aligned.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Areas of Concerns in 2006</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dirty="0" smtClean="0"/>
              <a:t>Human subjects and communities. </a:t>
            </a:r>
          </a:p>
          <a:p>
            <a:pPr marL="514350" indent="-514350">
              <a:buAutoNum type="arabicPeriod"/>
            </a:pPr>
            <a:r>
              <a:rPr lang="en-US" dirty="0" smtClean="0"/>
              <a:t>Mentor/Trainee responsibility.</a:t>
            </a:r>
          </a:p>
          <a:p>
            <a:pPr marL="514350" indent="-514350">
              <a:buAutoNum type="arabicPeriod"/>
            </a:pPr>
            <a:r>
              <a:rPr lang="en-US" dirty="0" smtClean="0"/>
              <a:t>Conflicts of interest.</a:t>
            </a:r>
          </a:p>
          <a:p>
            <a:pPr marL="514350" indent="-514350">
              <a:buAutoNum type="arabicPeriod"/>
            </a:pPr>
            <a:r>
              <a:rPr lang="en-US" dirty="0" smtClean="0"/>
              <a:t>Collaborative science.</a:t>
            </a:r>
          </a:p>
          <a:p>
            <a:pPr marL="514350" indent="-514350">
              <a:buAutoNum type="arabicPeriod"/>
            </a:pPr>
            <a:r>
              <a:rPr lang="en-US" dirty="0" smtClean="0"/>
              <a:t>Data acquisition, management, ownership.</a:t>
            </a:r>
          </a:p>
          <a:p>
            <a:pPr marL="514350" indent="-514350">
              <a:buAutoNum type="arabicPeriod"/>
            </a:pPr>
            <a:r>
              <a:rPr lang="en-US" dirty="0" smtClean="0"/>
              <a:t>Publication practices and responsible authorship.</a:t>
            </a:r>
          </a:p>
          <a:p>
            <a:pPr marL="514350" indent="-514350">
              <a:buAutoNum type="arabicPeriod"/>
            </a:pPr>
            <a:r>
              <a:rPr lang="en-US" dirty="0" smtClean="0"/>
              <a:t>Peer review.</a:t>
            </a:r>
          </a:p>
          <a:p>
            <a:pPr marL="514350" indent="-514350">
              <a:buAutoNum type="arabicPeriod"/>
            </a:pPr>
            <a:r>
              <a:rPr lang="en-US" dirty="0" smtClean="0"/>
              <a:t>Research misconduct.</a:t>
            </a:r>
          </a:p>
          <a:p>
            <a:pPr marL="514350" indent="-514350">
              <a:buNone/>
            </a:pPr>
            <a:r>
              <a:rPr lang="en-US" dirty="0" smtClean="0"/>
              <a:t>*** Get involved – join your Institutional Review Board </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rmAutofit fontScale="90000"/>
          </a:bodyPr>
          <a:lstStyle/>
          <a:p>
            <a:r>
              <a:rPr lang="en-US" dirty="0" smtClean="0"/>
              <a:t>Remaining Steps from the Action Plan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Increase educational opportunities on research ethics at CSWE and SSWR.</a:t>
            </a:r>
          </a:p>
          <a:p>
            <a:r>
              <a:rPr lang="en-US" dirty="0" smtClean="0"/>
              <a:t>Encourage more social work faculty to serve on their Institutional Review Boards.</a:t>
            </a:r>
          </a:p>
          <a:p>
            <a:r>
              <a:rPr lang="en-US" dirty="0" smtClean="0"/>
              <a:t>Connect the National Statement with other commissions.</a:t>
            </a:r>
          </a:p>
          <a:p>
            <a:r>
              <a:rPr lang="en-US" dirty="0" smtClean="0"/>
              <a:t>Write position papers for IRB.</a:t>
            </a:r>
          </a:p>
          <a:p>
            <a:r>
              <a:rPr lang="en-US" dirty="0" smtClean="0"/>
              <a:t>Develop research ethics educational modules specific to social work.</a:t>
            </a:r>
          </a:p>
          <a:p>
            <a:r>
              <a:rPr lang="en-US" dirty="0" smtClean="0"/>
              <a:t>Develop research mentoring program.</a:t>
            </a:r>
          </a:p>
          <a:p>
            <a:r>
              <a:rPr lang="en-US" dirty="0" smtClean="0"/>
              <a:t>Work with journal editors on issues.</a:t>
            </a:r>
          </a:p>
          <a:p>
            <a:r>
              <a:rPr lang="en-US" dirty="0" smtClean="0"/>
              <a:t>Revisit the National Statement.</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3312"/>
          </a:xfrm>
        </p:spPr>
        <p:txBody>
          <a:bodyPr>
            <a:normAutofit fontScale="90000"/>
          </a:bodyPr>
          <a:lstStyle/>
          <a:p>
            <a:r>
              <a:rPr lang="en-US" dirty="0" smtClean="0"/>
              <a:t>Challenges and New Research Directions</a:t>
            </a:r>
            <a:endParaRPr lang="en-US" dirty="0"/>
          </a:p>
        </p:txBody>
      </p:sp>
      <p:sp>
        <p:nvSpPr>
          <p:cNvPr id="3" name="Content Placeholder 2"/>
          <p:cNvSpPr>
            <a:spLocks noGrp="1"/>
          </p:cNvSpPr>
          <p:nvPr>
            <p:ph idx="1"/>
          </p:nvPr>
        </p:nvSpPr>
        <p:spPr/>
        <p:txBody>
          <a:bodyPr>
            <a:normAutofit fontScale="92500"/>
          </a:bodyPr>
          <a:lstStyle/>
          <a:p>
            <a:endParaRPr lang="en-US" dirty="0" smtClean="0"/>
          </a:p>
          <a:p>
            <a:r>
              <a:rPr lang="en-US" dirty="0" smtClean="0"/>
              <a:t>Community research partnerships focused on programmatic implementation.</a:t>
            </a:r>
          </a:p>
          <a:p>
            <a:endParaRPr lang="en-US" dirty="0" smtClean="0"/>
          </a:p>
          <a:p>
            <a:r>
              <a:rPr lang="en-US" dirty="0" smtClean="0"/>
              <a:t>Accreditation requirements and evidence of excellence.</a:t>
            </a:r>
          </a:p>
          <a:p>
            <a:endParaRPr lang="en-US" dirty="0" smtClean="0"/>
          </a:p>
          <a:p>
            <a:r>
              <a:rPr lang="en-US" dirty="0" smtClean="0"/>
              <a:t>Global learning,  research, and practice – understanding the cultural context of research ethics.</a:t>
            </a:r>
          </a:p>
          <a:p>
            <a:endParaRPr lang="en-US" dirty="0" smtClean="0"/>
          </a:p>
          <a:p>
            <a:r>
              <a:rPr lang="en-US" dirty="0" smtClean="0"/>
              <a:t>Research and the client relationship.</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644</TotalTime>
  <Words>1697</Words>
  <Application>Microsoft Office PowerPoint</Application>
  <PresentationFormat>On-screen Show (4:3)</PresentationFormat>
  <Paragraphs>177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Connect - The Commission on Research: Connecting Research Scholarship, and Ethics to Social Work Education. </vt:lpstr>
      <vt:lpstr>Overview</vt:lpstr>
      <vt:lpstr>Agenda</vt:lpstr>
      <vt:lpstr>Keys From the Commission’s Charge</vt:lpstr>
      <vt:lpstr>2020 Vision</vt:lpstr>
      <vt:lpstr>National Statement and Action Steps</vt:lpstr>
      <vt:lpstr>Areas of Concerns in 2006</vt:lpstr>
      <vt:lpstr>Remaining Steps from the Action Plan</vt:lpstr>
      <vt:lpstr>Challenges and New Research Directions</vt:lpstr>
      <vt:lpstr>Faculty Survey Background</vt:lpstr>
      <vt:lpstr>Faculty Survey Background</vt:lpstr>
      <vt:lpstr>Objectives</vt:lpstr>
      <vt:lpstr>Population and Sample</vt:lpstr>
      <vt:lpstr>Survey Instrument </vt:lpstr>
      <vt:lpstr>CSWE Goals</vt:lpstr>
      <vt:lpstr>We Would Like to Hear From You! </vt:lpstr>
    </vt:vector>
  </TitlesOfParts>
  <Company>College of Education, UIUC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 - The Commission on Research: Connecting Scholarship and Ethics</dc:title>
  <dc:creator>Annie</dc:creator>
  <cp:lastModifiedBy>DBrandt</cp:lastModifiedBy>
  <cp:revision>28</cp:revision>
  <cp:lastPrinted>2014-10-24T17:13:06Z</cp:lastPrinted>
  <dcterms:created xsi:type="dcterms:W3CDTF">2014-08-15T19:51:46Z</dcterms:created>
  <dcterms:modified xsi:type="dcterms:W3CDTF">2014-11-06T17:30:57Z</dcterms:modified>
</cp:coreProperties>
</file>